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59" r:id="rId6"/>
    <p:sldId id="260" r:id="rId7"/>
    <p:sldId id="263" r:id="rId8"/>
    <p:sldId id="264" r:id="rId9"/>
    <p:sldId id="265" r:id="rId10"/>
    <p:sldId id="266" r:id="rId11"/>
    <p:sldId id="267" r:id="rId12"/>
    <p:sldId id="268" r:id="rId13"/>
    <p:sldId id="269" r:id="rId14"/>
    <p:sldId id="270" r:id="rId15"/>
    <p:sldId id="271" r:id="rId16"/>
    <p:sldId id="276" r:id="rId17"/>
    <p:sldId id="274" r:id="rId18"/>
    <p:sldId id="275" r:id="rId19"/>
    <p:sldId id="278" r:id="rId20"/>
    <p:sldId id="279" r:id="rId21"/>
    <p:sldId id="280" r:id="rId22"/>
    <p:sldId id="281" r:id="rId23"/>
    <p:sldId id="282" r:id="rId24"/>
    <p:sldId id="306" r:id="rId25"/>
    <p:sldId id="283" r:id="rId26"/>
    <p:sldId id="284" r:id="rId27"/>
    <p:sldId id="285" r:id="rId28"/>
    <p:sldId id="286" r:id="rId29"/>
    <p:sldId id="287" r:id="rId30"/>
    <p:sldId id="288" r:id="rId31"/>
    <p:sldId id="272" r:id="rId32"/>
    <p:sldId id="304" r:id="rId33"/>
    <p:sldId id="289" r:id="rId34"/>
    <p:sldId id="290" r:id="rId35"/>
    <p:sldId id="291" r:id="rId36"/>
    <p:sldId id="292" r:id="rId37"/>
    <p:sldId id="293" r:id="rId38"/>
    <p:sldId id="294" r:id="rId39"/>
    <p:sldId id="295" r:id="rId40"/>
    <p:sldId id="296" r:id="rId41"/>
    <p:sldId id="297" r:id="rId42"/>
    <p:sldId id="298" r:id="rId43"/>
    <p:sldId id="273" r:id="rId44"/>
    <p:sldId id="322" r:id="rId45"/>
    <p:sldId id="323" r:id="rId46"/>
    <p:sldId id="324" r:id="rId47"/>
    <p:sldId id="325" r:id="rId48"/>
    <p:sldId id="261" r:id="rId49"/>
    <p:sldId id="262" r:id="rId50"/>
    <p:sldId id="326" r:id="rId51"/>
    <p:sldId id="327" r:id="rId52"/>
    <p:sldId id="328" r:id="rId53"/>
    <p:sldId id="329" r:id="rId54"/>
    <p:sldId id="330" r:id="rId55"/>
    <p:sldId id="331" r:id="rId56"/>
    <p:sldId id="307" r:id="rId57"/>
    <p:sldId id="308" r:id="rId58"/>
    <p:sldId id="309" r:id="rId59"/>
    <p:sldId id="310" r:id="rId60"/>
    <p:sldId id="311" r:id="rId61"/>
    <p:sldId id="312" r:id="rId62"/>
    <p:sldId id="313" r:id="rId63"/>
    <p:sldId id="314" r:id="rId64"/>
    <p:sldId id="332" r:id="rId65"/>
    <p:sldId id="316" r:id="rId66"/>
    <p:sldId id="317" r:id="rId67"/>
    <p:sldId id="318" r:id="rId68"/>
    <p:sldId id="319" r:id="rId69"/>
    <p:sldId id="320" r:id="rId70"/>
    <p:sldId id="321" r:id="rId71"/>
    <p:sldId id="30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14925-A4A1-4D07-9356-CFEE175ACD87}" v="2" dt="2022-12-26T11:06:56.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86" d="100"/>
          <a:sy n="86" d="100"/>
        </p:scale>
        <p:origin x="398"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D68A-1CF9-FA4A-D778-FFC6B4A68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646BBFF-465F-DD56-E925-246CB7F85E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41257B6-A9BF-0D3C-D3B7-2A304AC68B1E}"/>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5" name="Footer Placeholder 4">
            <a:extLst>
              <a:ext uri="{FF2B5EF4-FFF2-40B4-BE49-F238E27FC236}">
                <a16:creationId xmlns:a16="http://schemas.microsoft.com/office/drawing/2014/main" id="{F47435D3-86F1-7DB7-B450-2B550CB5656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10A5670-814A-9077-829B-23F43410CEBB}"/>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240766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0036-2000-5CEE-20DB-3070F786C99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B0BD596-3938-2F60-8351-277FD7A9D4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84B5C83-C856-E855-49C1-4B5570B67BD4}"/>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5" name="Footer Placeholder 4">
            <a:extLst>
              <a:ext uri="{FF2B5EF4-FFF2-40B4-BE49-F238E27FC236}">
                <a16:creationId xmlns:a16="http://schemas.microsoft.com/office/drawing/2014/main" id="{8A1402B8-C6F3-08EA-5E37-BD591AE9581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DB4E85F-5ABD-1FE5-DCC2-1EC6A90F4E63}"/>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300426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0939B-85A3-63EB-E3D4-0B6533FA9B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CE15282-C75F-6A53-8460-1762CBBDEF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FF88268-7183-A8EE-D168-A20042230432}"/>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5" name="Footer Placeholder 4">
            <a:extLst>
              <a:ext uri="{FF2B5EF4-FFF2-40B4-BE49-F238E27FC236}">
                <a16:creationId xmlns:a16="http://schemas.microsoft.com/office/drawing/2014/main" id="{B509E1B7-E3EF-9D3D-A2CA-E98A52D751C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6DF57A8-0FD8-379F-269F-DC777951A202}"/>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130829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04BE-CC3C-F02F-FE11-55ABCD4A3A8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BAAB89D-40CB-2D90-3521-1EB3EDC2B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FE4651-1172-5D8A-01BA-E3DC7E477CF7}"/>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5" name="Footer Placeholder 4">
            <a:extLst>
              <a:ext uri="{FF2B5EF4-FFF2-40B4-BE49-F238E27FC236}">
                <a16:creationId xmlns:a16="http://schemas.microsoft.com/office/drawing/2014/main" id="{AB93B45C-1506-B8DA-7634-69064D719B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A46A210-998E-C46A-64CA-C8E03CDAAF0F}"/>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16075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7104-853E-4CB5-E85F-303F645E7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D662307-1526-4BA6-0ED5-6C4C05E94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E5B781-8EB1-6B39-9834-9249408AB008}"/>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5" name="Footer Placeholder 4">
            <a:extLst>
              <a:ext uri="{FF2B5EF4-FFF2-40B4-BE49-F238E27FC236}">
                <a16:creationId xmlns:a16="http://schemas.microsoft.com/office/drawing/2014/main" id="{AACD32A8-387E-2A87-F627-A1562063B2D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41805DA-DEFA-6D30-B684-50AA01A1E3AB}"/>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12388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0F51-1D05-FADE-08DF-366E16D1928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0B904CB-A98F-4820-FB59-3936653A34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A64BA2EF-9CFF-91C0-1C97-90C8079A18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3D6B26E-14FB-4466-8620-1AA937B92887}"/>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6" name="Footer Placeholder 5">
            <a:extLst>
              <a:ext uri="{FF2B5EF4-FFF2-40B4-BE49-F238E27FC236}">
                <a16:creationId xmlns:a16="http://schemas.microsoft.com/office/drawing/2014/main" id="{0BF75C71-3C62-7582-687B-1BEC1DF3686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C8DB253-80EB-17BA-7125-CF4C43A52ECD}"/>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300349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1BEA-61B8-7703-4392-78138550F80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67F9188-D8F9-BA65-C785-4C63C26A8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F9267-80F3-66EC-3F2E-2BECF494F7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99140E6-2594-7403-DEC3-A965FC34C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F01523-DE4F-A282-99C8-716FD52D98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90725D3-F247-1F44-206C-35C3D22509E0}"/>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8" name="Footer Placeholder 7">
            <a:extLst>
              <a:ext uri="{FF2B5EF4-FFF2-40B4-BE49-F238E27FC236}">
                <a16:creationId xmlns:a16="http://schemas.microsoft.com/office/drawing/2014/main" id="{4551C41E-0DA5-4FED-1140-86076ACDCC64}"/>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578339F-CCD9-DC18-F735-B2CAAA2D3B2C}"/>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218015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AD9D-D06A-14BC-3614-0B20D882FFA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8AA47B1C-2BA7-03E2-9989-B5E99B4EA4EE}"/>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4" name="Footer Placeholder 3">
            <a:extLst>
              <a:ext uri="{FF2B5EF4-FFF2-40B4-BE49-F238E27FC236}">
                <a16:creationId xmlns:a16="http://schemas.microsoft.com/office/drawing/2014/main" id="{DBD94AEB-13CE-A4D1-CED5-5977E02AE00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88467E5D-38BD-B97C-6FD5-6218711ED35F}"/>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51766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17D6B2-1FCC-F335-02CB-9F350B054713}"/>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3" name="Footer Placeholder 2">
            <a:extLst>
              <a:ext uri="{FF2B5EF4-FFF2-40B4-BE49-F238E27FC236}">
                <a16:creationId xmlns:a16="http://schemas.microsoft.com/office/drawing/2014/main" id="{77367DF0-0B09-79CA-6C6E-FCD997C3B00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9234D30E-F71D-7A84-7F9E-6014D38881CC}"/>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299194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9981-282A-51DB-0D05-2A7705F57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1D1525D-FDCF-228D-8F39-DAD401C21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FFFC0D6-4B7C-44E6-5B1A-978BE78EF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481A1-0F30-D49E-0AD5-F92A37B45730}"/>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6" name="Footer Placeholder 5">
            <a:extLst>
              <a:ext uri="{FF2B5EF4-FFF2-40B4-BE49-F238E27FC236}">
                <a16:creationId xmlns:a16="http://schemas.microsoft.com/office/drawing/2014/main" id="{73653406-5BD2-5A6C-5E47-03CECB97EFF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DB931AA-17AB-5FFB-B0B4-1F73864B15FE}"/>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355927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C0CE-C297-7540-AD45-1F007B2CA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4BDEF81E-EC47-356C-2A1B-9A16D2FE3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CD43D41-911A-99A6-ADA2-F30C902F6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C3482-7AD8-F174-FB90-6EC36EFFB7E0}"/>
              </a:ext>
            </a:extLst>
          </p:cNvPr>
          <p:cNvSpPr>
            <a:spLocks noGrp="1"/>
          </p:cNvSpPr>
          <p:nvPr>
            <p:ph type="dt" sz="half" idx="10"/>
          </p:nvPr>
        </p:nvSpPr>
        <p:spPr/>
        <p:txBody>
          <a:bodyPr/>
          <a:lstStyle/>
          <a:p>
            <a:fld id="{FFB3C258-D9BD-4368-87E6-23B60FFB54C9}" type="datetimeFigureOut">
              <a:rPr lang="en-ZA" smtClean="0"/>
              <a:t>2023/06/08</a:t>
            </a:fld>
            <a:endParaRPr lang="en-ZA"/>
          </a:p>
        </p:txBody>
      </p:sp>
      <p:sp>
        <p:nvSpPr>
          <p:cNvPr id="6" name="Footer Placeholder 5">
            <a:extLst>
              <a:ext uri="{FF2B5EF4-FFF2-40B4-BE49-F238E27FC236}">
                <a16:creationId xmlns:a16="http://schemas.microsoft.com/office/drawing/2014/main" id="{F0130D30-2E00-DEB8-E80B-49C84E91C36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73E3E8B-F962-6CB9-FF74-7587945640CD}"/>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11542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3DEB9-A6D2-A747-25E0-BC0B3D7CC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4E021AA-DEC3-865B-16D1-EB6D170678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EDFEA35-7BB3-61DE-8DF3-79375BD680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3C258-D9BD-4368-87E6-23B60FFB54C9}" type="datetimeFigureOut">
              <a:rPr lang="en-ZA" smtClean="0"/>
              <a:t>2023/06/08</a:t>
            </a:fld>
            <a:endParaRPr lang="en-ZA"/>
          </a:p>
        </p:txBody>
      </p:sp>
      <p:sp>
        <p:nvSpPr>
          <p:cNvPr id="5" name="Footer Placeholder 4">
            <a:extLst>
              <a:ext uri="{FF2B5EF4-FFF2-40B4-BE49-F238E27FC236}">
                <a16:creationId xmlns:a16="http://schemas.microsoft.com/office/drawing/2014/main" id="{68BED9C7-114C-9565-89ED-AED63D879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AAC4A5E0-55EB-4F14-5D39-1699A851F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D6D60-04D7-4565-A6B2-3143A2573FA9}" type="slidenum">
              <a:rPr lang="en-ZA" smtClean="0"/>
              <a:t>‹#›</a:t>
            </a:fld>
            <a:endParaRPr lang="en-ZA"/>
          </a:p>
        </p:txBody>
      </p:sp>
    </p:spTree>
    <p:extLst>
      <p:ext uri="{BB962C8B-B14F-4D97-AF65-F5344CB8AC3E}">
        <p14:creationId xmlns:p14="http://schemas.microsoft.com/office/powerpoint/2010/main" val="104009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Stewardship - Zimbabwe West Union Conference">
            <a:extLst>
              <a:ext uri="{FF2B5EF4-FFF2-40B4-BE49-F238E27FC236}">
                <a16:creationId xmlns:a16="http://schemas.microsoft.com/office/drawing/2014/main" id="{F920473B-2EDB-64E6-3107-888E271C8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5263"/>
            <a:ext cx="1440000" cy="1462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4FC808-9FC4-C46A-7F10-76AD513A0ED6}"/>
              </a:ext>
            </a:extLst>
          </p:cNvPr>
          <p:cNvSpPr>
            <a:spLocks noGrp="1"/>
          </p:cNvSpPr>
          <p:nvPr>
            <p:ph type="ctrTitle"/>
          </p:nvPr>
        </p:nvSpPr>
        <p:spPr>
          <a:xfrm>
            <a:off x="1143000" y="5040168"/>
            <a:ext cx="9905999" cy="713860"/>
          </a:xfrm>
        </p:spPr>
        <p:txBody>
          <a:bodyPr anchor="ctr">
            <a:normAutofit fontScale="90000"/>
          </a:bodyPr>
          <a:lstStyle/>
          <a:p>
            <a:r>
              <a:rPr lang="en-US" sz="4000" dirty="0">
                <a:latin typeface="Amasis MT Pro Black" panose="02040A04050005020304" pitchFamily="18" charset="0"/>
              </a:rPr>
              <a:t>The Role of  A Pastor as A Strategic Stewardship Educator in the Local Church</a:t>
            </a:r>
            <a:endParaRPr lang="en-ZA" sz="4000" dirty="0">
              <a:latin typeface="Amasis MT Pro Black" panose="02040A04050005020304" pitchFamily="18" charset="0"/>
            </a:endParaRPr>
          </a:p>
        </p:txBody>
      </p:sp>
      <p:sp>
        <p:nvSpPr>
          <p:cNvPr id="3" name="Subtitle 2">
            <a:extLst>
              <a:ext uri="{FF2B5EF4-FFF2-40B4-BE49-F238E27FC236}">
                <a16:creationId xmlns:a16="http://schemas.microsoft.com/office/drawing/2014/main" id="{C39B32C6-9D04-F079-37C7-F6510DDA1DBC}"/>
              </a:ext>
            </a:extLst>
          </p:cNvPr>
          <p:cNvSpPr>
            <a:spLocks noGrp="1"/>
          </p:cNvSpPr>
          <p:nvPr>
            <p:ph type="subTitle" idx="1"/>
          </p:nvPr>
        </p:nvSpPr>
        <p:spPr>
          <a:xfrm>
            <a:off x="2712072" y="5958476"/>
            <a:ext cx="6767853" cy="422504"/>
          </a:xfrm>
        </p:spPr>
        <p:txBody>
          <a:bodyPr>
            <a:noAutofit/>
          </a:bodyPr>
          <a:lstStyle/>
          <a:p>
            <a:pPr algn="ctr">
              <a:lnSpc>
                <a:spcPct val="100000"/>
              </a:lnSpc>
            </a:pPr>
            <a:r>
              <a:rPr lang="en-US" sz="1100" dirty="0">
                <a:latin typeface="Amasis MT Pro Black" panose="02040A04050005020304" pitchFamily="18" charset="0"/>
                <a:cs typeface="Aharoni" panose="02010803020104030203" pitchFamily="2" charset="-79"/>
              </a:rPr>
              <a:t>By  Jacob Mahlangu</a:t>
            </a:r>
          </a:p>
          <a:p>
            <a:pPr algn="ctr">
              <a:lnSpc>
                <a:spcPct val="100000"/>
              </a:lnSpc>
            </a:pPr>
            <a:r>
              <a:rPr lang="en-ZA" sz="1100" dirty="0">
                <a:latin typeface="Amasis MT Pro Black" panose="02040A04050005020304" pitchFamily="18" charset="0"/>
                <a:cs typeface="Aharoni" panose="02010803020104030203" pitchFamily="2" charset="-79"/>
              </a:rPr>
              <a:t>NCSA Stewardship/AMO Director</a:t>
            </a:r>
          </a:p>
          <a:p>
            <a:pPr algn="ctr">
              <a:lnSpc>
                <a:spcPct val="100000"/>
              </a:lnSpc>
            </a:pPr>
            <a:r>
              <a:rPr lang="en-ZA" sz="1100" dirty="0">
                <a:latin typeface="Amasis MT Pro Black" panose="02040A04050005020304" pitchFamily="18" charset="0"/>
                <a:cs typeface="Aharoni" panose="02010803020104030203" pitchFamily="2" charset="-79"/>
              </a:rPr>
              <a:t>2022-2025</a:t>
            </a:r>
          </a:p>
          <a:p>
            <a:pPr>
              <a:lnSpc>
                <a:spcPct val="100000"/>
              </a:lnSpc>
            </a:pPr>
            <a:endParaRPr lang="en-ZA" sz="1000" dirty="0">
              <a:latin typeface="Aharoni" panose="02010803020104030203" pitchFamily="2" charset="-79"/>
              <a:cs typeface="Aharoni" panose="02010803020104030203" pitchFamily="2" charset="-79"/>
            </a:endParaRPr>
          </a:p>
        </p:txBody>
      </p:sp>
      <p:pic>
        <p:nvPicPr>
          <p:cNvPr id="5" name="Picture 4" descr="A picture containing text, person&#10;&#10;Description automatically generated">
            <a:extLst>
              <a:ext uri="{FF2B5EF4-FFF2-40B4-BE49-F238E27FC236}">
                <a16:creationId xmlns:a16="http://schemas.microsoft.com/office/drawing/2014/main" id="{3423AE32-2577-F84A-CE42-B7F00278E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448"/>
            <a:ext cx="12192000" cy="4935853"/>
          </a:xfrm>
          <a:prstGeom prst="rect">
            <a:avLst/>
          </a:prstGeom>
        </p:spPr>
      </p:pic>
      <p:pic>
        <p:nvPicPr>
          <p:cNvPr id="1030" name="Picture 6" descr="Seventh-Day Adventist Church Logo PNG Vectors Free Download">
            <a:extLst>
              <a:ext uri="{FF2B5EF4-FFF2-40B4-BE49-F238E27FC236}">
                <a16:creationId xmlns:a16="http://schemas.microsoft.com/office/drawing/2014/main" id="{01B4153E-6573-266D-EDEB-465412E94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7229" y="5629728"/>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98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3760F2-2F69-C107-F4E6-2CC7E47FB979}"/>
              </a:ext>
            </a:extLst>
          </p:cNvPr>
          <p:cNvSpPr>
            <a:spLocks noGrp="1"/>
          </p:cNvSpPr>
          <p:nvPr>
            <p:ph idx="1"/>
          </p:nvPr>
        </p:nvSpPr>
        <p:spPr>
          <a:xfrm>
            <a:off x="167951" y="121298"/>
            <a:ext cx="11933853" cy="6556593"/>
          </a:xfrm>
        </p:spPr>
        <p:txBody>
          <a:bodyPr>
            <a:normAutofit fontScale="92500" lnSpcReduction="20000"/>
          </a:bodyPr>
          <a:lstStyle/>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Begin by prayerfully surveying the spiritual topography of your church.</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Do this by simply conducting an assessment exercise that will show the spiritual tempo of your church.</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The exercise must engage the members on their knowability upon the subject of vertical connectivity with Christ, and their call to a life of faithful partnership with God as stewards.</a:t>
            </a:r>
          </a:p>
        </p:txBody>
      </p:sp>
    </p:spTree>
    <p:extLst>
      <p:ext uri="{BB962C8B-B14F-4D97-AF65-F5344CB8AC3E}">
        <p14:creationId xmlns:p14="http://schemas.microsoft.com/office/powerpoint/2010/main" val="423408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28387-74E4-4A6E-610A-EBAA236CC530}"/>
              </a:ext>
            </a:extLst>
          </p:cNvPr>
          <p:cNvSpPr>
            <a:spLocks noGrp="1"/>
          </p:cNvSpPr>
          <p:nvPr>
            <p:ph idx="1"/>
          </p:nvPr>
        </p:nvSpPr>
        <p:spPr>
          <a:xfrm>
            <a:off x="111967" y="110836"/>
            <a:ext cx="11980505" cy="6672519"/>
          </a:xfrm>
        </p:spPr>
        <p:txBody>
          <a:bodyPr>
            <a:normAutofit fontScale="85000" lnSpcReduction="20000"/>
          </a:bodyPr>
          <a:lstStyle/>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After undertaking the above exercise; as a Pastor, respond by engaging your church into a </a:t>
            </a:r>
            <a:r>
              <a:rPr lang="en-ZA" sz="4400" b="1" u="sng" dirty="0">
                <a:solidFill>
                  <a:srgbClr val="7030A0"/>
                </a:solidFill>
                <a:latin typeface="Amasis MT Pro Black" panose="02040A04050005020304" pitchFamily="18" charset="0"/>
                <a:ea typeface="Verdana" panose="020B0604030504040204" pitchFamily="34" charset="0"/>
              </a:rPr>
              <a:t>Spiritual Renewal </a:t>
            </a:r>
            <a:r>
              <a:rPr lang="en-ZA" sz="4400" dirty="0">
                <a:latin typeface="Amasis MT Pro Black" panose="02040A04050005020304" pitchFamily="18" charset="0"/>
                <a:ea typeface="Verdana" panose="020B0604030504040204" pitchFamily="34" charset="0"/>
              </a:rPr>
              <a:t>exercise.</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b="1" u="sng" dirty="0">
                <a:solidFill>
                  <a:srgbClr val="7030A0"/>
                </a:solidFill>
                <a:latin typeface="Amasis MT Pro Black" panose="02040A04050005020304" pitchFamily="18" charset="0"/>
                <a:ea typeface="Verdana" panose="020B0604030504040204" pitchFamily="34" charset="0"/>
              </a:rPr>
              <a:t> Develop a curriculum </a:t>
            </a:r>
            <a:r>
              <a:rPr lang="en-ZA" sz="4400" dirty="0">
                <a:latin typeface="Amasis MT Pro Black" panose="02040A04050005020304" pitchFamily="18" charset="0"/>
                <a:ea typeface="Verdana" panose="020B0604030504040204" pitchFamily="34" charset="0"/>
              </a:rPr>
              <a:t>that will guide your church to connect with its Maker.</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b="1" u="sng" dirty="0">
                <a:solidFill>
                  <a:srgbClr val="7030A0"/>
                </a:solidFill>
                <a:latin typeface="Amasis MT Pro Black" panose="02040A04050005020304" pitchFamily="18" charset="0"/>
                <a:ea typeface="Verdana" panose="020B0604030504040204" pitchFamily="34" charset="0"/>
              </a:rPr>
              <a:t> Position your church </a:t>
            </a:r>
            <a:r>
              <a:rPr lang="en-ZA" sz="4400" dirty="0">
                <a:latin typeface="Amasis MT Pro Black" panose="02040A04050005020304" pitchFamily="18" charset="0"/>
                <a:ea typeface="Verdana" panose="020B0604030504040204" pitchFamily="34" charset="0"/>
              </a:rPr>
              <a:t>like a satellite dish to connect with the biddings of the Holy Spirit so that members can experience renewal messages. </a:t>
            </a:r>
          </a:p>
          <a:p>
            <a:pPr marL="0" indent="0" algn="ctr">
              <a:buNone/>
            </a:pPr>
            <a:r>
              <a:rPr lang="en-ZA" sz="4400" b="1" dirty="0">
                <a:solidFill>
                  <a:srgbClr val="002060"/>
                </a:solidFill>
                <a:latin typeface="Amasis MT Pro Black" panose="02040A04050005020304" pitchFamily="18" charset="0"/>
                <a:ea typeface="Verdana" panose="020B0604030504040204" pitchFamily="34" charset="0"/>
              </a:rPr>
              <a:t>-</a:t>
            </a:r>
            <a:r>
              <a:rPr lang="en-ZA" sz="4400" b="1" u="sng" dirty="0">
                <a:solidFill>
                  <a:srgbClr val="002060"/>
                </a:solidFill>
                <a:latin typeface="Amasis MT Pro Black" panose="02040A04050005020304" pitchFamily="18" charset="0"/>
                <a:ea typeface="Verdana" panose="020B0604030504040204" pitchFamily="34" charset="0"/>
              </a:rPr>
              <a:t>Acts 13:2</a:t>
            </a:r>
          </a:p>
        </p:txBody>
      </p:sp>
    </p:spTree>
    <p:extLst>
      <p:ext uri="{BB962C8B-B14F-4D97-AF65-F5344CB8AC3E}">
        <p14:creationId xmlns:p14="http://schemas.microsoft.com/office/powerpoint/2010/main" val="165375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2E0EA-23E7-E7DE-BE23-F607F3A6F1E0}"/>
              </a:ext>
            </a:extLst>
          </p:cNvPr>
          <p:cNvSpPr>
            <a:spLocks noGrp="1"/>
          </p:cNvSpPr>
          <p:nvPr>
            <p:ph idx="1"/>
          </p:nvPr>
        </p:nvSpPr>
        <p:spPr>
          <a:xfrm>
            <a:off x="249382" y="263236"/>
            <a:ext cx="11637818" cy="5913727"/>
          </a:xfrm>
        </p:spPr>
        <p:txBody>
          <a:bodyPr>
            <a:normAutofit/>
          </a:bodyPr>
          <a:lstStyle/>
          <a:p>
            <a:pPr>
              <a:buFont typeface="Courier New" panose="02070309020205020404" pitchFamily="49" charset="0"/>
              <a:buChar char="o"/>
            </a:pPr>
            <a:endParaRPr lang="en-ZA" sz="48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800" dirty="0">
                <a:latin typeface="Amasis MT Pro Black" panose="02040A04050005020304" pitchFamily="18" charset="0"/>
                <a:ea typeface="Verdana" panose="020B0604030504040204" pitchFamily="34" charset="0"/>
              </a:rPr>
              <a:t> Establish small </a:t>
            </a:r>
            <a:r>
              <a:rPr lang="en-ZA" sz="4800" b="1" u="sng" dirty="0">
                <a:solidFill>
                  <a:srgbClr val="7030A0"/>
                </a:solidFill>
                <a:latin typeface="Amasis MT Pro Black" panose="02040A04050005020304" pitchFamily="18" charset="0"/>
                <a:ea typeface="Verdana" panose="020B0604030504040204" pitchFamily="34" charset="0"/>
              </a:rPr>
              <a:t>Prayer groups </a:t>
            </a:r>
            <a:r>
              <a:rPr lang="en-ZA" sz="4800" dirty="0">
                <a:latin typeface="Amasis MT Pro Black" panose="02040A04050005020304" pitchFamily="18" charset="0"/>
                <a:ea typeface="Verdana" panose="020B0604030504040204" pitchFamily="34" charset="0"/>
              </a:rPr>
              <a:t>that   will pray towards the Renewal  Exercise.</a:t>
            </a:r>
          </a:p>
          <a:p>
            <a:pPr>
              <a:buFont typeface="Courier New" panose="02070309020205020404" pitchFamily="49" charset="0"/>
              <a:buChar char="o"/>
            </a:pPr>
            <a:endParaRPr lang="en-ZA" sz="48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800" dirty="0">
                <a:latin typeface="Amasis MT Pro Black" panose="02040A04050005020304" pitchFamily="18" charset="0"/>
                <a:ea typeface="Verdana" panose="020B0604030504040204" pitchFamily="34" charset="0"/>
              </a:rPr>
              <a:t> Share Reviving messages that are directed at their hearts and not at their pockets</a:t>
            </a:r>
          </a:p>
        </p:txBody>
      </p:sp>
    </p:spTree>
    <p:extLst>
      <p:ext uri="{BB962C8B-B14F-4D97-AF65-F5344CB8AC3E}">
        <p14:creationId xmlns:p14="http://schemas.microsoft.com/office/powerpoint/2010/main" val="19104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Why Strategic Planning is Important for Your Business | Strategic Planning">
            <a:extLst>
              <a:ext uri="{FF2B5EF4-FFF2-40B4-BE49-F238E27FC236}">
                <a16:creationId xmlns:a16="http://schemas.microsoft.com/office/drawing/2014/main" id="{47C6D1D2-067A-F23E-ED6E-10BF94E988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FAA8F0-A738-B2E9-C1C9-37DB87D7D41D}"/>
              </a:ext>
            </a:extLst>
          </p:cNvPr>
          <p:cNvSpPr>
            <a:spLocks noGrp="1"/>
          </p:cNvSpPr>
          <p:nvPr>
            <p:ph idx="1"/>
          </p:nvPr>
        </p:nvSpPr>
        <p:spPr>
          <a:xfrm>
            <a:off x="7749290" y="640080"/>
            <a:ext cx="3764826" cy="5490131"/>
          </a:xfrm>
        </p:spPr>
        <p:txBody>
          <a:bodyPr>
            <a:normAutofit fontScale="92500" lnSpcReduction="20000"/>
          </a:bodyPr>
          <a:lstStyle/>
          <a:p>
            <a:pPr marL="0" indent="0" algn="ctr">
              <a:buNone/>
            </a:pPr>
            <a:r>
              <a:rPr lang="en-ZA" sz="3500" b="1" dirty="0">
                <a:latin typeface="Amasis MT Pro Black" panose="02040A04050005020304" pitchFamily="18" charset="0"/>
                <a:ea typeface="Verdana" panose="020B0604030504040204" pitchFamily="34" charset="0"/>
              </a:rPr>
              <a:t>(B). </a:t>
            </a:r>
            <a:r>
              <a:rPr lang="en-ZA" sz="2400" b="1" dirty="0">
                <a:latin typeface="Amasis MT Pro Black" panose="02040A04050005020304" pitchFamily="18" charset="0"/>
                <a:ea typeface="Verdana" panose="020B0604030504040204" pitchFamily="34" charset="0"/>
              </a:rPr>
              <a:t>Do Strategic Engagement with your church.</a:t>
            </a:r>
          </a:p>
          <a:p>
            <a:pPr marL="0" indent="0" algn="ctr">
              <a:buNone/>
            </a:pPr>
            <a:endParaRPr lang="en-ZA" sz="2400" b="1" dirty="0">
              <a:latin typeface="Amasis MT Pro Black" panose="02040A04050005020304" pitchFamily="18" charset="0"/>
              <a:ea typeface="Verdana" panose="020B0604030504040204" pitchFamily="34" charset="0"/>
            </a:endParaRPr>
          </a:p>
          <a:p>
            <a:pPr algn="ctr">
              <a:buFont typeface="Courier New" panose="02070309020205020404" pitchFamily="49" charset="0"/>
              <a:buChar char="o"/>
            </a:pPr>
            <a:r>
              <a:rPr lang="en-ZA" sz="2400" dirty="0">
                <a:latin typeface="Amasis MT Pro Black" panose="02040A04050005020304" pitchFamily="18" charset="0"/>
                <a:ea typeface="Verdana" panose="020B0604030504040204" pitchFamily="34" charset="0"/>
              </a:rPr>
              <a:t> Understand the age groups that you are dealing with.</a:t>
            </a:r>
          </a:p>
          <a:p>
            <a:pPr marL="0" indent="0" algn="ctr">
              <a:buNone/>
            </a:pPr>
            <a:endParaRPr lang="en-ZA" sz="2400" dirty="0">
              <a:latin typeface="Amasis MT Pro Black" panose="02040A04050005020304" pitchFamily="18" charset="0"/>
              <a:ea typeface="Verdana" panose="020B0604030504040204" pitchFamily="34" charset="0"/>
            </a:endParaRPr>
          </a:p>
          <a:p>
            <a:pPr algn="ctr">
              <a:buFont typeface="Courier New" panose="02070309020205020404" pitchFamily="49" charset="0"/>
              <a:buChar char="o"/>
            </a:pPr>
            <a:r>
              <a:rPr lang="en-ZA" sz="2400" dirty="0">
                <a:latin typeface="Amasis MT Pro Black" panose="02040A04050005020304" pitchFamily="18" charset="0"/>
                <a:ea typeface="Verdana" panose="020B0604030504040204" pitchFamily="34" charset="0"/>
              </a:rPr>
              <a:t> Seek to understand the Gender Structure of your church.</a:t>
            </a:r>
          </a:p>
          <a:p>
            <a:pPr marL="0" indent="0" algn="ctr">
              <a:buNone/>
            </a:pPr>
            <a:endParaRPr lang="en-ZA" sz="2400" dirty="0">
              <a:latin typeface="Amasis MT Pro Black" panose="02040A04050005020304" pitchFamily="18" charset="0"/>
              <a:ea typeface="Verdana" panose="020B0604030504040204" pitchFamily="34" charset="0"/>
            </a:endParaRPr>
          </a:p>
          <a:p>
            <a:pPr algn="ctr">
              <a:buFont typeface="Courier New" panose="02070309020205020404" pitchFamily="49" charset="0"/>
              <a:buChar char="o"/>
            </a:pPr>
            <a:r>
              <a:rPr lang="en-ZA" sz="2400" dirty="0">
                <a:latin typeface="Amasis MT Pro Black" panose="02040A04050005020304" pitchFamily="18" charset="0"/>
                <a:ea typeface="Verdana" panose="020B0604030504040204" pitchFamily="34" charset="0"/>
              </a:rPr>
              <a:t> Understand the carrier landscape of your church. This will assist you in understanding their giving patterns.</a:t>
            </a:r>
          </a:p>
        </p:txBody>
      </p:sp>
    </p:spTree>
    <p:extLst>
      <p:ext uri="{BB962C8B-B14F-4D97-AF65-F5344CB8AC3E}">
        <p14:creationId xmlns:p14="http://schemas.microsoft.com/office/powerpoint/2010/main" val="425663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F9F578-667D-0A03-C24B-627B11D53D8F}"/>
              </a:ext>
            </a:extLst>
          </p:cNvPr>
          <p:cNvSpPr>
            <a:spLocks noGrp="1"/>
          </p:cNvSpPr>
          <p:nvPr>
            <p:ph idx="1"/>
          </p:nvPr>
        </p:nvSpPr>
        <p:spPr>
          <a:xfrm>
            <a:off x="102637" y="83976"/>
            <a:ext cx="12017827" cy="6708710"/>
          </a:xfrm>
        </p:spPr>
        <p:txBody>
          <a:bodyPr>
            <a:normAutofit lnSpcReduction="10000"/>
          </a:bodyPr>
          <a:lstStyle/>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Deliberately check their level of participation in spiritual programs.</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Check their level of participation in tithes and offerings beginning with church board members.</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NB: This is meant to encourage your leaders to lead by good example.</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p:txBody>
      </p:sp>
    </p:spTree>
    <p:extLst>
      <p:ext uri="{BB962C8B-B14F-4D97-AF65-F5344CB8AC3E}">
        <p14:creationId xmlns:p14="http://schemas.microsoft.com/office/powerpoint/2010/main" val="184701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35FDB9-B62E-75F7-3A28-88898BE5C175}"/>
              </a:ext>
            </a:extLst>
          </p:cNvPr>
          <p:cNvSpPr>
            <a:spLocks noGrp="1"/>
          </p:cNvSpPr>
          <p:nvPr>
            <p:ph idx="1"/>
          </p:nvPr>
        </p:nvSpPr>
        <p:spPr>
          <a:xfrm>
            <a:off x="130629" y="83976"/>
            <a:ext cx="11933853" cy="6624734"/>
          </a:xfrm>
        </p:spPr>
        <p:txBody>
          <a:bodyPr>
            <a:normAutofit fontScale="85000" lnSpcReduction="10000"/>
          </a:bodyPr>
          <a:lstStyle/>
          <a:p>
            <a:pPr marL="0" indent="0">
              <a:buNone/>
            </a:pPr>
            <a:r>
              <a:rPr lang="en-ZA" sz="4400" dirty="0">
                <a:latin typeface="Amasis MT Pro Black" panose="02040A04050005020304" pitchFamily="18" charset="0"/>
                <a:ea typeface="Verdana" panose="020B0604030504040204" pitchFamily="34" charset="0"/>
              </a:rPr>
              <a:t> </a:t>
            </a: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Seek to understand principles that motivate them to give.</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Seek to understand challenges that demotivate and cause them not to participate adequately.</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Ask them to suggests areas that need your intervention.</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Develop  a curriculum that responds and addresses their felt needs.</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p:txBody>
      </p:sp>
    </p:spTree>
    <p:extLst>
      <p:ext uri="{BB962C8B-B14F-4D97-AF65-F5344CB8AC3E}">
        <p14:creationId xmlns:p14="http://schemas.microsoft.com/office/powerpoint/2010/main" val="20731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0" name="Rectangle 717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Educate your customers - Deepstash">
            <a:extLst>
              <a:ext uri="{FF2B5EF4-FFF2-40B4-BE49-F238E27FC236}">
                <a16:creationId xmlns:a16="http://schemas.microsoft.com/office/drawing/2014/main" id="{5A6146BD-D735-C9BC-E758-EC66B1FAA3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38" r="5938"/>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2" name="Rectangle 718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FFA515-1D07-0DC5-4CCB-0D91283088B2}"/>
              </a:ext>
            </a:extLst>
          </p:cNvPr>
          <p:cNvSpPr>
            <a:spLocks noGrp="1"/>
          </p:cNvSpPr>
          <p:nvPr>
            <p:ph idx="1"/>
          </p:nvPr>
        </p:nvSpPr>
        <p:spPr>
          <a:xfrm>
            <a:off x="7531610" y="304800"/>
            <a:ext cx="4507990" cy="6229350"/>
          </a:xfrm>
        </p:spPr>
        <p:txBody>
          <a:bodyPr>
            <a:normAutofit lnSpcReduction="10000"/>
          </a:bodyPr>
          <a:lstStyle/>
          <a:p>
            <a:pPr marL="0" indent="0">
              <a:buNone/>
            </a:pPr>
            <a:r>
              <a:rPr lang="en-ZA" sz="4300" b="1" dirty="0">
                <a:latin typeface="Amasis MT Pro Black" panose="02040A04050005020304" pitchFamily="18" charset="0"/>
              </a:rPr>
              <a:t>(C) </a:t>
            </a:r>
            <a:r>
              <a:rPr lang="en-ZA" sz="3200" b="1" dirty="0">
                <a:latin typeface="Amasis MT Pro Black" panose="02040A04050005020304" pitchFamily="18" charset="0"/>
              </a:rPr>
              <a:t>Educational Engagement with the church teaching - approach</a:t>
            </a:r>
          </a:p>
          <a:p>
            <a:pPr marL="0" indent="0">
              <a:buNone/>
            </a:pPr>
            <a:r>
              <a:rPr lang="en-ZA" sz="3200" dirty="0">
                <a:latin typeface="Amasis MT Pro Black" panose="02040A04050005020304" pitchFamily="18" charset="0"/>
              </a:rPr>
              <a:t>A Pastor needs to teach wholistic Stewardship Education that is informed by Scriptures, powered by the Holy Spirit and centred on a saving living relationship with Christ.</a:t>
            </a:r>
          </a:p>
          <a:p>
            <a:pPr marL="0" indent="0">
              <a:buNone/>
            </a:pPr>
            <a:endParaRPr lang="en-ZA" sz="3200" dirty="0"/>
          </a:p>
        </p:txBody>
      </p:sp>
    </p:spTree>
    <p:extLst>
      <p:ext uri="{BB962C8B-B14F-4D97-AF65-F5344CB8AC3E}">
        <p14:creationId xmlns:p14="http://schemas.microsoft.com/office/powerpoint/2010/main" val="69766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D3E284-FB9C-FA12-DE11-13B4828A1795}"/>
              </a:ext>
            </a:extLst>
          </p:cNvPr>
          <p:cNvSpPr>
            <a:spLocks noGrp="1"/>
          </p:cNvSpPr>
          <p:nvPr>
            <p:ph idx="1"/>
          </p:nvPr>
        </p:nvSpPr>
        <p:spPr>
          <a:xfrm>
            <a:off x="167951" y="139958"/>
            <a:ext cx="11877869" cy="6634065"/>
          </a:xfrm>
        </p:spPr>
        <p:txBody>
          <a:bodyPr>
            <a:normAutofit fontScale="47500" lnSpcReduction="20000"/>
          </a:bodyPr>
          <a:lstStyle/>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Develop a tithe and Offering check list through ACMS for your church beginning with your church board.</a:t>
            </a:r>
          </a:p>
          <a:p>
            <a:pPr>
              <a:buFont typeface="Courier New" panose="02070309020205020404" pitchFamily="49" charset="0"/>
              <a:buChar char="o"/>
            </a:pPr>
            <a:endParaRPr lang="en-ZA" sz="4400" u="sng"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Appraise your board members during the Treasurer’s financial presentation for the church board.</a:t>
            </a:r>
          </a:p>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 Take a minute or two of this time and make your observations and then end by providing motivation and encouragement.</a:t>
            </a:r>
          </a:p>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NB: Do not mention names but  figures alone for both  participating and non participating members.</a:t>
            </a:r>
          </a:p>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Develop a Tithe and Offering check list for all members.</a:t>
            </a:r>
          </a:p>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Appraise them during the Business meeting session.</a:t>
            </a:r>
          </a:p>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Put up a Bar or Pie chat to explain your figures.</a:t>
            </a:r>
          </a:p>
          <a:p>
            <a:pPr marL="0" indent="0">
              <a:buNone/>
            </a:pPr>
            <a:r>
              <a:rPr lang="en-ZA" sz="4400" dirty="0">
                <a:solidFill>
                  <a:srgbClr val="7030A0"/>
                </a:solidFill>
                <a:latin typeface="Amasis MT Pro Black" panose="02040A04050005020304" pitchFamily="18" charset="0"/>
              </a:rPr>
              <a:t>NB: Assign your local church treasurer to do the above</a:t>
            </a:r>
          </a:p>
          <a:p>
            <a:pPr>
              <a:buFont typeface="Courier New" panose="02070309020205020404" pitchFamily="49" charset="0"/>
              <a:buChar char="o"/>
            </a:pPr>
            <a:endParaRPr lang="en-ZA" sz="4400" dirty="0">
              <a:latin typeface="Amasis MT Pro Black" panose="02040A04050005020304" pitchFamily="18" charset="0"/>
            </a:endParaRPr>
          </a:p>
        </p:txBody>
      </p:sp>
    </p:spTree>
    <p:extLst>
      <p:ext uri="{BB962C8B-B14F-4D97-AF65-F5344CB8AC3E}">
        <p14:creationId xmlns:p14="http://schemas.microsoft.com/office/powerpoint/2010/main" val="339868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0CB99-78B0-7343-C39A-9BFE131D2359}"/>
              </a:ext>
            </a:extLst>
          </p:cNvPr>
          <p:cNvSpPr>
            <a:spLocks noGrp="1"/>
          </p:cNvSpPr>
          <p:nvPr>
            <p:ph idx="1"/>
          </p:nvPr>
        </p:nvSpPr>
        <p:spPr>
          <a:xfrm>
            <a:off x="124691" y="207818"/>
            <a:ext cx="11956473" cy="6470073"/>
          </a:xfrm>
        </p:spPr>
        <p:txBody>
          <a:bodyPr>
            <a:normAutofit fontScale="92500"/>
          </a:bodyPr>
          <a:lstStyle/>
          <a:p>
            <a:pPr marL="0" indent="0" algn="ctr">
              <a:buNone/>
            </a:pPr>
            <a:r>
              <a:rPr lang="en-ZA" sz="4400" dirty="0">
                <a:solidFill>
                  <a:srgbClr val="7030A0"/>
                </a:solidFill>
              </a:rPr>
              <a:t> </a:t>
            </a:r>
            <a:r>
              <a:rPr lang="en-ZA" sz="7800" dirty="0">
                <a:solidFill>
                  <a:srgbClr val="7030A0"/>
                </a:solidFill>
                <a:latin typeface="Amasis MT Pro Black" panose="02040A04050005020304" pitchFamily="18" charset="0"/>
              </a:rPr>
              <a:t>Assist your churches in drawing up annual budgets and provide guidance on the budget formulation and budget management processes.</a:t>
            </a:r>
          </a:p>
          <a:p>
            <a:pPr algn="ctr">
              <a:buFont typeface="Wingdings" panose="05000000000000000000" pitchFamily="2" charset="2"/>
              <a:buChar char="§"/>
            </a:pPr>
            <a:endParaRPr lang="en-ZA" sz="4400" dirty="0">
              <a:solidFill>
                <a:srgbClr val="7030A0"/>
              </a:solidFill>
            </a:endParaRPr>
          </a:p>
        </p:txBody>
      </p:sp>
    </p:spTree>
    <p:extLst>
      <p:ext uri="{BB962C8B-B14F-4D97-AF65-F5344CB8AC3E}">
        <p14:creationId xmlns:p14="http://schemas.microsoft.com/office/powerpoint/2010/main" val="1158266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270206-950E-F71E-84C5-C953838EDDC4}"/>
              </a:ext>
            </a:extLst>
          </p:cNvPr>
          <p:cNvSpPr>
            <a:spLocks noGrp="1"/>
          </p:cNvSpPr>
          <p:nvPr>
            <p:ph idx="1"/>
          </p:nvPr>
        </p:nvSpPr>
        <p:spPr>
          <a:xfrm>
            <a:off x="123825" y="104775"/>
            <a:ext cx="11934825" cy="6644368"/>
          </a:xfrm>
        </p:spPr>
        <p:txBody>
          <a:bodyPr>
            <a:normAutofit/>
          </a:bodyPr>
          <a:lstStyle/>
          <a:p>
            <a:pPr marL="0" indent="0" algn="ctr">
              <a:buNone/>
            </a:pPr>
            <a:r>
              <a:rPr kumimoji="0" lang="en-US" sz="4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Encompassed on the list of </a:t>
            </a:r>
            <a:r>
              <a:rPr kumimoji="0" lang="en-US" sz="4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Management categorizations </a:t>
            </a:r>
            <a:r>
              <a:rPr kumimoji="0" lang="en-US" sz="4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are central facets such as</a:t>
            </a:r>
            <a:r>
              <a:rPr lang="en-US" sz="4800" dirty="0">
                <a:solidFill>
                  <a:srgbClr val="7030A0"/>
                </a:solidFill>
                <a:latin typeface="Verdana" panose="020B0604030504040204" pitchFamily="34" charset="0"/>
                <a:ea typeface="Verdana" panose="020B0604030504040204" pitchFamily="34" charset="0"/>
              </a:rPr>
              <a:t>:</a:t>
            </a:r>
            <a:r>
              <a:rPr kumimoji="0" lang="en-US" sz="4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     </a:t>
            </a:r>
          </a:p>
          <a:p>
            <a:pPr marL="0" indent="0">
              <a:buNone/>
            </a:pPr>
            <a:endParaRPr lang="en-US" sz="4800" dirty="0">
              <a:solidFill>
                <a:srgbClr val="7030A0"/>
              </a:solidFill>
              <a:latin typeface="Verdana" panose="020B0604030504040204" pitchFamily="34" charset="0"/>
              <a:ea typeface="Verdana" panose="020B0604030504040204" pitchFamily="34" charset="0"/>
            </a:endParaRPr>
          </a:p>
          <a:p>
            <a:pPr marL="0" indent="0">
              <a:buNone/>
            </a:pPr>
            <a:r>
              <a:rPr lang="en-US" sz="4800" b="1" dirty="0">
                <a:latin typeface="Verdana" panose="020B0604030504040204" pitchFamily="34" charset="0"/>
                <a:ea typeface="Verdana" panose="020B0604030504040204" pitchFamily="34" charset="0"/>
              </a:rPr>
              <a:t>1. </a:t>
            </a:r>
            <a:r>
              <a:rPr kumimoji="0" lang="en-US" sz="4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T</a:t>
            </a:r>
            <a:r>
              <a:rPr kumimoji="0" lang="en-US" sz="4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ime</a:t>
            </a:r>
            <a:r>
              <a:rPr kumimoji="0" lang="en-US" sz="4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 Body </a:t>
            </a:r>
            <a:r>
              <a:rPr kumimoji="0" lang="en-US" sz="4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T</a:t>
            </a:r>
            <a:r>
              <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emple</a:t>
            </a:r>
            <a:r>
              <a:rPr kumimoji="0" lang="en-US" sz="4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US" sz="4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3. </a:t>
            </a:r>
            <a:r>
              <a:rPr lang="en-US" sz="4800" b="1" dirty="0">
                <a:solidFill>
                  <a:srgbClr val="7030A0"/>
                </a:solidFill>
                <a:latin typeface="Verdana" panose="020B0604030504040204" pitchFamily="34" charset="0"/>
                <a:ea typeface="Verdana" panose="020B0604030504040204" pitchFamily="34" charset="0"/>
              </a:rPr>
              <a:t>T</a:t>
            </a:r>
            <a:r>
              <a:rPr lang="en-US" sz="4800" b="1" dirty="0">
                <a:latin typeface="Verdana" panose="020B0604030504040204" pitchFamily="34" charset="0"/>
                <a:ea typeface="Verdana" panose="020B0604030504040204" pitchFamily="34" charset="0"/>
              </a:rPr>
              <a:t>reasure (</a:t>
            </a:r>
            <a:r>
              <a:rPr kumimoji="0" lang="en-US" sz="4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Various Possessions)                            </a:t>
            </a:r>
            <a:r>
              <a:rPr kumimoji="0" lang="en-US" sz="4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                            </a:t>
            </a:r>
            <a:r>
              <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4. </a:t>
            </a:r>
            <a:r>
              <a:rPr kumimoji="0" lang="en-US" sz="4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T</a:t>
            </a:r>
            <a:r>
              <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alents</a:t>
            </a:r>
          </a:p>
          <a:p>
            <a:pPr marL="0" indent="0">
              <a:buNone/>
            </a:pPr>
            <a:r>
              <a:rPr lang="en-US" sz="4800" b="1" dirty="0">
                <a:solidFill>
                  <a:prstClr val="black"/>
                </a:solidFill>
                <a:latin typeface="Verdana" panose="020B0604030504040204" pitchFamily="34" charset="0"/>
                <a:ea typeface="Verdana" panose="020B0604030504040204" pitchFamily="34" charset="0"/>
              </a:rPr>
              <a:t>5. </a:t>
            </a:r>
            <a:r>
              <a:rPr lang="en-US" sz="4800" b="1" dirty="0">
                <a:solidFill>
                  <a:srgbClr val="7030A0"/>
                </a:solidFill>
                <a:latin typeface="Verdana" panose="020B0604030504040204" pitchFamily="34" charset="0"/>
                <a:ea typeface="Verdana" panose="020B0604030504040204" pitchFamily="34" charset="0"/>
              </a:rPr>
              <a:t>T</a:t>
            </a:r>
            <a:r>
              <a:rPr lang="en-US" sz="4800" b="1" dirty="0">
                <a:solidFill>
                  <a:prstClr val="black"/>
                </a:solidFill>
                <a:latin typeface="Verdana" panose="020B0604030504040204" pitchFamily="34" charset="0"/>
                <a:ea typeface="Verdana" panose="020B0604030504040204" pitchFamily="34" charset="0"/>
              </a:rPr>
              <a:t>estimony</a:t>
            </a:r>
            <a:endParaRPr lang="en-ZA" sz="4800" dirty="0"/>
          </a:p>
        </p:txBody>
      </p:sp>
    </p:spTree>
    <p:extLst>
      <p:ext uri="{BB962C8B-B14F-4D97-AF65-F5344CB8AC3E}">
        <p14:creationId xmlns:p14="http://schemas.microsoft.com/office/powerpoint/2010/main" val="52754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1,000+ Best Lion Photos · 100% Free Download · Pexels Stock Photos">
            <a:extLst>
              <a:ext uri="{FF2B5EF4-FFF2-40B4-BE49-F238E27FC236}">
                <a16:creationId xmlns:a16="http://schemas.microsoft.com/office/drawing/2014/main" id="{7B3D5799-316F-3786-1BB8-51B76C8DA3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83" r="4671"/>
          <a:stretch/>
        </p:blipFill>
        <p:spPr bwMode="auto">
          <a:xfrm>
            <a:off x="5511589" y="523804"/>
            <a:ext cx="6680411"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noFill/>
          <a:extLst>
            <a:ext uri="{909E8E84-426E-40DD-AFC4-6F175D3DCCD1}">
              <a14:hiddenFill xmlns:a14="http://schemas.microsoft.com/office/drawing/2010/main">
                <a:solidFill>
                  <a:srgbClr val="FFFFFF"/>
                </a:solidFill>
              </a14:hiddenFill>
            </a:ext>
          </a:extLst>
        </p:spPr>
      </p:pic>
      <p:sp>
        <p:nvSpPr>
          <p:cNvPr id="4105" name="Freeform: Shape 4104">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8A77FA9F-E3CF-C749-50B4-A9E950201277}"/>
              </a:ext>
            </a:extLst>
          </p:cNvPr>
          <p:cNvSpPr>
            <a:spLocks noGrp="1"/>
          </p:cNvSpPr>
          <p:nvPr>
            <p:ph type="title"/>
          </p:nvPr>
        </p:nvSpPr>
        <p:spPr>
          <a:xfrm>
            <a:off x="841247" y="914400"/>
            <a:ext cx="5111877" cy="1095375"/>
          </a:xfrm>
        </p:spPr>
        <p:txBody>
          <a:bodyPr anchor="ctr">
            <a:normAutofit fontScale="90000"/>
          </a:bodyPr>
          <a:lstStyle/>
          <a:p>
            <a:pPr algn="ctr"/>
            <a:r>
              <a:rPr lang="en-US" dirty="0">
                <a:solidFill>
                  <a:srgbClr val="FFFFFF"/>
                </a:solidFill>
                <a:latin typeface="Amasis MT Pro Black" panose="02040A04050005020304" pitchFamily="18" charset="0"/>
              </a:rPr>
              <a:t>Deuteronomy 31:7 says:</a:t>
            </a:r>
            <a:endParaRPr lang="en-ZA" dirty="0">
              <a:solidFill>
                <a:srgbClr val="FFFFFF"/>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76FA0BB7-67D6-F658-D091-35A9FC4F1CB8}"/>
              </a:ext>
            </a:extLst>
          </p:cNvPr>
          <p:cNvSpPr>
            <a:spLocks noGrp="1"/>
          </p:cNvSpPr>
          <p:nvPr>
            <p:ph idx="1"/>
          </p:nvPr>
        </p:nvSpPr>
        <p:spPr>
          <a:xfrm>
            <a:off x="841248" y="2333625"/>
            <a:ext cx="4378452" cy="3543300"/>
          </a:xfrm>
        </p:spPr>
        <p:txBody>
          <a:bodyPr anchor="t">
            <a:normAutofit fontScale="92500" lnSpcReduction="20000"/>
          </a:bodyPr>
          <a:lstStyle/>
          <a:p>
            <a:pPr marL="0" indent="0" algn="ctr">
              <a:buNone/>
            </a:pPr>
            <a:r>
              <a:rPr lang="en-US" b="0" i="0" dirty="0">
                <a:solidFill>
                  <a:srgbClr val="FFFFFF"/>
                </a:solidFill>
                <a:effectLst/>
                <a:latin typeface="Amasis MT Pro Black" panose="02040A04050005020304" pitchFamily="18" charset="0"/>
              </a:rPr>
              <a:t>Then Moses called Joshua and said to him in the sight of all Israel, “Be strong and of good courage, for you must go with this people to the land which the LORD has sworn to their fathers to give them, and </a:t>
            </a:r>
            <a:r>
              <a:rPr lang="en-US" b="1" i="0" u="sng" dirty="0">
                <a:solidFill>
                  <a:srgbClr val="FFFFFF"/>
                </a:solidFill>
                <a:effectLst/>
                <a:latin typeface="Amasis MT Pro Black" panose="02040A04050005020304" pitchFamily="18" charset="0"/>
              </a:rPr>
              <a:t>you shall cause </a:t>
            </a:r>
            <a:r>
              <a:rPr lang="en-US" b="0" i="0" dirty="0">
                <a:solidFill>
                  <a:srgbClr val="FFFFFF"/>
                </a:solidFill>
                <a:effectLst/>
                <a:latin typeface="Amasis MT Pro Black" panose="02040A04050005020304" pitchFamily="18" charset="0"/>
              </a:rPr>
              <a:t>them to inherit it.</a:t>
            </a:r>
            <a:endParaRPr lang="en-ZA" dirty="0">
              <a:solidFill>
                <a:srgbClr val="FFFFFF"/>
              </a:solidFill>
              <a:latin typeface="Amasis MT Pro Black" panose="02040A04050005020304" pitchFamily="18" charset="0"/>
            </a:endParaRPr>
          </a:p>
        </p:txBody>
      </p:sp>
    </p:spTree>
    <p:extLst>
      <p:ext uri="{BB962C8B-B14F-4D97-AF65-F5344CB8AC3E}">
        <p14:creationId xmlns:p14="http://schemas.microsoft.com/office/powerpoint/2010/main" val="113708298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2676E-E5A5-8BC2-B144-CF5ADC88E71B}"/>
              </a:ext>
            </a:extLst>
          </p:cNvPr>
          <p:cNvSpPr>
            <a:spLocks noGrp="1"/>
          </p:cNvSpPr>
          <p:nvPr>
            <p:ph idx="1"/>
          </p:nvPr>
        </p:nvSpPr>
        <p:spPr>
          <a:xfrm>
            <a:off x="149289" y="214604"/>
            <a:ext cx="11933853" cy="6531429"/>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800" b="1" i="0" u="none" strike="noStrike" kern="1200" cap="none" spc="0" normalizeH="0" baseline="0" noProof="0" dirty="0">
                <a:ln>
                  <a:noFill/>
                </a:ln>
                <a:solidFill>
                  <a:prstClr val="black"/>
                </a:solidFill>
                <a:effectLst/>
                <a:uLnTx/>
                <a:uFillTx/>
                <a:latin typeface="Amasis MT Pro Black" panose="02040A04050005020304" pitchFamily="18" charset="0"/>
              </a:rPr>
              <a:t>Time: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Our Time belongs to God.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(Psalm 34:1, </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Psalm 89:47</a:t>
            </a:r>
            <a:r>
              <a:rPr kumimoji="0" lang="en-US" sz="4400" b="1" i="0" u="none" strike="noStrike" kern="1200" cap="none" spc="0" normalizeH="0" baseline="0" noProof="0" dirty="0">
                <a:ln>
                  <a:noFill/>
                </a:ln>
                <a:effectLst/>
                <a:uLnTx/>
                <a:uFillTx/>
                <a:latin typeface="Amasis MT Pro Black" panose="02040A040500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Ecclesiastes 3:1-8</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Isaiah 33:6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“Every moment is his, and we are under solemn obligation to improve it to his glory.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Of no talent he has given will he require more strict account than of our time.”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COL page 342</a:t>
            </a:r>
          </a:p>
          <a:p>
            <a:pPr marL="0" indent="0">
              <a:buNone/>
            </a:pPr>
            <a:endParaRPr lang="en-ZA" sz="4400" dirty="0">
              <a:latin typeface="Amasis MT Pro Black" panose="02040A04050005020304" pitchFamily="18" charset="0"/>
            </a:endParaRPr>
          </a:p>
        </p:txBody>
      </p:sp>
    </p:spTree>
    <p:extLst>
      <p:ext uri="{BB962C8B-B14F-4D97-AF65-F5344CB8AC3E}">
        <p14:creationId xmlns:p14="http://schemas.microsoft.com/office/powerpoint/2010/main" val="2647319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9CC5C-1A78-4DAE-87FC-BE641BC800C7}"/>
              </a:ext>
            </a:extLst>
          </p:cNvPr>
          <p:cNvSpPr>
            <a:spLocks noGrp="1"/>
          </p:cNvSpPr>
          <p:nvPr>
            <p:ph idx="1"/>
          </p:nvPr>
        </p:nvSpPr>
        <p:spPr>
          <a:xfrm>
            <a:off x="85725" y="121298"/>
            <a:ext cx="11991975" cy="6822427"/>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900" b="1" i="0" u="none" strike="noStrike" kern="1200" cap="none" spc="0" normalizeH="0" baseline="0" noProof="0" dirty="0">
                <a:ln>
                  <a:noFill/>
                </a:ln>
                <a:solidFill>
                  <a:prstClr val="black"/>
                </a:solidFill>
                <a:effectLst/>
                <a:uLnTx/>
                <a:uFillTx/>
                <a:latin typeface="Amasis MT Pro Black" panose="02040A04050005020304" pitchFamily="18" charset="0"/>
              </a:rPr>
              <a:t>Body Temple: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1 Corinthians 12:27</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prstClr val="black"/>
                </a:solidFill>
                <a:effectLst/>
                <a:uLnTx/>
                <a:uFillTx/>
                <a:latin typeface="Amasis MT Pro Black" panose="02040A04050005020304" pitchFamily="18" charset="0"/>
              </a:rPr>
              <a:t>1 Corinthians 6:19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1 Corinthians 3:9,16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By allowing ourselves to form wrong habits, by keeping late hours, by gratifying appetite at the expense of health, we lay the foundation for feebleness.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By neglecting physical exercise, by overworking mind or body, we unbalance the nervous system.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Those who thus shorten their lives and unfit themselves for service by disregarding nature laws, are guilty of robbery towards God.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And they are robbing their fellow men also.</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COL page 346</a:t>
            </a:r>
            <a:endParaRPr kumimoji="0" lang="en-ZA" sz="3400" b="1" i="0" u="sng" strike="noStrike" kern="1200" cap="none" spc="0" normalizeH="0" baseline="0" noProof="0" dirty="0">
              <a:ln>
                <a:noFill/>
              </a:ln>
              <a:solidFill>
                <a:srgbClr val="7030A0"/>
              </a:solidFill>
              <a:effectLst/>
              <a:uLnTx/>
              <a:uFillTx/>
              <a:latin typeface="Amasis MT Pro Black" panose="02040A04050005020304" pitchFamily="18" charset="0"/>
            </a:endParaRPr>
          </a:p>
        </p:txBody>
      </p:sp>
    </p:spTree>
    <p:extLst>
      <p:ext uri="{BB962C8B-B14F-4D97-AF65-F5344CB8AC3E}">
        <p14:creationId xmlns:p14="http://schemas.microsoft.com/office/powerpoint/2010/main" val="2079532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420B7-28F9-CE5B-B190-0D3AEC198DDA}"/>
              </a:ext>
            </a:extLst>
          </p:cNvPr>
          <p:cNvSpPr>
            <a:spLocks noGrp="1"/>
          </p:cNvSpPr>
          <p:nvPr>
            <p:ph idx="1"/>
          </p:nvPr>
        </p:nvSpPr>
        <p:spPr>
          <a:xfrm>
            <a:off x="102637" y="167950"/>
            <a:ext cx="12017828" cy="6690049"/>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b="1" dirty="0">
                <a:solidFill>
                  <a:prstClr val="black"/>
                </a:solidFill>
                <a:latin typeface="Amasis MT Pro Black" panose="02040A04050005020304" pitchFamily="18" charset="0"/>
              </a:rPr>
              <a:t>Treasure (</a:t>
            </a:r>
            <a:r>
              <a:rPr kumimoji="0" lang="en-US" sz="4800" b="1" i="0" u="none" strike="noStrike" kern="1200" cap="none" spc="0" normalizeH="0" baseline="0" noProof="0" dirty="0">
                <a:ln>
                  <a:noFill/>
                </a:ln>
                <a:solidFill>
                  <a:prstClr val="black"/>
                </a:solidFill>
                <a:effectLst/>
                <a:uLnTx/>
                <a:uFillTx/>
                <a:latin typeface="Amasis MT Pro Black" panose="02040A04050005020304" pitchFamily="18" charset="0"/>
              </a:rPr>
              <a:t>Possessions):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Psalm  50:10-12                                                   </a:t>
            </a: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Deuteronomy 8:18</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Proverbs 10:22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Zechariah 14:14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Ecclesiastes 5:19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It is no sin to acquire and control property as stewards for God, holding it only until he shall require it for the necessities of his work.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OHC page 194</a:t>
            </a:r>
            <a:endParaRPr kumimoji="0" lang="en-ZA" sz="4400" b="1" i="0" u="sng" strike="noStrike" kern="1200" cap="none" spc="0" normalizeH="0" baseline="0" noProof="0" dirty="0">
              <a:ln>
                <a:noFill/>
              </a:ln>
              <a:solidFill>
                <a:srgbClr val="7030A0"/>
              </a:solidFill>
              <a:effectLst/>
              <a:uLnTx/>
              <a:uFillTx/>
              <a:latin typeface="Amasis MT Pro Black" panose="02040A04050005020304" pitchFamily="18" charset="0"/>
            </a:endParaRPr>
          </a:p>
          <a:p>
            <a:pPr marL="0" indent="0" algn="ctr">
              <a:buNone/>
            </a:pPr>
            <a:endParaRPr lang="en-ZA" sz="4800" dirty="0">
              <a:latin typeface="Amasis MT Pro Black" panose="02040A04050005020304" pitchFamily="18" charset="0"/>
            </a:endParaRPr>
          </a:p>
        </p:txBody>
      </p:sp>
    </p:spTree>
    <p:extLst>
      <p:ext uri="{BB962C8B-B14F-4D97-AF65-F5344CB8AC3E}">
        <p14:creationId xmlns:p14="http://schemas.microsoft.com/office/powerpoint/2010/main" val="1509123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12BA3-3946-233E-3C57-D5D31EBB9AF2}"/>
              </a:ext>
            </a:extLst>
          </p:cNvPr>
          <p:cNvSpPr>
            <a:spLocks noGrp="1"/>
          </p:cNvSpPr>
          <p:nvPr>
            <p:ph idx="1"/>
          </p:nvPr>
        </p:nvSpPr>
        <p:spPr>
          <a:xfrm>
            <a:off x="121299" y="121298"/>
            <a:ext cx="11933852" cy="6736702"/>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Talents: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Titus 3:14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Matthew 25:14-30</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1 Corinthians 12:4-11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1Corinthians 14:12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Ephesians 4:8,11-12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The talents of speech, memory, influence, property, are to accumulate for the glory of God and for the Advancement of his kingdom</a:t>
            </a: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CS page 116</a:t>
            </a:r>
            <a:endParaRPr lang="en-ZA" sz="4800" dirty="0">
              <a:solidFill>
                <a:srgbClr val="7030A0"/>
              </a:solidFill>
              <a:latin typeface="Amasis MT Pro Black" panose="02040A04050005020304" pitchFamily="18" charset="0"/>
            </a:endParaRPr>
          </a:p>
        </p:txBody>
      </p:sp>
    </p:spTree>
    <p:extLst>
      <p:ext uri="{BB962C8B-B14F-4D97-AF65-F5344CB8AC3E}">
        <p14:creationId xmlns:p14="http://schemas.microsoft.com/office/powerpoint/2010/main" val="175358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156FD48-9B0F-AA5C-B4C4-9EE10C61D4D7}"/>
              </a:ext>
            </a:extLst>
          </p:cNvPr>
          <p:cNvSpPr txBox="1">
            <a:spLocks/>
          </p:cNvSpPr>
          <p:nvPr/>
        </p:nvSpPr>
        <p:spPr>
          <a:xfrm>
            <a:off x="121299" y="121298"/>
            <a:ext cx="11933852" cy="673670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4400" b="1" dirty="0">
                <a:solidFill>
                  <a:prstClr val="black"/>
                </a:solidFill>
                <a:latin typeface="Amasis MT Pro Black" panose="02040A04050005020304" pitchFamily="18" charset="0"/>
              </a:rPr>
              <a:t>Testimony:</a:t>
            </a:r>
          </a:p>
          <a:p>
            <a:pPr algn="ctr">
              <a:defRPr/>
            </a:pPr>
            <a:r>
              <a:rPr lang="en-US" sz="3200" dirty="0">
                <a:solidFill>
                  <a:prstClr val="black"/>
                </a:solidFill>
                <a:latin typeface="Amasis MT Pro Black" panose="02040A04050005020304" pitchFamily="18" charset="0"/>
              </a:rPr>
              <a:t>Our personal encounter with the person of Christ will always result in a testimony.                                                     </a:t>
            </a:r>
            <a:r>
              <a:rPr lang="en-US" sz="2000" b="0" i="0" dirty="0">
                <a:solidFill>
                  <a:srgbClr val="000000"/>
                </a:solidFill>
                <a:effectLst/>
                <a:latin typeface="system-ui"/>
              </a:rPr>
              <a:t> “ </a:t>
            </a:r>
            <a:r>
              <a:rPr lang="en-US" sz="3200" b="0" i="0" dirty="0">
                <a:solidFill>
                  <a:srgbClr val="000000"/>
                </a:solidFill>
                <a:effectLst/>
                <a:latin typeface="system-ui"/>
              </a:rPr>
              <a:t>But sanctify the Lord God in your hearts, and always </a:t>
            </a:r>
            <a:r>
              <a:rPr lang="en-US" sz="3200" b="0" i="1" dirty="0">
                <a:solidFill>
                  <a:srgbClr val="000000"/>
                </a:solidFill>
                <a:effectLst/>
                <a:latin typeface="system-ui"/>
              </a:rPr>
              <a:t>be</a:t>
            </a:r>
            <a:r>
              <a:rPr lang="en-US" sz="3200" b="0" i="0" dirty="0">
                <a:solidFill>
                  <a:srgbClr val="000000"/>
                </a:solidFill>
                <a:effectLst/>
                <a:latin typeface="system-ui"/>
              </a:rPr>
              <a:t> ready to </a:t>
            </a:r>
            <a:r>
              <a:rPr lang="en-US" sz="3200" b="0" i="1" dirty="0">
                <a:solidFill>
                  <a:srgbClr val="000000"/>
                </a:solidFill>
                <a:effectLst/>
                <a:latin typeface="system-ui"/>
              </a:rPr>
              <a:t>give</a:t>
            </a:r>
            <a:r>
              <a:rPr lang="en-US" sz="3200" b="0" i="0" dirty="0">
                <a:solidFill>
                  <a:srgbClr val="000000"/>
                </a:solidFill>
                <a:effectLst/>
                <a:latin typeface="system-ui"/>
              </a:rPr>
              <a:t> a defense to everyone who asks you a reason for the hope that is in you, with meekness and fear” </a:t>
            </a:r>
          </a:p>
          <a:p>
            <a:pPr marL="0" indent="0" algn="ctr">
              <a:buNone/>
              <a:defRPr/>
            </a:pPr>
            <a:r>
              <a:rPr lang="en-US" sz="3200" b="1" u="sng" dirty="0">
                <a:solidFill>
                  <a:srgbClr val="FF0000"/>
                </a:solidFill>
                <a:latin typeface="system-ui"/>
              </a:rPr>
              <a:t>1Peter 3:15</a:t>
            </a:r>
            <a:endParaRPr lang="en-US" sz="3200" dirty="0">
              <a:solidFill>
                <a:prstClr val="black"/>
              </a:solidFill>
              <a:latin typeface="Amasis MT Pro Black" panose="02040A04050005020304" pitchFamily="18" charset="0"/>
            </a:endParaRPr>
          </a:p>
          <a:p>
            <a:pPr algn="ctr">
              <a:defRPr/>
            </a:pPr>
            <a:r>
              <a:rPr lang="en-US" sz="3200" dirty="0">
                <a:solidFill>
                  <a:prstClr val="black"/>
                </a:solidFill>
                <a:latin typeface="Amasis MT Pro Black" panose="02040A04050005020304" pitchFamily="18" charset="0"/>
              </a:rPr>
              <a:t>Any iniquity and spiritual frailty disappears upon allowing Christ to dwell in the inner sanctuary of our souls</a:t>
            </a:r>
          </a:p>
          <a:p>
            <a:pPr marL="0" indent="0" algn="ctr">
              <a:buNone/>
              <a:defRPr/>
            </a:pPr>
            <a:r>
              <a:rPr lang="en-US" sz="4000" b="0" i="0" dirty="0">
                <a:solidFill>
                  <a:srgbClr val="000000"/>
                </a:solidFill>
                <a:effectLst/>
                <a:latin typeface="system-ui"/>
              </a:rPr>
              <a:t>“ And they overcame him by the blood of the Lamb and by the word of their testimony, and they did not love their lives to the death.”</a:t>
            </a:r>
          </a:p>
          <a:p>
            <a:pPr marL="0" indent="0" algn="ctr">
              <a:buNone/>
              <a:defRPr/>
            </a:pPr>
            <a:r>
              <a:rPr lang="en-US" sz="4000" b="1" u="sng" dirty="0">
                <a:solidFill>
                  <a:srgbClr val="FF0000"/>
                </a:solidFill>
                <a:latin typeface="system-ui"/>
              </a:rPr>
              <a:t>Revelation 12:11</a:t>
            </a:r>
            <a:endParaRPr lang="en-US" sz="4000" b="1" u="sng"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168929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10B1F-9814-F82C-32DD-EE990497D34A}"/>
              </a:ext>
            </a:extLst>
          </p:cNvPr>
          <p:cNvSpPr>
            <a:spLocks noGrp="1"/>
          </p:cNvSpPr>
          <p:nvPr>
            <p:ph idx="1"/>
          </p:nvPr>
        </p:nvSpPr>
        <p:spPr>
          <a:xfrm>
            <a:off x="195943" y="121298"/>
            <a:ext cx="11871366" cy="6542738"/>
          </a:xfrm>
        </p:spPr>
        <p:txBody>
          <a:bodyPr>
            <a:normAutofit fontScale="92500" lnSpcReduction="10000"/>
          </a:bodyPr>
          <a:lstStyle/>
          <a:p>
            <a:pPr marL="0" indent="0" algn="ctr">
              <a:buNone/>
            </a:pPr>
            <a:r>
              <a:rPr lang="en-ZA" sz="4800" dirty="0">
                <a:latin typeface="Amasis MT Pro Black" panose="02040A04050005020304" pitchFamily="18" charset="0"/>
              </a:rPr>
              <a:t>Educate the church on the use of tithe and Offerings.</a:t>
            </a:r>
          </a:p>
          <a:p>
            <a:pPr marL="0" indent="0" algn="ctr">
              <a:buNone/>
            </a:pPr>
            <a:endParaRPr lang="en-ZA" sz="4800" dirty="0">
              <a:latin typeface="Amasis MT Pro Black" panose="02040A04050005020304" pitchFamily="18" charset="0"/>
            </a:endParaRPr>
          </a:p>
          <a:p>
            <a:pPr marL="0" indent="0" algn="ctr">
              <a:buNone/>
            </a:pPr>
            <a:r>
              <a:rPr lang="en-ZA" sz="4800" dirty="0">
                <a:latin typeface="Amasis MT Pro Black" panose="02040A04050005020304" pitchFamily="18" charset="0"/>
              </a:rPr>
              <a:t>Teach them on what the Bible says it should be used for and what it can not be used for.</a:t>
            </a:r>
          </a:p>
          <a:p>
            <a:pPr marL="0" indent="0" algn="ctr">
              <a:buNone/>
            </a:pPr>
            <a:endParaRPr lang="en-ZA" sz="4800" dirty="0">
              <a:latin typeface="Amasis MT Pro Black" panose="02040A04050005020304" pitchFamily="18" charset="0"/>
            </a:endParaRPr>
          </a:p>
          <a:p>
            <a:pPr marL="0" indent="0" algn="ctr">
              <a:buNone/>
            </a:pPr>
            <a:r>
              <a:rPr lang="en-ZA" sz="4800" dirty="0">
                <a:latin typeface="Amasis MT Pro Black" panose="02040A04050005020304" pitchFamily="18" charset="0"/>
              </a:rPr>
              <a:t>Show them the following chart on Tithe and Offerings distribution from local church to the General Conference in support of the Mission.</a:t>
            </a:r>
          </a:p>
        </p:txBody>
      </p:sp>
    </p:spTree>
    <p:extLst>
      <p:ext uri="{BB962C8B-B14F-4D97-AF65-F5344CB8AC3E}">
        <p14:creationId xmlns:p14="http://schemas.microsoft.com/office/powerpoint/2010/main" val="1338896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8EE14-BF07-2310-2FBF-ECBFE2A1B053}"/>
              </a:ext>
            </a:extLst>
          </p:cNvPr>
          <p:cNvSpPr>
            <a:spLocks noGrp="1"/>
          </p:cNvSpPr>
          <p:nvPr>
            <p:ph idx="1"/>
          </p:nvPr>
        </p:nvSpPr>
        <p:spPr>
          <a:xfrm>
            <a:off x="158620" y="0"/>
            <a:ext cx="11905862" cy="6857999"/>
          </a:xfrm>
        </p:spPr>
        <p:txBody>
          <a:bodyPr/>
          <a:lstStyle/>
          <a:p>
            <a:pPr marL="0" indent="0" algn="ctr">
              <a:buNone/>
            </a:pPr>
            <a:r>
              <a:rPr lang="en-ZA" b="1" dirty="0">
                <a:solidFill>
                  <a:srgbClr val="7030A0"/>
                </a:solidFill>
                <a:latin typeface="Amasis MT Pro Black" panose="02040A04050005020304" pitchFamily="18" charset="0"/>
              </a:rPr>
              <a:t>Tithe sharing percentages with higher Organizations</a:t>
            </a:r>
          </a:p>
        </p:txBody>
      </p:sp>
      <p:sp>
        <p:nvSpPr>
          <p:cNvPr id="4" name="Title 1">
            <a:extLst>
              <a:ext uri="{FF2B5EF4-FFF2-40B4-BE49-F238E27FC236}">
                <a16:creationId xmlns:a16="http://schemas.microsoft.com/office/drawing/2014/main" id="{1C08A817-551F-1A4D-B6D1-F8763DFFD716}"/>
              </a:ext>
            </a:extLst>
          </p:cNvPr>
          <p:cNvSpPr txBox="1">
            <a:spLocks/>
          </p:cNvSpPr>
          <p:nvPr/>
        </p:nvSpPr>
        <p:spPr>
          <a:xfrm>
            <a:off x="1176866" y="915337"/>
            <a:ext cx="6798734" cy="1303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ZA" dirty="0"/>
            </a:br>
            <a:endParaRPr lang="en-ZA" dirty="0"/>
          </a:p>
        </p:txBody>
      </p:sp>
      <p:graphicFrame>
        <p:nvGraphicFramePr>
          <p:cNvPr id="5" name="Content Placeholder 7">
            <a:extLst>
              <a:ext uri="{FF2B5EF4-FFF2-40B4-BE49-F238E27FC236}">
                <a16:creationId xmlns:a16="http://schemas.microsoft.com/office/drawing/2014/main" id="{1594B802-1D26-9087-1DBF-249ECA1F9DB2}"/>
              </a:ext>
            </a:extLst>
          </p:cNvPr>
          <p:cNvGraphicFramePr>
            <a:graphicFrameLocks/>
          </p:cNvGraphicFramePr>
          <p:nvPr>
            <p:extLst>
              <p:ext uri="{D42A27DB-BD31-4B8C-83A1-F6EECF244321}">
                <p14:modId xmlns:p14="http://schemas.microsoft.com/office/powerpoint/2010/main" val="2099538568"/>
              </p:ext>
            </p:extLst>
          </p:nvPr>
        </p:nvGraphicFramePr>
        <p:xfrm>
          <a:off x="314324" y="412902"/>
          <a:ext cx="11563351" cy="6445098"/>
        </p:xfrm>
        <a:graphic>
          <a:graphicData uri="http://schemas.openxmlformats.org/drawingml/2006/table">
            <a:tbl>
              <a:tblPr firstRow="1" bandRow="1">
                <a:tableStyleId>{5C22544A-7EE6-4342-B048-85BDC9FD1C3A}</a:tableStyleId>
              </a:tblPr>
              <a:tblGrid>
                <a:gridCol w="5335554">
                  <a:extLst>
                    <a:ext uri="{9D8B030D-6E8A-4147-A177-3AD203B41FA5}">
                      <a16:colId xmlns:a16="http://schemas.microsoft.com/office/drawing/2014/main" val="20000"/>
                    </a:ext>
                  </a:extLst>
                </a:gridCol>
                <a:gridCol w="2369368">
                  <a:extLst>
                    <a:ext uri="{9D8B030D-6E8A-4147-A177-3AD203B41FA5}">
                      <a16:colId xmlns:a16="http://schemas.microsoft.com/office/drawing/2014/main" val="20001"/>
                    </a:ext>
                  </a:extLst>
                </a:gridCol>
                <a:gridCol w="3858429">
                  <a:extLst>
                    <a:ext uri="{9D8B030D-6E8A-4147-A177-3AD203B41FA5}">
                      <a16:colId xmlns:a16="http://schemas.microsoft.com/office/drawing/2014/main" val="20002"/>
                    </a:ext>
                  </a:extLst>
                </a:gridCol>
              </a:tblGrid>
              <a:tr h="389666">
                <a:tc>
                  <a:txBody>
                    <a:bodyPr/>
                    <a:lstStyle/>
                    <a:p>
                      <a:endParaRPr lang="en-ZA" sz="2400" dirty="0"/>
                    </a:p>
                  </a:txBody>
                  <a:tcPr marL="68580" marR="68580" marT="34290" marB="34290"/>
                </a:tc>
                <a:tc>
                  <a:txBody>
                    <a:bodyPr/>
                    <a:lstStyle/>
                    <a:p>
                      <a:r>
                        <a:rPr lang="en-ZA" sz="2400" dirty="0"/>
                        <a:t>Percentages</a:t>
                      </a:r>
                    </a:p>
                  </a:txBody>
                  <a:tcPr marL="68580" marR="68580" marT="34290" marB="34290"/>
                </a:tc>
                <a:tc>
                  <a:txBody>
                    <a:bodyPr/>
                    <a:lstStyle/>
                    <a:p>
                      <a:r>
                        <a:rPr lang="en-ZA" sz="1800" dirty="0"/>
                        <a:t>Remarks</a:t>
                      </a:r>
                    </a:p>
                  </a:txBody>
                  <a:tcPr marL="68580" marR="68580" marT="34290" marB="34290"/>
                </a:tc>
                <a:extLst>
                  <a:ext uri="{0D108BD9-81ED-4DB2-BD59-A6C34878D82A}">
                    <a16:rowId xmlns:a16="http://schemas.microsoft.com/office/drawing/2014/main" val="10000"/>
                  </a:ext>
                </a:extLst>
              </a:tr>
              <a:tr h="647226">
                <a:tc>
                  <a:txBody>
                    <a:bodyPr/>
                    <a:lstStyle/>
                    <a:p>
                      <a:r>
                        <a:rPr lang="en-ZA" sz="2400" b="1" dirty="0"/>
                        <a:t>Retirement Fund</a:t>
                      </a:r>
                    </a:p>
                  </a:txBody>
                  <a:tcPr marL="68580" marR="68580" marT="34290" marB="34290"/>
                </a:tc>
                <a:tc>
                  <a:txBody>
                    <a:bodyPr/>
                    <a:lstStyle/>
                    <a:p>
                      <a:r>
                        <a:rPr lang="en-ZA" sz="2400" b="1" dirty="0"/>
                        <a:t>6.25%</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1"/>
                  </a:ext>
                </a:extLst>
              </a:tr>
              <a:tr h="389666">
                <a:tc>
                  <a:txBody>
                    <a:bodyPr/>
                    <a:lstStyle/>
                    <a:p>
                      <a:r>
                        <a:rPr lang="en-ZA" sz="2400" b="1" dirty="0"/>
                        <a:t>SID</a:t>
                      </a:r>
                    </a:p>
                  </a:txBody>
                  <a:tcPr marL="68580" marR="68580" marT="34290" marB="34290"/>
                </a:tc>
                <a:tc>
                  <a:txBody>
                    <a:bodyPr/>
                    <a:lstStyle/>
                    <a:p>
                      <a:r>
                        <a:rPr lang="en-ZA" sz="2400" b="1" dirty="0"/>
                        <a:t>7.0%</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2"/>
                  </a:ext>
                </a:extLst>
              </a:tr>
              <a:tr h="389666">
                <a:tc>
                  <a:txBody>
                    <a:bodyPr/>
                    <a:lstStyle/>
                    <a:p>
                      <a:r>
                        <a:rPr lang="en-ZA" sz="2400" b="1" dirty="0"/>
                        <a:t>SAU</a:t>
                      </a:r>
                    </a:p>
                  </a:txBody>
                  <a:tcPr marL="68580" marR="68580" marT="34290" marB="34290"/>
                </a:tc>
                <a:tc>
                  <a:txBody>
                    <a:bodyPr/>
                    <a:lstStyle/>
                    <a:p>
                      <a:r>
                        <a:rPr lang="en-ZA" sz="2400" b="1" dirty="0"/>
                        <a:t>0.50%</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3"/>
                  </a:ext>
                </a:extLst>
              </a:tr>
              <a:tr h="647226">
                <a:tc>
                  <a:txBody>
                    <a:bodyPr/>
                    <a:lstStyle/>
                    <a:p>
                      <a:r>
                        <a:rPr lang="en-ZA" sz="2400" b="1" dirty="0"/>
                        <a:t>Helderberg</a:t>
                      </a:r>
                      <a:r>
                        <a:rPr lang="en-ZA" sz="2400" b="1" baseline="0" dirty="0"/>
                        <a:t> College</a:t>
                      </a:r>
                      <a:endParaRPr lang="en-ZA" sz="2400" b="1" dirty="0"/>
                    </a:p>
                  </a:txBody>
                  <a:tcPr marL="68580" marR="68580" marT="34290" marB="34290"/>
                </a:tc>
                <a:tc>
                  <a:txBody>
                    <a:bodyPr/>
                    <a:lstStyle/>
                    <a:p>
                      <a:r>
                        <a:rPr lang="en-ZA" sz="2400" b="1" dirty="0"/>
                        <a:t>5.0%</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4"/>
                  </a:ext>
                </a:extLst>
              </a:tr>
              <a:tr h="389666">
                <a:tc>
                  <a:txBody>
                    <a:bodyPr/>
                    <a:lstStyle/>
                    <a:p>
                      <a:r>
                        <a:rPr lang="en-ZA" sz="2400" b="1" dirty="0"/>
                        <a:t>Publishing</a:t>
                      </a:r>
                    </a:p>
                  </a:txBody>
                  <a:tcPr marL="68580" marR="68580" marT="34290" marB="34290"/>
                </a:tc>
                <a:tc>
                  <a:txBody>
                    <a:bodyPr/>
                    <a:lstStyle/>
                    <a:p>
                      <a:r>
                        <a:rPr lang="en-ZA" sz="2400" b="1" dirty="0"/>
                        <a:t>3.25%</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5"/>
                  </a:ext>
                </a:extLst>
              </a:tr>
              <a:tr h="389666">
                <a:tc>
                  <a:txBody>
                    <a:bodyPr/>
                    <a:lstStyle/>
                    <a:p>
                      <a:r>
                        <a:rPr lang="en-ZA" sz="2400" b="1" dirty="0"/>
                        <a:t>Tithe of</a:t>
                      </a:r>
                      <a:r>
                        <a:rPr lang="en-ZA" sz="2400" b="1" baseline="0" dirty="0"/>
                        <a:t> Tithe</a:t>
                      </a:r>
                      <a:endParaRPr lang="en-ZA" sz="2400" b="1" dirty="0"/>
                    </a:p>
                  </a:txBody>
                  <a:tcPr marL="68580" marR="68580" marT="34290" marB="34290"/>
                </a:tc>
                <a:tc>
                  <a:txBody>
                    <a:bodyPr/>
                    <a:lstStyle/>
                    <a:p>
                      <a:r>
                        <a:rPr lang="en-ZA" sz="2400" b="1" dirty="0"/>
                        <a:t>10.0%</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6"/>
                  </a:ext>
                </a:extLst>
              </a:tr>
              <a:tr h="389666">
                <a:tc>
                  <a:txBody>
                    <a:bodyPr/>
                    <a:lstStyle/>
                    <a:p>
                      <a:r>
                        <a:rPr lang="en-ZA" sz="2400" b="1" dirty="0"/>
                        <a:t>VOP</a:t>
                      </a:r>
                    </a:p>
                  </a:txBody>
                  <a:tcPr marL="68580" marR="68580" marT="34290" marB="34290"/>
                </a:tc>
                <a:tc>
                  <a:txBody>
                    <a:bodyPr/>
                    <a:lstStyle/>
                    <a:p>
                      <a:r>
                        <a:rPr lang="en-ZA" sz="2400" b="1" dirty="0"/>
                        <a:t>1.5%</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7"/>
                  </a:ext>
                </a:extLst>
              </a:tr>
              <a:tr h="1702227">
                <a:tc>
                  <a:txBody>
                    <a:bodyPr/>
                    <a:lstStyle/>
                    <a:p>
                      <a:r>
                        <a:rPr lang="en-ZA" sz="2400" b="1" dirty="0"/>
                        <a:t>Total</a:t>
                      </a:r>
                      <a:r>
                        <a:rPr lang="en-ZA" sz="2400" b="1" baseline="0" dirty="0"/>
                        <a:t> Percentage Remitted to Higher Organizations</a:t>
                      </a:r>
                    </a:p>
                    <a:p>
                      <a:r>
                        <a:rPr lang="en-ZA" sz="2400" b="1" baseline="0" dirty="0"/>
                        <a:t>Local Conference share</a:t>
                      </a:r>
                    </a:p>
                    <a:p>
                      <a:endParaRPr lang="en-ZA" sz="2400" b="1" baseline="0" dirty="0"/>
                    </a:p>
                    <a:p>
                      <a:endParaRPr lang="en-ZA" sz="2400" b="1" dirty="0"/>
                    </a:p>
                  </a:txBody>
                  <a:tcPr marL="68580" marR="68580" marT="34290" marB="34290"/>
                </a:tc>
                <a:tc>
                  <a:txBody>
                    <a:bodyPr/>
                    <a:lstStyle/>
                    <a:p>
                      <a:r>
                        <a:rPr lang="en-ZA" sz="2400" b="1" dirty="0"/>
                        <a:t>33.5%</a:t>
                      </a:r>
                    </a:p>
                    <a:p>
                      <a:endParaRPr lang="en-ZA" sz="2400" b="1" dirty="0"/>
                    </a:p>
                    <a:p>
                      <a:r>
                        <a:rPr lang="en-ZA" sz="2400" b="1" dirty="0"/>
                        <a:t>66.5%</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8"/>
                  </a:ext>
                </a:extLst>
              </a:tr>
              <a:tr h="647226">
                <a:tc>
                  <a:txBody>
                    <a:bodyPr/>
                    <a:lstStyle/>
                    <a:p>
                      <a:r>
                        <a:rPr lang="en-ZA" sz="2400" b="1" dirty="0"/>
                        <a:t>NCSA Percentage Share</a:t>
                      </a:r>
                    </a:p>
                  </a:txBody>
                  <a:tcPr marL="68580" marR="68580" marT="34290" marB="34290"/>
                </a:tc>
                <a:tc>
                  <a:txBody>
                    <a:bodyPr/>
                    <a:lstStyle/>
                    <a:p>
                      <a:r>
                        <a:rPr lang="en-ZA" sz="2400" b="1" dirty="0"/>
                        <a:t>66.5%</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0010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B747CA-C664-4813-820C-2486741854D0}"/>
              </a:ext>
            </a:extLst>
          </p:cNvPr>
          <p:cNvSpPr txBox="1">
            <a:spLocks/>
          </p:cNvSpPr>
          <p:nvPr/>
        </p:nvSpPr>
        <p:spPr>
          <a:xfrm>
            <a:off x="177282" y="-46761"/>
            <a:ext cx="12014717" cy="15326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ZA" sz="5400" dirty="0">
                <a:solidFill>
                  <a:srgbClr val="7030A0"/>
                </a:solidFill>
                <a:latin typeface="Amasis MT Pro Black" panose="02040A04050005020304" pitchFamily="18" charset="0"/>
              </a:rPr>
            </a:br>
            <a:r>
              <a:rPr lang="en-ZA" sz="5400" b="1" dirty="0">
                <a:solidFill>
                  <a:srgbClr val="7030A0"/>
                </a:solidFill>
                <a:latin typeface="Amasis MT Pro Black" panose="02040A04050005020304" pitchFamily="18" charset="0"/>
              </a:rPr>
              <a:t>Schedule of Offerings Sharing</a:t>
            </a:r>
          </a:p>
        </p:txBody>
      </p:sp>
      <p:graphicFrame>
        <p:nvGraphicFramePr>
          <p:cNvPr id="5" name="Content Placeholder 3">
            <a:extLst>
              <a:ext uri="{FF2B5EF4-FFF2-40B4-BE49-F238E27FC236}">
                <a16:creationId xmlns:a16="http://schemas.microsoft.com/office/drawing/2014/main" id="{294B52D8-3BDD-3900-87C4-54B851989FF2}"/>
              </a:ext>
            </a:extLst>
          </p:cNvPr>
          <p:cNvGraphicFramePr>
            <a:graphicFrameLocks/>
          </p:cNvGraphicFramePr>
          <p:nvPr>
            <p:extLst>
              <p:ext uri="{D42A27DB-BD31-4B8C-83A1-F6EECF244321}">
                <p14:modId xmlns:p14="http://schemas.microsoft.com/office/powerpoint/2010/main" val="216115578"/>
              </p:ext>
            </p:extLst>
          </p:nvPr>
        </p:nvGraphicFramePr>
        <p:xfrm>
          <a:off x="177282" y="2103737"/>
          <a:ext cx="11915192" cy="3825240"/>
        </p:xfrm>
        <a:graphic>
          <a:graphicData uri="http://schemas.openxmlformats.org/drawingml/2006/table">
            <a:tbl>
              <a:tblPr firstRow="1" bandRow="1">
                <a:tableStyleId>{5C22544A-7EE6-4342-B048-85BDC9FD1C3A}</a:tableStyleId>
              </a:tblPr>
              <a:tblGrid>
                <a:gridCol w="5957596">
                  <a:extLst>
                    <a:ext uri="{9D8B030D-6E8A-4147-A177-3AD203B41FA5}">
                      <a16:colId xmlns:a16="http://schemas.microsoft.com/office/drawing/2014/main" val="20000"/>
                    </a:ext>
                  </a:extLst>
                </a:gridCol>
                <a:gridCol w="5957596">
                  <a:extLst>
                    <a:ext uri="{9D8B030D-6E8A-4147-A177-3AD203B41FA5}">
                      <a16:colId xmlns:a16="http://schemas.microsoft.com/office/drawing/2014/main" val="20001"/>
                    </a:ext>
                  </a:extLst>
                </a:gridCol>
              </a:tblGrid>
              <a:tr h="278130">
                <a:tc>
                  <a:txBody>
                    <a:bodyPr/>
                    <a:lstStyle/>
                    <a:p>
                      <a:endParaRPr lang="en-ZA" sz="3200" dirty="0"/>
                    </a:p>
                  </a:txBody>
                  <a:tcPr marL="68580" marR="68580" marT="34290" marB="34290"/>
                </a:tc>
                <a:tc>
                  <a:txBody>
                    <a:bodyPr/>
                    <a:lstStyle/>
                    <a:p>
                      <a:r>
                        <a:rPr lang="en-ZA" sz="3200" dirty="0"/>
                        <a:t>Percentage Share</a:t>
                      </a:r>
                    </a:p>
                  </a:txBody>
                  <a:tcPr marL="68580" marR="68580" marT="34290" marB="34290"/>
                </a:tc>
                <a:extLst>
                  <a:ext uri="{0D108BD9-81ED-4DB2-BD59-A6C34878D82A}">
                    <a16:rowId xmlns:a16="http://schemas.microsoft.com/office/drawing/2014/main" val="10000"/>
                  </a:ext>
                </a:extLst>
              </a:tr>
              <a:tr h="278130">
                <a:tc>
                  <a:txBody>
                    <a:bodyPr/>
                    <a:lstStyle/>
                    <a:p>
                      <a:r>
                        <a:rPr lang="en-ZA" sz="3200" dirty="0"/>
                        <a:t>Local Conference</a:t>
                      </a:r>
                    </a:p>
                  </a:txBody>
                  <a:tcPr marL="68580" marR="68580" marT="34290" marB="34290"/>
                </a:tc>
                <a:tc>
                  <a:txBody>
                    <a:bodyPr/>
                    <a:lstStyle/>
                    <a:p>
                      <a:r>
                        <a:rPr lang="en-ZA" sz="3200" dirty="0"/>
                        <a:t>20%</a:t>
                      </a:r>
                    </a:p>
                  </a:txBody>
                  <a:tcPr marL="68580" marR="68580" marT="34290" marB="34290"/>
                </a:tc>
                <a:extLst>
                  <a:ext uri="{0D108BD9-81ED-4DB2-BD59-A6C34878D82A}">
                    <a16:rowId xmlns:a16="http://schemas.microsoft.com/office/drawing/2014/main" val="10001"/>
                  </a:ext>
                </a:extLst>
              </a:tr>
              <a:tr h="278130">
                <a:tc>
                  <a:txBody>
                    <a:bodyPr/>
                    <a:lstStyle/>
                    <a:p>
                      <a:r>
                        <a:rPr lang="en-ZA" sz="3200" dirty="0"/>
                        <a:t>World Mission: GC</a:t>
                      </a:r>
                    </a:p>
                  </a:txBody>
                  <a:tcPr marL="68580" marR="68580" marT="34290" marB="34290"/>
                </a:tc>
                <a:tc>
                  <a:txBody>
                    <a:bodyPr/>
                    <a:lstStyle/>
                    <a:p>
                      <a:r>
                        <a:rPr lang="en-ZA" sz="3200" dirty="0"/>
                        <a:t>20%</a:t>
                      </a:r>
                    </a:p>
                  </a:txBody>
                  <a:tcPr marL="68580" marR="68580" marT="34290" marB="34290"/>
                </a:tc>
                <a:extLst>
                  <a:ext uri="{0D108BD9-81ED-4DB2-BD59-A6C34878D82A}">
                    <a16:rowId xmlns:a16="http://schemas.microsoft.com/office/drawing/2014/main" val="10002"/>
                  </a:ext>
                </a:extLst>
              </a:tr>
              <a:tr h="480060">
                <a:tc>
                  <a:txBody>
                    <a:bodyPr/>
                    <a:lstStyle/>
                    <a:p>
                      <a:r>
                        <a:rPr lang="en-ZA" sz="3200" dirty="0"/>
                        <a:t>Union Conference</a:t>
                      </a:r>
                    </a:p>
                    <a:p>
                      <a:r>
                        <a:rPr lang="en-ZA" sz="3200" dirty="0"/>
                        <a:t>SID</a:t>
                      </a:r>
                    </a:p>
                  </a:txBody>
                  <a:tcPr marL="68580" marR="68580" marT="34290" marB="34290"/>
                </a:tc>
                <a:tc>
                  <a:txBody>
                    <a:bodyPr/>
                    <a:lstStyle/>
                    <a:p>
                      <a:r>
                        <a:rPr lang="en-ZA" sz="3200" dirty="0"/>
                        <a:t>5%</a:t>
                      </a:r>
                    </a:p>
                    <a:p>
                      <a:r>
                        <a:rPr lang="en-ZA" sz="3200" dirty="0"/>
                        <a:t>5%</a:t>
                      </a:r>
                    </a:p>
                  </a:txBody>
                  <a:tcPr marL="68580" marR="68580" marT="34290" marB="34290"/>
                </a:tc>
                <a:extLst>
                  <a:ext uri="{0D108BD9-81ED-4DB2-BD59-A6C34878D82A}">
                    <a16:rowId xmlns:a16="http://schemas.microsoft.com/office/drawing/2014/main" val="10003"/>
                  </a:ext>
                </a:extLst>
              </a:tr>
              <a:tr h="278130">
                <a:tc>
                  <a:txBody>
                    <a:bodyPr/>
                    <a:lstStyle/>
                    <a:p>
                      <a:r>
                        <a:rPr lang="en-ZA" sz="3200" dirty="0"/>
                        <a:t>Total</a:t>
                      </a:r>
                      <a:r>
                        <a:rPr lang="en-ZA" sz="3200" baseline="0" dirty="0"/>
                        <a:t> Share</a:t>
                      </a:r>
                      <a:endParaRPr lang="en-ZA" sz="3200" dirty="0"/>
                    </a:p>
                  </a:txBody>
                  <a:tcPr marL="68580" marR="68580" marT="34290" marB="34290"/>
                </a:tc>
                <a:tc>
                  <a:txBody>
                    <a:bodyPr/>
                    <a:lstStyle/>
                    <a:p>
                      <a:r>
                        <a:rPr lang="en-ZA" sz="3200" dirty="0"/>
                        <a:t>50%</a:t>
                      </a:r>
                    </a:p>
                  </a:txBody>
                  <a:tcPr marL="68580" marR="68580" marT="34290" marB="34290"/>
                </a:tc>
                <a:extLst>
                  <a:ext uri="{0D108BD9-81ED-4DB2-BD59-A6C34878D82A}">
                    <a16:rowId xmlns:a16="http://schemas.microsoft.com/office/drawing/2014/main" val="10004"/>
                  </a:ext>
                </a:extLst>
              </a:tr>
              <a:tr h="278130">
                <a:tc>
                  <a:txBody>
                    <a:bodyPr/>
                    <a:lstStyle/>
                    <a:p>
                      <a:r>
                        <a:rPr lang="en-ZA" sz="3200" dirty="0"/>
                        <a:t>Local church</a:t>
                      </a:r>
                    </a:p>
                  </a:txBody>
                  <a:tcPr marL="68580" marR="68580" marT="34290" marB="34290"/>
                </a:tc>
                <a:tc>
                  <a:txBody>
                    <a:bodyPr/>
                    <a:lstStyle/>
                    <a:p>
                      <a:r>
                        <a:rPr lang="en-ZA" sz="3200" dirty="0"/>
                        <a:t>50%</a:t>
                      </a: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5675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B0854-53DC-7D3A-6017-BD5BFDD67DB1}"/>
              </a:ext>
            </a:extLst>
          </p:cNvPr>
          <p:cNvSpPr>
            <a:spLocks noGrp="1"/>
          </p:cNvSpPr>
          <p:nvPr>
            <p:ph idx="1"/>
          </p:nvPr>
        </p:nvSpPr>
        <p:spPr>
          <a:xfrm>
            <a:off x="190500" y="304800"/>
            <a:ext cx="12001500" cy="6172200"/>
          </a:xfrm>
        </p:spPr>
        <p:txBody>
          <a:bodyPr>
            <a:normAutofit/>
          </a:bodyPr>
          <a:lstStyle/>
          <a:p>
            <a:pPr marL="0" indent="0" algn="ctr">
              <a:buNone/>
            </a:pPr>
            <a:r>
              <a:rPr lang="en-ZA" sz="4800" dirty="0">
                <a:latin typeface="Amasis MT Pro Black" panose="02040A04050005020304" pitchFamily="18" charset="0"/>
              </a:rPr>
              <a:t>Provide visible support to your local church members and the council as a whole</a:t>
            </a:r>
            <a:r>
              <a:rPr lang="en-ZA" sz="8800" dirty="0">
                <a:latin typeface="Amasis MT Pro Black" panose="02040A04050005020304" pitchFamily="18" charset="0"/>
              </a:rPr>
              <a:t>.</a:t>
            </a:r>
          </a:p>
        </p:txBody>
      </p:sp>
    </p:spTree>
    <p:extLst>
      <p:ext uri="{BB962C8B-B14F-4D97-AF65-F5344CB8AC3E}">
        <p14:creationId xmlns:p14="http://schemas.microsoft.com/office/powerpoint/2010/main" val="1154748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83984-1F8B-026E-8D16-FE38037AD481}"/>
              </a:ext>
            </a:extLst>
          </p:cNvPr>
          <p:cNvSpPr>
            <a:spLocks noGrp="1"/>
          </p:cNvSpPr>
          <p:nvPr>
            <p:ph idx="1"/>
          </p:nvPr>
        </p:nvSpPr>
        <p:spPr>
          <a:xfrm>
            <a:off x="152400" y="304800"/>
            <a:ext cx="11753850" cy="6210300"/>
          </a:xfrm>
        </p:spPr>
        <p:txBody>
          <a:bodyPr>
            <a:normAutofit/>
          </a:bodyPr>
          <a:lstStyle/>
          <a:p>
            <a:pPr marL="0" indent="0" algn="ctr">
              <a:buNone/>
            </a:pPr>
            <a:r>
              <a:rPr lang="en-ZA" sz="4400" dirty="0">
                <a:latin typeface="Amasis MT Pro Black" panose="02040A04050005020304" pitchFamily="18" charset="0"/>
              </a:rPr>
              <a:t>Promote the Stewardship Calendar as provided by the General Conference through your Local Conference and lead your teams into implementing them accordingly. </a:t>
            </a:r>
          </a:p>
        </p:txBody>
      </p:sp>
    </p:spTree>
    <p:extLst>
      <p:ext uri="{BB962C8B-B14F-4D97-AF65-F5344CB8AC3E}">
        <p14:creationId xmlns:p14="http://schemas.microsoft.com/office/powerpoint/2010/main" val="160523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92EA1-0E04-E08E-1B4B-173D0404E22F}"/>
              </a:ext>
            </a:extLst>
          </p:cNvPr>
          <p:cNvSpPr>
            <a:spLocks noGrp="1"/>
          </p:cNvSpPr>
          <p:nvPr>
            <p:ph type="title"/>
          </p:nvPr>
        </p:nvSpPr>
        <p:spPr>
          <a:xfrm>
            <a:off x="640080" y="325369"/>
            <a:ext cx="4368602" cy="1956841"/>
          </a:xfrm>
        </p:spPr>
        <p:txBody>
          <a:bodyPr anchor="b">
            <a:normAutofit/>
          </a:bodyPr>
          <a:lstStyle/>
          <a:p>
            <a:pPr algn="ctr"/>
            <a:r>
              <a:rPr lang="en-US" sz="5400" dirty="0">
                <a:latin typeface="Amasis MT Pro Black" panose="02040A04050005020304" pitchFamily="18" charset="0"/>
              </a:rPr>
              <a:t>Meaning of Steward:</a:t>
            </a:r>
            <a:endParaRPr lang="en-ZA" sz="5400" dirty="0">
              <a:latin typeface="Amasis MT Pro Black" panose="02040A04050005020304" pitchFamily="18" charset="0"/>
            </a:endParaRP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6469CF-5793-C472-B413-32D390A7F6AB}"/>
              </a:ext>
            </a:extLst>
          </p:cNvPr>
          <p:cNvSpPr>
            <a:spLocks noGrp="1"/>
          </p:cNvSpPr>
          <p:nvPr>
            <p:ph idx="1"/>
          </p:nvPr>
        </p:nvSpPr>
        <p:spPr>
          <a:xfrm>
            <a:off x="138545" y="2872899"/>
            <a:ext cx="5070763" cy="3659732"/>
          </a:xfrm>
        </p:spPr>
        <p:txBody>
          <a:bodyPr>
            <a:normAutofit fontScale="70000" lnSpcReduction="20000"/>
          </a:bodyPr>
          <a:lstStyle/>
          <a:p>
            <a:pPr marL="0" indent="0" algn="ctr">
              <a:buNone/>
            </a:pPr>
            <a:r>
              <a:rPr lang="en-US" sz="3300" dirty="0">
                <a:latin typeface="Amasis MT Pro Black" panose="02040A04050005020304" pitchFamily="18" charset="0"/>
              </a:rPr>
              <a:t> </a:t>
            </a:r>
            <a:r>
              <a:rPr lang="en-US" sz="3300" b="1" dirty="0">
                <a:latin typeface="Amasis MT Pro Black" panose="02040A04050005020304" pitchFamily="18" charset="0"/>
              </a:rPr>
              <a:t>In Old French:                                                                              </a:t>
            </a:r>
          </a:p>
          <a:p>
            <a:pPr marL="0" indent="0" algn="ctr">
              <a:buNone/>
            </a:pPr>
            <a:r>
              <a:rPr lang="en-US" sz="3300" dirty="0">
                <a:latin typeface="Amasis MT Pro Black" panose="02040A04050005020304" pitchFamily="18" charset="0"/>
              </a:rPr>
              <a:t>A </a:t>
            </a:r>
            <a:r>
              <a:rPr lang="en-US" sz="3300" b="1" u="sng" dirty="0">
                <a:latin typeface="Amasis MT Pro Black" panose="02040A04050005020304" pitchFamily="18" charset="0"/>
              </a:rPr>
              <a:t>Seneschal</a:t>
            </a:r>
            <a:r>
              <a:rPr lang="en-US" sz="3300" dirty="0">
                <a:latin typeface="Amasis MT Pro Black" panose="02040A04050005020304" pitchFamily="18" charset="0"/>
              </a:rPr>
              <a:t> or a </a:t>
            </a:r>
            <a:r>
              <a:rPr lang="en-US" sz="3800" b="1" u="sng" dirty="0">
                <a:latin typeface="Amasis MT Pro Black" panose="02040A04050005020304" pitchFamily="18" charset="0"/>
              </a:rPr>
              <a:t>Steward</a:t>
            </a:r>
            <a:r>
              <a:rPr lang="en-US" sz="3300" b="1" u="sng" dirty="0">
                <a:latin typeface="Amasis MT Pro Black" panose="02040A04050005020304" pitchFamily="18" charset="0"/>
              </a:rPr>
              <a:t> </a:t>
            </a:r>
            <a:r>
              <a:rPr lang="en-US" sz="3300" dirty="0">
                <a:latin typeface="Amasis MT Pro Black" panose="02040A04050005020304" pitchFamily="18" charset="0"/>
              </a:rPr>
              <a:t>is a </a:t>
            </a:r>
            <a:r>
              <a:rPr lang="en-US" sz="3300" b="1" u="sng" dirty="0">
                <a:latin typeface="Amasis MT Pro Black" panose="02040A04050005020304" pitchFamily="18" charset="0"/>
              </a:rPr>
              <a:t>highly trusted  appointed officer </a:t>
            </a:r>
            <a:r>
              <a:rPr lang="en-US" sz="3300" dirty="0">
                <a:latin typeface="Amasis MT Pro Black" panose="02040A04050005020304" pitchFamily="18" charset="0"/>
              </a:rPr>
              <a:t>of </a:t>
            </a:r>
            <a:r>
              <a:rPr lang="en-US" sz="3300" b="1" u="sng" dirty="0">
                <a:latin typeface="Amasis MT Pro Black" panose="02040A04050005020304" pitchFamily="18" charset="0"/>
              </a:rPr>
              <a:t>extraordinary dignity </a:t>
            </a:r>
            <a:r>
              <a:rPr lang="en-US" sz="3300" dirty="0">
                <a:latin typeface="Amasis MT Pro Black" panose="02040A04050005020304" pitchFamily="18" charset="0"/>
              </a:rPr>
              <a:t>and reliable </a:t>
            </a:r>
            <a:r>
              <a:rPr lang="en-US" sz="3300" b="1" u="sng" dirty="0">
                <a:latin typeface="Amasis MT Pro Black" panose="02040A04050005020304" pitchFamily="18" charset="0"/>
              </a:rPr>
              <a:t>dependability.</a:t>
            </a:r>
          </a:p>
          <a:p>
            <a:pPr marL="0" indent="0" algn="ctr">
              <a:buNone/>
            </a:pPr>
            <a:endParaRPr lang="en-US" sz="3300" b="1" u="sng" dirty="0">
              <a:latin typeface="Amasis MT Pro Black" panose="02040A04050005020304" pitchFamily="18" charset="0"/>
            </a:endParaRPr>
          </a:p>
          <a:p>
            <a:pPr marL="0" indent="0" algn="ctr">
              <a:buNone/>
            </a:pPr>
            <a:r>
              <a:rPr lang="en-US" sz="3300" dirty="0">
                <a:latin typeface="Amasis MT Pro Black" panose="02040A04050005020304" pitchFamily="18" charset="0"/>
              </a:rPr>
              <a:t>He or she has been </a:t>
            </a:r>
            <a:r>
              <a:rPr lang="en-US" sz="3300" b="1" u="sng" dirty="0">
                <a:latin typeface="Amasis MT Pro Black" panose="02040A04050005020304" pitchFamily="18" charset="0"/>
              </a:rPr>
              <a:t>appointed </a:t>
            </a:r>
            <a:r>
              <a:rPr lang="en-US" sz="3300" dirty="0">
                <a:latin typeface="Amasis MT Pro Black" panose="02040A04050005020304" pitchFamily="18" charset="0"/>
              </a:rPr>
              <a:t>under </a:t>
            </a:r>
            <a:r>
              <a:rPr lang="en-US" sz="3300" b="1" u="sng" dirty="0">
                <a:latin typeface="Amasis MT Pro Black" panose="02040A04050005020304" pitchFamily="18" charset="0"/>
              </a:rPr>
              <a:t>judiciary </a:t>
            </a:r>
            <a:r>
              <a:rPr lang="en-US" sz="3300" dirty="0">
                <a:latin typeface="Amasis MT Pro Black" panose="02040A04050005020304" pitchFamily="18" charset="0"/>
              </a:rPr>
              <a:t>terms in order to </a:t>
            </a:r>
            <a:r>
              <a:rPr lang="en-US" sz="3300" b="1" u="sng" dirty="0">
                <a:latin typeface="Amasis MT Pro Black" panose="02040A04050005020304" pitchFamily="18" charset="0"/>
              </a:rPr>
              <a:t>oversee </a:t>
            </a:r>
            <a:r>
              <a:rPr lang="en-US" sz="3300" dirty="0">
                <a:latin typeface="Amasis MT Pro Black" panose="02040A04050005020304" pitchFamily="18" charset="0"/>
              </a:rPr>
              <a:t>that the </a:t>
            </a:r>
            <a:r>
              <a:rPr lang="en-US" sz="3300" b="1" u="sng" dirty="0">
                <a:latin typeface="Amasis MT Pro Black" panose="02040A04050005020304" pitchFamily="18" charset="0"/>
              </a:rPr>
              <a:t>interests </a:t>
            </a:r>
            <a:r>
              <a:rPr lang="en-US" sz="3300" dirty="0">
                <a:latin typeface="Amasis MT Pro Black" panose="02040A04050005020304" pitchFamily="18" charset="0"/>
              </a:rPr>
              <a:t>and </a:t>
            </a:r>
            <a:r>
              <a:rPr lang="en-US" sz="3300" b="1" u="sng" dirty="0">
                <a:latin typeface="Amasis MT Pro Black" panose="02040A04050005020304" pitchFamily="18" charset="0"/>
              </a:rPr>
              <a:t>possessions</a:t>
            </a:r>
            <a:r>
              <a:rPr lang="en-US" sz="3300" dirty="0">
                <a:latin typeface="Amasis MT Pro Black" panose="02040A04050005020304" pitchFamily="18" charset="0"/>
              </a:rPr>
              <a:t>  of his </a:t>
            </a:r>
            <a:r>
              <a:rPr lang="en-US" sz="3300" b="1" u="sng" dirty="0">
                <a:latin typeface="Amasis MT Pro Black" panose="02040A04050005020304" pitchFamily="18" charset="0"/>
              </a:rPr>
              <a:t>Master</a:t>
            </a:r>
            <a:r>
              <a:rPr lang="en-US" sz="3300" dirty="0">
                <a:latin typeface="Amasis MT Pro Black" panose="02040A04050005020304" pitchFamily="18" charset="0"/>
              </a:rPr>
              <a:t> are </a:t>
            </a:r>
            <a:r>
              <a:rPr lang="en-US" sz="3300" b="1" u="sng" dirty="0">
                <a:latin typeface="Amasis MT Pro Black" panose="02040A04050005020304" pitchFamily="18" charset="0"/>
              </a:rPr>
              <a:t>managed</a:t>
            </a:r>
            <a:r>
              <a:rPr lang="en-US" sz="3300" dirty="0">
                <a:latin typeface="Amasis MT Pro Black" panose="02040A04050005020304" pitchFamily="18" charset="0"/>
              </a:rPr>
              <a:t> and </a:t>
            </a:r>
            <a:r>
              <a:rPr lang="en-US" sz="3300" b="1" u="sng" dirty="0">
                <a:latin typeface="Amasis MT Pro Black" panose="02040A04050005020304" pitchFamily="18" charset="0"/>
              </a:rPr>
              <a:t>protected.</a:t>
            </a:r>
            <a:r>
              <a:rPr lang="en-US" sz="3300" dirty="0">
                <a:latin typeface="Amasis MT Pro Black" panose="02040A04050005020304" pitchFamily="18" charset="0"/>
              </a:rPr>
              <a:t> </a:t>
            </a:r>
            <a:endParaRPr lang="en-ZA" sz="3300" dirty="0">
              <a:latin typeface="Amasis MT Pro Black" panose="02040A04050005020304" pitchFamily="18" charset="0"/>
            </a:endParaRPr>
          </a:p>
          <a:p>
            <a:endParaRPr lang="en-ZA" sz="2400" dirty="0">
              <a:latin typeface="Amasis MT Pro Black" panose="02040A04050005020304" pitchFamily="18" charset="0"/>
            </a:endParaRPr>
          </a:p>
        </p:txBody>
      </p:sp>
      <p:pic>
        <p:nvPicPr>
          <p:cNvPr id="3074" name="Picture 2" descr="Oops! We've got this tithing thing good and wrong! - Willing Steward  Ministries">
            <a:extLst>
              <a:ext uri="{FF2B5EF4-FFF2-40B4-BE49-F238E27FC236}">
                <a16:creationId xmlns:a16="http://schemas.microsoft.com/office/drawing/2014/main" id="{82050EF6-1AC8-DFA3-2F14-D59FFD6066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48"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95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3DE70-694C-FFCE-A6E3-101399FA17D5}"/>
              </a:ext>
            </a:extLst>
          </p:cNvPr>
          <p:cNvSpPr>
            <a:spLocks noGrp="1"/>
          </p:cNvSpPr>
          <p:nvPr>
            <p:ph idx="1"/>
          </p:nvPr>
        </p:nvSpPr>
        <p:spPr>
          <a:xfrm>
            <a:off x="270588" y="223934"/>
            <a:ext cx="11775232" cy="6568751"/>
          </a:xfrm>
        </p:spPr>
        <p:txBody>
          <a:bodyPr>
            <a:normAutofit fontScale="92500" lnSpcReduction="10000"/>
          </a:bodyPr>
          <a:lstStyle/>
          <a:p>
            <a:pPr marL="0" indent="0" algn="ctr">
              <a:buNone/>
            </a:pPr>
            <a:r>
              <a:rPr lang="en-ZA" sz="3600" dirty="0">
                <a:solidFill>
                  <a:srgbClr val="7030A0"/>
                </a:solidFill>
                <a:latin typeface="Amasis MT Pro Black" panose="02040A04050005020304" pitchFamily="18" charset="0"/>
              </a:rPr>
              <a:t>Conduct Stewardship evaluations with your local church at least once a year.</a:t>
            </a:r>
          </a:p>
          <a:p>
            <a:pPr marL="0" indent="0" algn="ctr">
              <a:buNone/>
            </a:pPr>
            <a:endParaRPr lang="en-ZA" sz="3600" dirty="0">
              <a:solidFill>
                <a:srgbClr val="7030A0"/>
              </a:solidFill>
              <a:latin typeface="Amasis MT Pro Black" panose="02040A04050005020304" pitchFamily="18" charset="0"/>
            </a:endParaRPr>
          </a:p>
          <a:p>
            <a:pPr marL="0" indent="0" algn="ctr">
              <a:buNone/>
            </a:pPr>
            <a:r>
              <a:rPr lang="en-ZA" sz="3600" dirty="0">
                <a:solidFill>
                  <a:srgbClr val="7030A0"/>
                </a:solidFill>
                <a:latin typeface="Amasis MT Pro Black" panose="02040A04050005020304" pitchFamily="18" charset="0"/>
              </a:rPr>
              <a:t> </a:t>
            </a:r>
            <a:r>
              <a:rPr lang="en-ZA" sz="3600" b="1" dirty="0">
                <a:solidFill>
                  <a:srgbClr val="7030A0"/>
                </a:solidFill>
                <a:latin typeface="Amasis MT Pro Black" panose="02040A04050005020304" pitchFamily="18" charset="0"/>
              </a:rPr>
              <a:t>Have a Remittance Diary for your church.</a:t>
            </a:r>
          </a:p>
          <a:p>
            <a:pPr>
              <a:buFont typeface="Wingdings" panose="05000000000000000000" pitchFamily="2" charset="2"/>
              <a:buChar char="§"/>
            </a:pPr>
            <a:endParaRPr lang="en-ZA" sz="3600" b="1" dirty="0">
              <a:solidFill>
                <a:srgbClr val="FF0000"/>
              </a:solidFill>
              <a:latin typeface="Amasis MT Pro Black" panose="02040A04050005020304" pitchFamily="18" charset="0"/>
            </a:endParaRPr>
          </a:p>
          <a:p>
            <a:pPr marL="0" indent="0" algn="ctr">
              <a:buNone/>
            </a:pPr>
            <a:r>
              <a:rPr lang="en-ZA" sz="3600" dirty="0">
                <a:latin typeface="Amasis MT Pro Black" panose="02040A04050005020304" pitchFamily="18" charset="0"/>
              </a:rPr>
              <a:t>NB: This is for the purpose of assisting your church to remit Trust Funds every month without fail. </a:t>
            </a:r>
          </a:p>
          <a:p>
            <a:pPr marL="0" indent="0" algn="ctr">
              <a:buNone/>
            </a:pPr>
            <a:endParaRPr lang="en-ZA" sz="3600" dirty="0">
              <a:latin typeface="Amasis MT Pro Black" panose="02040A04050005020304" pitchFamily="18" charset="0"/>
            </a:endParaRPr>
          </a:p>
          <a:p>
            <a:pPr marL="0" indent="0" algn="ctr">
              <a:buNone/>
            </a:pPr>
            <a:r>
              <a:rPr lang="en-ZA" sz="3600" dirty="0">
                <a:latin typeface="Amasis MT Pro Black" panose="02040A04050005020304" pitchFamily="18" charset="0"/>
              </a:rPr>
              <a:t>Be in close consultation with your Local church Treasurer, they must send you a copy every month before sending their copies to the Conference.</a:t>
            </a:r>
          </a:p>
          <a:p>
            <a:pPr marL="0" indent="0" algn="ctr">
              <a:buNone/>
            </a:pPr>
            <a:endParaRPr lang="en-ZA" sz="3600" dirty="0">
              <a:latin typeface="Amasis MT Pro Black" panose="02040A04050005020304" pitchFamily="18" charset="0"/>
            </a:endParaRPr>
          </a:p>
          <a:p>
            <a:pPr marL="0" indent="0" algn="ctr">
              <a:buNone/>
            </a:pPr>
            <a:r>
              <a:rPr lang="en-ZA" sz="3600" dirty="0">
                <a:latin typeface="Amasis MT Pro Black" panose="02040A04050005020304" pitchFamily="18" charset="0"/>
              </a:rPr>
              <a:t>NB: Mind the Conference cut off dates. </a:t>
            </a:r>
          </a:p>
        </p:txBody>
      </p:sp>
    </p:spTree>
    <p:extLst>
      <p:ext uri="{BB962C8B-B14F-4D97-AF65-F5344CB8AC3E}">
        <p14:creationId xmlns:p14="http://schemas.microsoft.com/office/powerpoint/2010/main" val="2277424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4B2133-FCA8-53CE-71D7-FD4BCC27E0D7}"/>
              </a:ext>
            </a:extLst>
          </p:cNvPr>
          <p:cNvSpPr>
            <a:spLocks noGrp="1"/>
          </p:cNvSpPr>
          <p:nvPr>
            <p:ph idx="1"/>
          </p:nvPr>
        </p:nvSpPr>
        <p:spPr>
          <a:xfrm>
            <a:off x="249382" y="207818"/>
            <a:ext cx="11637818" cy="6373091"/>
          </a:xfrm>
        </p:spPr>
        <p:txBody>
          <a:bodyPr>
            <a:normAutofit/>
          </a:bodyPr>
          <a:lstStyle/>
          <a:p>
            <a:pPr marL="0" indent="0" algn="ctr">
              <a:buNone/>
            </a:pPr>
            <a:r>
              <a:rPr lang="en-ZA" sz="6000" u="sng" dirty="0">
                <a:solidFill>
                  <a:srgbClr val="7030A0"/>
                </a:solidFill>
                <a:latin typeface="Amasis MT Pro Black" panose="02040A04050005020304" pitchFamily="18" charset="0"/>
              </a:rPr>
              <a:t>Form Stewardship Counsels in your church.</a:t>
            </a:r>
          </a:p>
          <a:p>
            <a:pPr marL="0" indent="0" algn="ctr">
              <a:buNone/>
            </a:pPr>
            <a:endParaRPr lang="en-ZA" sz="6000" dirty="0">
              <a:latin typeface="Amasis MT Pro Black" panose="02040A04050005020304" pitchFamily="18" charset="0"/>
            </a:endParaRPr>
          </a:p>
          <a:p>
            <a:pPr marL="0" indent="0" algn="ctr">
              <a:buNone/>
            </a:pPr>
            <a:r>
              <a:rPr lang="en-ZA" sz="6000" dirty="0">
                <a:latin typeface="Amasis MT Pro Black" panose="02040A04050005020304" pitchFamily="18" charset="0"/>
              </a:rPr>
              <a:t>The functions of a council are encompassed in the slides below</a:t>
            </a:r>
          </a:p>
        </p:txBody>
      </p:sp>
    </p:spTree>
    <p:extLst>
      <p:ext uri="{BB962C8B-B14F-4D97-AF65-F5344CB8AC3E}">
        <p14:creationId xmlns:p14="http://schemas.microsoft.com/office/powerpoint/2010/main" val="2509167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6CAED-B3F0-423B-828F-3DE9CF6591BD}"/>
              </a:ext>
            </a:extLst>
          </p:cNvPr>
          <p:cNvSpPr>
            <a:spLocks noGrp="1"/>
          </p:cNvSpPr>
          <p:nvPr>
            <p:ph idx="1"/>
          </p:nvPr>
        </p:nvSpPr>
        <p:spPr>
          <a:xfrm>
            <a:off x="415636" y="207819"/>
            <a:ext cx="11388437" cy="6349502"/>
          </a:xfrm>
        </p:spPr>
        <p:txBody>
          <a:bodyPr>
            <a:normAutofit lnSpcReduction="10000"/>
          </a:bodyPr>
          <a:lstStyle/>
          <a:p>
            <a:pPr marL="0" indent="0" algn="ctr">
              <a:buNone/>
            </a:pPr>
            <a:r>
              <a:rPr lang="en-US" sz="4400" b="1" dirty="0">
                <a:solidFill>
                  <a:srgbClr val="7030A0"/>
                </a:solidFill>
                <a:latin typeface="Amasis MT Pro Black" panose="02040A04050005020304" pitchFamily="18" charset="0"/>
              </a:rPr>
              <a:t>Stewardship Council composition:</a:t>
            </a:r>
          </a:p>
          <a:p>
            <a:pPr marL="0" indent="0">
              <a:buNone/>
            </a:pPr>
            <a:r>
              <a:rPr lang="en-US" sz="4400" dirty="0">
                <a:latin typeface="Amasis MT Pro Black" panose="02040A04050005020304" pitchFamily="18" charset="0"/>
              </a:rPr>
              <a:t>1.Stewardship Director (Council Secretary).</a:t>
            </a:r>
          </a:p>
          <a:p>
            <a:pPr marL="0" indent="0">
              <a:buNone/>
            </a:pPr>
            <a:r>
              <a:rPr lang="en-US" sz="4400" dirty="0">
                <a:latin typeface="Amasis MT Pro Black" panose="02040A04050005020304" pitchFamily="18" charset="0"/>
              </a:rPr>
              <a:t>2. Chairperson (Elder/s).</a:t>
            </a:r>
          </a:p>
          <a:p>
            <a:pPr marL="0" indent="0">
              <a:buNone/>
            </a:pPr>
            <a:r>
              <a:rPr lang="en-US" sz="4400" dirty="0">
                <a:latin typeface="Amasis MT Pro Black" panose="02040A04050005020304" pitchFamily="18" charset="0"/>
              </a:rPr>
              <a:t>3. Church Treasurer</a:t>
            </a:r>
          </a:p>
          <a:p>
            <a:pPr marL="0" indent="0">
              <a:buNone/>
            </a:pPr>
            <a:r>
              <a:rPr lang="en-US" sz="4400" dirty="0">
                <a:latin typeface="Amasis MT Pro Black" panose="02040A04050005020304" pitchFamily="18" charset="0"/>
              </a:rPr>
              <a:t>4. Head Deacon</a:t>
            </a:r>
          </a:p>
          <a:p>
            <a:pPr marL="0" indent="0">
              <a:buNone/>
            </a:pPr>
            <a:r>
              <a:rPr lang="en-US" sz="4400" dirty="0">
                <a:latin typeface="Amasis MT Pro Black" panose="02040A04050005020304" pitchFamily="18" charset="0"/>
              </a:rPr>
              <a:t>5.Head Deaconess</a:t>
            </a:r>
          </a:p>
          <a:p>
            <a:pPr marL="0" indent="0">
              <a:buNone/>
            </a:pPr>
            <a:r>
              <a:rPr lang="en-US" sz="4400" dirty="0">
                <a:latin typeface="Amasis MT Pro Black" panose="02040A04050005020304" pitchFamily="18" charset="0"/>
              </a:rPr>
              <a:t>6. Two members that are voted by the board</a:t>
            </a:r>
          </a:p>
          <a:p>
            <a:pPr marL="0" indent="0">
              <a:buNone/>
            </a:pPr>
            <a:r>
              <a:rPr lang="en-US" sz="4400" dirty="0">
                <a:latin typeface="Amasis MT Pro Black" panose="02040A04050005020304" pitchFamily="18" charset="0"/>
              </a:rPr>
              <a:t>7. Pastor (Ex officio)</a:t>
            </a:r>
            <a:endParaRPr lang="en-ZA" sz="4400" dirty="0">
              <a:latin typeface="Amasis MT Pro Black" panose="02040A04050005020304" pitchFamily="18" charset="0"/>
            </a:endParaRPr>
          </a:p>
        </p:txBody>
      </p:sp>
    </p:spTree>
    <p:extLst>
      <p:ext uri="{BB962C8B-B14F-4D97-AF65-F5344CB8AC3E}">
        <p14:creationId xmlns:p14="http://schemas.microsoft.com/office/powerpoint/2010/main" val="383294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C2099-20ED-67AB-0183-8ADFD38274E5}"/>
              </a:ext>
            </a:extLst>
          </p:cNvPr>
          <p:cNvSpPr>
            <a:spLocks noGrp="1"/>
          </p:cNvSpPr>
          <p:nvPr>
            <p:ph idx="1"/>
          </p:nvPr>
        </p:nvSpPr>
        <p:spPr>
          <a:xfrm>
            <a:off x="231709" y="251926"/>
            <a:ext cx="11188959" cy="6503437"/>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a:ln>
                  <a:noFill/>
                </a:ln>
                <a:solidFill>
                  <a:prstClr val="black"/>
                </a:solidFill>
                <a:effectLst/>
                <a:uLnTx/>
                <a:uFillTx/>
                <a:latin typeface="Amasis MT Pro Black" panose="02040A04050005020304" pitchFamily="18" charset="0"/>
              </a:rPr>
              <a:t>How Departments work?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Departments work through </a:t>
            </a:r>
            <a:r>
              <a:rPr kumimoji="0" lang="en-US" sz="6600" b="1" i="0" u="sng" strike="noStrike" kern="1200" cap="none" spc="0" normalizeH="0" baseline="0" noProof="0" dirty="0">
                <a:ln>
                  <a:noFill/>
                </a:ln>
                <a:solidFill>
                  <a:srgbClr val="7030A0"/>
                </a:solidFill>
                <a:effectLst/>
                <a:uLnTx/>
                <a:uFillTx/>
                <a:latin typeface="Amasis MT Pro Black" panose="02040A04050005020304" pitchFamily="18" charset="0"/>
              </a:rPr>
              <a:t>Counsels</a:t>
            </a:r>
            <a:r>
              <a:rPr kumimoji="0" lang="en-US" sz="6600" b="0" i="0" u="none" strike="noStrike" kern="1200" cap="none" spc="0" normalizeH="0" baseline="0" noProof="0" dirty="0">
                <a:ln>
                  <a:noFill/>
                </a:ln>
                <a:solidFill>
                  <a:srgbClr val="7030A0"/>
                </a:solidFill>
                <a:effectLst/>
                <a:uLnTx/>
                <a:uFillTx/>
                <a:latin typeface="Amasis MT Pro Black" panose="02040A04050005020304" pitchFamily="18" charset="0"/>
              </a:rPr>
              <a:t> </a:t>
            </a: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and Counsels serve on an </a:t>
            </a:r>
            <a:r>
              <a:rPr kumimoji="0" lang="en-US" sz="6600" b="1" i="0" u="sng" strike="noStrike" kern="1200" cap="none" spc="0" normalizeH="0" baseline="0" noProof="0" dirty="0">
                <a:ln>
                  <a:noFill/>
                </a:ln>
                <a:solidFill>
                  <a:srgbClr val="7030A0"/>
                </a:solidFill>
                <a:effectLst/>
                <a:uLnTx/>
                <a:uFillTx/>
                <a:latin typeface="Amasis MT Pro Black" panose="02040A04050005020304" pitchFamily="18" charset="0"/>
              </a:rPr>
              <a:t>Advisory Role.</a:t>
            </a:r>
            <a:endParaRPr kumimoji="0" lang="en-ZA" sz="6600" b="1" i="0" u="sng" strike="noStrike" kern="1200" cap="none" spc="0" normalizeH="0" baseline="0" noProof="0" dirty="0">
              <a:ln>
                <a:noFill/>
              </a:ln>
              <a:solidFill>
                <a:srgbClr val="7030A0"/>
              </a:solidFill>
              <a:effectLst/>
              <a:uLnTx/>
              <a:uFillTx/>
              <a:latin typeface="Amasis MT Pro Black" panose="02040A04050005020304" pitchFamily="18" charset="0"/>
            </a:endParaRPr>
          </a:p>
          <a:p>
            <a:pPr marL="0" indent="0">
              <a:buNone/>
            </a:pPr>
            <a:endParaRPr lang="en-ZA" sz="4400" dirty="0">
              <a:latin typeface="Amasis MT Pro Black" panose="02040A04050005020304" pitchFamily="18" charset="0"/>
            </a:endParaRPr>
          </a:p>
        </p:txBody>
      </p:sp>
    </p:spTree>
    <p:extLst>
      <p:ext uri="{BB962C8B-B14F-4D97-AF65-F5344CB8AC3E}">
        <p14:creationId xmlns:p14="http://schemas.microsoft.com/office/powerpoint/2010/main" val="3855217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3293A-ACFE-1355-037B-5E3F52EF0D27}"/>
              </a:ext>
            </a:extLst>
          </p:cNvPr>
          <p:cNvSpPr>
            <a:spLocks noGrp="1"/>
          </p:cNvSpPr>
          <p:nvPr>
            <p:ph idx="1"/>
          </p:nvPr>
        </p:nvSpPr>
        <p:spPr>
          <a:xfrm>
            <a:off x="838200" y="415636"/>
            <a:ext cx="10515600" cy="5761327"/>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Structure of all Councils: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Elder is the chairperson</a:t>
            </a: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Director is the secretary</a:t>
            </a: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Plus two or three members approved by the board</a:t>
            </a: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The Pastor is an Ex-Officio member</a:t>
            </a:r>
            <a:endParaRPr kumimoji="0" lang="en-ZA" sz="4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buNone/>
            </a:pPr>
            <a:endParaRPr lang="en-ZA" sz="4400" dirty="0"/>
          </a:p>
        </p:txBody>
      </p:sp>
    </p:spTree>
    <p:extLst>
      <p:ext uri="{BB962C8B-B14F-4D97-AF65-F5344CB8AC3E}">
        <p14:creationId xmlns:p14="http://schemas.microsoft.com/office/powerpoint/2010/main" val="1775492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8AE0A4-DACF-2583-C945-5E4B9480B892}"/>
              </a:ext>
            </a:extLst>
          </p:cNvPr>
          <p:cNvSpPr>
            <a:spLocks noGrp="1"/>
          </p:cNvSpPr>
          <p:nvPr>
            <p:ph idx="1"/>
          </p:nvPr>
        </p:nvSpPr>
        <p:spPr>
          <a:xfrm>
            <a:off x="838200" y="180109"/>
            <a:ext cx="10515600" cy="5996854"/>
          </a:xfrm>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4800" b="1" i="0" u="none" strike="noStrike" kern="1200" cap="none" spc="0" normalizeH="0" baseline="0" noProof="0" dirty="0">
                <a:ln>
                  <a:noFill/>
                </a:ln>
                <a:solidFill>
                  <a:srgbClr val="7030A0"/>
                </a:solidFill>
                <a:effectLst/>
                <a:uLnTx/>
                <a:uFillTx/>
                <a:latin typeface="Amasis MT Pro Black" panose="02040A04050005020304" pitchFamily="18" charset="0"/>
              </a:rPr>
              <a:t>Sitting of the Council</a:t>
            </a:r>
          </a:p>
          <a:p>
            <a:pPr marL="0" marR="0" lvl="0" indent="0" algn="ctr" defTabSz="914400" rtl="0" eaLnBrk="1" fontAlgn="auto" latinLnBrk="0" hangingPunct="1">
              <a:lnSpc>
                <a:spcPct val="90000"/>
              </a:lnSpc>
              <a:spcBef>
                <a:spcPts val="1000"/>
              </a:spcBef>
              <a:spcAft>
                <a:spcPts val="0"/>
              </a:spcAft>
              <a:buClrTx/>
              <a:buSzTx/>
              <a:buNone/>
              <a:tabLst/>
              <a:defRPr/>
            </a:pPr>
            <a:endParaRPr kumimoji="0" lang="en-US" sz="4800" b="1"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R="0" lvl="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4800" b="0" i="0" u="none" strike="noStrike" kern="1200" cap="none" spc="0" normalizeH="0" baseline="0" noProof="0" dirty="0">
                <a:ln>
                  <a:noFill/>
                </a:ln>
                <a:solidFill>
                  <a:prstClr val="black"/>
                </a:solidFill>
                <a:effectLst/>
                <a:uLnTx/>
                <a:uFillTx/>
                <a:latin typeface="Amasis MT Pro Black" panose="02040A04050005020304" pitchFamily="18" charset="0"/>
              </a:rPr>
              <a:t> The Council should have one full sitting at least once a quarter.</a:t>
            </a:r>
          </a:p>
          <a:p>
            <a:pPr marR="0" lvl="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endParaRPr kumimoji="0" lang="en-US" sz="48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R="0" lvl="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4800" b="0" i="0" u="none" strike="noStrike" kern="1200" cap="none" spc="0" normalizeH="0" baseline="0" noProof="0" dirty="0">
                <a:ln>
                  <a:noFill/>
                </a:ln>
                <a:solidFill>
                  <a:prstClr val="black"/>
                </a:solidFill>
                <a:effectLst/>
                <a:uLnTx/>
                <a:uFillTx/>
                <a:latin typeface="Amasis MT Pro Black" panose="02040A04050005020304" pitchFamily="18" charset="0"/>
              </a:rPr>
              <a:t> And further have sub seating times as agreed upon by members and as needs arise.</a:t>
            </a:r>
            <a:endParaRPr kumimoji="0" lang="en-ZA" sz="48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buNone/>
            </a:pPr>
            <a:endParaRPr lang="en-ZA" sz="4800" dirty="0"/>
          </a:p>
        </p:txBody>
      </p:sp>
    </p:spTree>
    <p:extLst>
      <p:ext uri="{BB962C8B-B14F-4D97-AF65-F5344CB8AC3E}">
        <p14:creationId xmlns:p14="http://schemas.microsoft.com/office/powerpoint/2010/main" val="1526294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00663E-BF23-EAD3-5669-9DEC9C45895F}"/>
              </a:ext>
            </a:extLst>
          </p:cNvPr>
          <p:cNvSpPr>
            <a:spLocks noGrp="1"/>
          </p:cNvSpPr>
          <p:nvPr>
            <p:ph idx="1"/>
          </p:nvPr>
        </p:nvSpPr>
        <p:spPr>
          <a:xfrm>
            <a:off x="838200" y="682171"/>
            <a:ext cx="10515600" cy="549479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Function of the Council: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1.Goals </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are the function of the Conference </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Executive Committee</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2. Objectives </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are the function of the Conference </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Departmental Directors.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3. Activities </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are the function of a </a:t>
            </a:r>
            <a:r>
              <a:rPr lang="en-US" sz="4400" b="1" dirty="0">
                <a:solidFill>
                  <a:srgbClr val="7030A0"/>
                </a:solidFill>
                <a:latin typeface="Amasis MT Pro Black" panose="02040A04050005020304" pitchFamily="18" charset="0"/>
              </a:rPr>
              <a:t>L</a:t>
            </a:r>
            <a:r>
              <a:rPr kumimoji="0" lang="en-US" sz="4400" b="1" i="0" u="none" strike="noStrike" kern="1200" cap="none" spc="0" normalizeH="0" baseline="0" noProof="0" dirty="0" err="1">
                <a:ln>
                  <a:noFill/>
                </a:ln>
                <a:solidFill>
                  <a:srgbClr val="7030A0"/>
                </a:solidFill>
                <a:effectLst/>
                <a:uLnTx/>
                <a:uFillTx/>
                <a:latin typeface="Amasis MT Pro Black" panose="02040A04050005020304" pitchFamily="18" charset="0"/>
              </a:rPr>
              <a:t>ocal</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 church</a:t>
            </a:r>
            <a:endParaRPr lang="en-ZA" sz="4400" dirty="0">
              <a:solidFill>
                <a:srgbClr val="7030A0"/>
              </a:solidFill>
              <a:latin typeface="Amasis MT Pro Black" panose="02040A04050005020304" pitchFamily="18" charset="0"/>
            </a:endParaRPr>
          </a:p>
        </p:txBody>
      </p:sp>
    </p:spTree>
    <p:extLst>
      <p:ext uri="{BB962C8B-B14F-4D97-AF65-F5344CB8AC3E}">
        <p14:creationId xmlns:p14="http://schemas.microsoft.com/office/powerpoint/2010/main" val="1520463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E163-0510-B59C-4E9E-1C8AF0440088}"/>
              </a:ext>
            </a:extLst>
          </p:cNvPr>
          <p:cNvSpPr>
            <a:spLocks noGrp="1"/>
          </p:cNvSpPr>
          <p:nvPr>
            <p:ph idx="1"/>
          </p:nvPr>
        </p:nvSpPr>
        <p:spPr>
          <a:xfrm>
            <a:off x="387927" y="180108"/>
            <a:ext cx="11236037" cy="6331527"/>
          </a:xfrm>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7200" dirty="0">
                <a:solidFill>
                  <a:prstClr val="black"/>
                </a:solidFill>
                <a:latin typeface="Amasis MT Pro Black" panose="02040A04050005020304" pitchFamily="18" charset="0"/>
              </a:rPr>
              <a:t>The Role of a Council             1</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To </a:t>
            </a:r>
            <a:r>
              <a:rPr lang="en-US" sz="7200" b="1" u="sng" dirty="0">
                <a:solidFill>
                  <a:srgbClr val="7030A0"/>
                </a:solidFill>
                <a:latin typeface="Amasis MT Pro Black" panose="02040A04050005020304" pitchFamily="18" charset="0"/>
              </a:rPr>
              <a:t>P</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ray</a:t>
            </a:r>
            <a:r>
              <a:rPr kumimoji="0" lang="en-US" sz="7200" b="1" i="0" strike="noStrike" kern="1200" cap="none" spc="0" normalizeH="0" baseline="0" noProof="0" dirty="0">
                <a:ln>
                  <a:noFill/>
                </a:ln>
                <a:solidFill>
                  <a:srgbClr val="7030A0"/>
                </a:solidFill>
                <a:effectLst/>
                <a:uLnTx/>
                <a:uFillTx/>
                <a:latin typeface="Amasis MT Pro Black" panose="02040A04050005020304" pitchFamily="18" charset="0"/>
              </a:rPr>
              <a:t> </a:t>
            </a:r>
            <a:r>
              <a:rPr kumimoji="0" lang="en-US" sz="7200" b="0" i="0" strike="noStrike" kern="1200" cap="none" spc="0" normalizeH="0" baseline="0" noProof="0" dirty="0">
                <a:ln>
                  <a:noFill/>
                </a:ln>
                <a:solidFill>
                  <a:prstClr val="black"/>
                </a:solidFill>
                <a:effectLst/>
                <a:uLnTx/>
                <a:uFillTx/>
                <a:latin typeface="Amasis MT Pro Black" panose="02040A04050005020304" pitchFamily="18" charset="0"/>
              </a:rPr>
              <a:t>and</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fast</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for the Departmental programs, seeking the </a:t>
            </a:r>
            <a:r>
              <a:rPr kumimoji="0" lang="en-US" sz="7200" b="1" i="0" u="none" strike="noStrike" kern="1200" cap="none" spc="0" normalizeH="0" baseline="0" noProof="0" dirty="0">
                <a:ln>
                  <a:noFill/>
                </a:ln>
                <a:solidFill>
                  <a:srgbClr val="7030A0"/>
                </a:solidFill>
                <a:effectLst/>
                <a:uLnTx/>
                <a:uFillTx/>
                <a:latin typeface="Amasis MT Pro Black" panose="02040A04050005020304" pitchFamily="18" charset="0"/>
              </a:rPr>
              <a:t>Holy Spirit’s guidance </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in making an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impact</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on God’s  people.</a:t>
            </a:r>
            <a:endParaRPr kumimoji="0" lang="en-ZA" sz="72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buNone/>
            </a:pPr>
            <a:endParaRPr lang="en-ZA" sz="4400" dirty="0"/>
          </a:p>
        </p:txBody>
      </p:sp>
    </p:spTree>
    <p:extLst>
      <p:ext uri="{BB962C8B-B14F-4D97-AF65-F5344CB8AC3E}">
        <p14:creationId xmlns:p14="http://schemas.microsoft.com/office/powerpoint/2010/main" val="2648086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386AE-356E-8003-8FE4-64C6DDB72184}"/>
              </a:ext>
            </a:extLst>
          </p:cNvPr>
          <p:cNvSpPr>
            <a:spLocks noGrp="1"/>
          </p:cNvSpPr>
          <p:nvPr>
            <p:ph idx="1"/>
          </p:nvPr>
        </p:nvSpPr>
        <p:spPr>
          <a:xfrm>
            <a:off x="277091" y="235527"/>
            <a:ext cx="11499273" cy="6303818"/>
          </a:xfrm>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7200" dirty="0">
                <a:solidFill>
                  <a:prstClr val="black"/>
                </a:solidFill>
                <a:latin typeface="Amasis MT Pro Black" panose="02040A04050005020304" pitchFamily="18" charset="0"/>
              </a:rPr>
              <a:t>2</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To come up with </a:t>
            </a:r>
            <a:r>
              <a:rPr kumimoji="0" lang="en-US" sz="7200" b="1" i="0" u="none" strike="noStrike" kern="1200" cap="none" spc="0" normalizeH="0" baseline="0" noProof="0" dirty="0">
                <a:ln>
                  <a:noFill/>
                </a:ln>
                <a:solidFill>
                  <a:prstClr val="black"/>
                </a:solidFill>
                <a:effectLst/>
                <a:uLnTx/>
                <a:uFillTx/>
                <a:latin typeface="Amasis MT Pro Black" panose="02040A04050005020304" pitchFamily="18" charset="0"/>
              </a:rPr>
              <a:t>Strategic</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7200" b="1" i="0" strike="noStrike" kern="1200" cap="none" spc="0" normalizeH="0" baseline="0" noProof="0" dirty="0">
                <a:ln>
                  <a:noFill/>
                </a:ln>
                <a:solidFill>
                  <a:srgbClr val="7030A0"/>
                </a:solidFill>
                <a:effectLst/>
                <a:uLnTx/>
                <a:uFillTx/>
                <a:latin typeface="Amasis MT Pro Black" panose="02040A04050005020304" pitchFamily="18" charset="0"/>
              </a:rPr>
              <a:t>projects</a:t>
            </a:r>
            <a:r>
              <a:rPr kumimoji="0" lang="en-US" sz="7200" b="1" i="0"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7200" b="0" i="0" strike="noStrike" kern="1200" cap="none" spc="0" normalizeH="0" baseline="0" noProof="0" dirty="0">
                <a:ln>
                  <a:noFill/>
                </a:ln>
                <a:solidFill>
                  <a:prstClr val="black"/>
                </a:solidFill>
                <a:effectLst/>
                <a:uLnTx/>
                <a:uFillTx/>
                <a:latin typeface="Amasis MT Pro Black" panose="02040A04050005020304" pitchFamily="18" charset="0"/>
              </a:rPr>
              <a:t>and</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programs</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that must carry your Thematic needs as demanded by your Strategic Plan for implementation.</a:t>
            </a:r>
            <a:endParaRPr kumimoji="0" lang="en-ZA" sz="72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buNone/>
            </a:pPr>
            <a:endParaRPr lang="en-ZA" sz="7200" dirty="0">
              <a:latin typeface="Amasis MT Pro Black" panose="02040A04050005020304" pitchFamily="18" charset="0"/>
            </a:endParaRPr>
          </a:p>
        </p:txBody>
      </p:sp>
    </p:spTree>
    <p:extLst>
      <p:ext uri="{BB962C8B-B14F-4D97-AF65-F5344CB8AC3E}">
        <p14:creationId xmlns:p14="http://schemas.microsoft.com/office/powerpoint/2010/main" val="203622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4C9700-9CAA-F72D-E2ED-307239337DF9}"/>
              </a:ext>
            </a:extLst>
          </p:cNvPr>
          <p:cNvSpPr>
            <a:spLocks noGrp="1"/>
          </p:cNvSpPr>
          <p:nvPr>
            <p:ph idx="1"/>
          </p:nvPr>
        </p:nvSpPr>
        <p:spPr>
          <a:xfrm>
            <a:off x="221673" y="180109"/>
            <a:ext cx="11430000" cy="6386946"/>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7200" dirty="0">
                <a:solidFill>
                  <a:prstClr val="black"/>
                </a:solidFill>
                <a:latin typeface="Amasis MT Pro Black" panose="02040A04050005020304" pitchFamily="18" charset="0"/>
              </a:rPr>
              <a:t>3</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To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identify,</a:t>
            </a:r>
            <a:r>
              <a:rPr kumimoji="0" lang="en-US" sz="7200" b="0" i="0" u="none" strike="noStrike" kern="1200" cap="none" spc="0" normalizeH="0" baseline="0" noProof="0" dirty="0">
                <a:ln>
                  <a:noFill/>
                </a:ln>
                <a:solidFill>
                  <a:srgbClr val="7030A0"/>
                </a:solidFill>
                <a:effectLst/>
                <a:uLnTx/>
                <a:uFillTx/>
                <a:latin typeface="Amasis MT Pro Black" panose="02040A04050005020304" pitchFamily="18" charset="0"/>
              </a:rPr>
              <a:t>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recruit</a:t>
            </a:r>
            <a:r>
              <a:rPr kumimoji="0" lang="en-US" sz="7200" b="0" i="0" u="none" strike="noStrike" kern="1200" cap="none" spc="0" normalizeH="0" baseline="0" noProof="0" dirty="0">
                <a:ln>
                  <a:noFill/>
                </a:ln>
                <a:solidFill>
                  <a:srgbClr val="7030A0"/>
                </a:solidFill>
                <a:effectLst/>
                <a:uLnTx/>
                <a:uFillTx/>
                <a:latin typeface="Amasis MT Pro Black" panose="02040A04050005020304" pitchFamily="18" charset="0"/>
              </a:rPr>
              <a:t> </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and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train</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personnel (TOT’s) that is going to be involved in the running of the department.</a:t>
            </a:r>
            <a:endParaRPr kumimoji="0" lang="en-ZA" sz="72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lgn="ctr">
              <a:buNone/>
            </a:pPr>
            <a:endParaRPr lang="en-ZA" sz="7200" dirty="0">
              <a:latin typeface="Amasis MT Pro Black" panose="02040A04050005020304" pitchFamily="18" charset="0"/>
            </a:endParaRPr>
          </a:p>
        </p:txBody>
      </p:sp>
    </p:spTree>
    <p:extLst>
      <p:ext uri="{BB962C8B-B14F-4D97-AF65-F5344CB8AC3E}">
        <p14:creationId xmlns:p14="http://schemas.microsoft.com/office/powerpoint/2010/main" val="200358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9922B-55B6-8A65-25E8-10D8323145F6}"/>
              </a:ext>
            </a:extLst>
          </p:cNvPr>
          <p:cNvSpPr>
            <a:spLocks noGrp="1"/>
          </p:cNvSpPr>
          <p:nvPr>
            <p:ph idx="1"/>
          </p:nvPr>
        </p:nvSpPr>
        <p:spPr>
          <a:xfrm>
            <a:off x="167951" y="167951"/>
            <a:ext cx="11896531" cy="6587412"/>
          </a:xfrm>
        </p:spPr>
        <p:txBody>
          <a:bodyPr>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In essence,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Biblical stewardship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is all about our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Individual</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and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corporate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Response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to God’s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grace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and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redeeming love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towards us, and this is  factored by how we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choose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to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relate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to him through the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management</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of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all resources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that he has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entrusted</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in our hands to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manage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on his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behalf.</a:t>
            </a:r>
            <a:endParaRPr kumimoji="0" lang="en-ZA" sz="5400" b="1" i="0" u="sng"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lgn="ctr">
              <a:buNone/>
            </a:pPr>
            <a:endParaRPr lang="en-ZA" sz="4800" dirty="0">
              <a:latin typeface="Amasis MT Pro Black" panose="02040A04050005020304" pitchFamily="18" charset="0"/>
            </a:endParaRPr>
          </a:p>
        </p:txBody>
      </p:sp>
    </p:spTree>
    <p:extLst>
      <p:ext uri="{BB962C8B-B14F-4D97-AF65-F5344CB8AC3E}">
        <p14:creationId xmlns:p14="http://schemas.microsoft.com/office/powerpoint/2010/main" val="504916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0AD21-A206-AAC8-8655-C3B48B191852}"/>
              </a:ext>
            </a:extLst>
          </p:cNvPr>
          <p:cNvSpPr>
            <a:spLocks noGrp="1"/>
          </p:cNvSpPr>
          <p:nvPr>
            <p:ph idx="1"/>
          </p:nvPr>
        </p:nvSpPr>
        <p:spPr>
          <a:xfrm>
            <a:off x="139959" y="223935"/>
            <a:ext cx="11943183" cy="6559420"/>
          </a:xfrm>
        </p:spPr>
        <p:txBody>
          <a:bodyPr>
            <a:normAutofit fontScale="70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prstClr val="black"/>
                </a:solidFill>
                <a:latin typeface="Amasis MT Pro Black" panose="02040A04050005020304" pitchFamily="18" charset="0"/>
              </a:rPr>
              <a:t>4</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Plan</a:t>
            </a:r>
            <a:r>
              <a:rPr kumimoji="0" lang="en-US" sz="3400" b="1" i="0" u="none"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and work out a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departmental budget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in light of the work that must be done in the ensuing year and submit it to the church board for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consideration</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and </a:t>
            </a:r>
            <a:r>
              <a:rPr kumimoji="0" lang="en-US" sz="3400" b="1" i="0" u="none" strike="noStrike" kern="1200" cap="none" spc="0" normalizeH="0" baseline="0" noProof="0" dirty="0">
                <a:ln>
                  <a:noFill/>
                </a:ln>
                <a:solidFill>
                  <a:prstClr val="black"/>
                </a:solidFill>
                <a:effectLst/>
                <a:uLnTx/>
                <a:uFillTx/>
                <a:latin typeface="Amasis MT Pro Black" panose="02040A04050005020304" pitchFamily="18" charset="0"/>
              </a:rPr>
              <a:t>possible</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approval.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srgbClr val="00B050"/>
                </a:solidFill>
                <a:latin typeface="Amasis MT Pro Black" panose="02040A04050005020304" pitchFamily="18" charset="0"/>
              </a:rPr>
              <a:t>An example of a departmental minute                                                                                                    </a:t>
            </a:r>
            <a:r>
              <a:rPr kumimoji="0" lang="en-US" sz="3400" b="0" i="0" u="none" strike="noStrike" kern="1200" cap="none" spc="0" normalizeH="0" baseline="0" noProof="0" dirty="0">
                <a:ln>
                  <a:noFill/>
                </a:ln>
                <a:solidFill>
                  <a:srgbClr val="00B050"/>
                </a:solidFill>
                <a:effectLst/>
                <a:uLnTx/>
                <a:uFillTx/>
                <a:latin typeface="Amasis MT Pro Black" panose="02040A04050005020304" pitchFamily="18" charset="0"/>
              </a:rPr>
              <a:t>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WHEREAS the </a:t>
            </a:r>
            <a:r>
              <a:rPr lang="en-US" sz="3400" dirty="0">
                <a:solidFill>
                  <a:prstClr val="black"/>
                </a:solidFill>
                <a:latin typeface="Amasis MT Pro Black" panose="02040A04050005020304" pitchFamily="18" charset="0"/>
              </a:rPr>
              <a:t>church</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needs to buy </a:t>
            </a: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a black dog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for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efficient security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for the </a:t>
            </a: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Pastor’s </a:t>
            </a:r>
            <a:r>
              <a:rPr kumimoji="0" lang="en-US" sz="3400" b="1" i="0" strike="noStrike" kern="1200" cap="none" spc="0" normalizeH="0" baseline="0" noProof="0" dirty="0">
                <a:ln>
                  <a:noFill/>
                </a:ln>
                <a:solidFill>
                  <a:srgbClr val="7030A0"/>
                </a:solidFill>
                <a:effectLst/>
                <a:uLnTx/>
                <a:uFillTx/>
                <a:latin typeface="Amasis MT Pro Black" panose="02040A04050005020304" pitchFamily="18" charset="0"/>
              </a:rPr>
              <a:t>house.</a:t>
            </a:r>
            <a:r>
              <a:rPr kumimoji="0" lang="en-US" sz="3400" b="1" i="0" strike="noStrike" kern="1200" cap="none" spc="0" normalizeH="0" baseline="0" noProof="0" dirty="0">
                <a:ln>
                  <a:noFill/>
                </a:ln>
                <a:solidFill>
                  <a:srgbClr val="FF0000"/>
                </a:solidFill>
                <a:effectLst/>
                <a:uLnTx/>
                <a:uFillTx/>
                <a:latin typeface="Amasis MT Pro Black" panose="02040A040500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0" strike="noStrike" kern="1200" cap="none" spc="0" normalizeH="0" baseline="0" noProof="0" dirty="0">
              <a:ln>
                <a:noFill/>
              </a:ln>
              <a:solidFill>
                <a:srgbClr val="FF0000"/>
              </a:solidFill>
              <a:effectLst/>
              <a:uLnTx/>
              <a:uFillTx/>
              <a:latin typeface="Amasis MT Pro Black" panose="02040A040500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srgbClr val="7030A0"/>
                </a:solidFill>
                <a:latin typeface="Amasis MT Pro Black" panose="02040A04050005020304" pitchFamily="18" charset="0"/>
              </a:rPr>
              <a:t>NOTED</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policy allows local churches to own black dogs </a:t>
            </a: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(CM page 99)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400" b="1" u="sng" dirty="0">
              <a:solidFill>
                <a:srgbClr val="7030A0"/>
              </a:solidFill>
              <a:latin typeface="Amasis MT Pro Black" panose="02040A040500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srgbClr val="7030A0"/>
                </a:solidFill>
                <a:latin typeface="Amasis MT Pro Black" panose="02040A04050005020304" pitchFamily="18" charset="0"/>
              </a:rPr>
              <a:t>NOTED</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a black dog costs </a:t>
            </a: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R750.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 </a:t>
            </a:r>
            <a:endParaRPr lang="en-US" sz="3400" dirty="0">
              <a:solidFill>
                <a:prstClr val="black"/>
              </a:solidFill>
              <a:latin typeface="Amasis MT Pro Black" panose="02040A040500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srgbClr val="7030A0"/>
                </a:solidFill>
                <a:latin typeface="Amasis MT Pro Black" panose="02040A04050005020304" pitchFamily="18" charset="0"/>
              </a:rPr>
              <a:t>NOTED</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three quotations</a:t>
            </a:r>
            <a:r>
              <a:rPr kumimoji="0" lang="en-US" sz="3400" b="1" i="0" u="sng"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have been provided for consideration from three different companies that provide black dogs.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srgbClr val="7030A0"/>
                </a:solidFill>
                <a:effectLst/>
                <a:uLnTx/>
                <a:uFillTx/>
                <a:latin typeface="Amasis MT Pro Black" panose="02040A04050005020304" pitchFamily="18" charset="0"/>
              </a:rPr>
              <a:t>NOTED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the department has further checked with the </a:t>
            </a:r>
            <a:r>
              <a:rPr kumimoji="0" lang="en-US" sz="3400" b="0" i="0" u="sng" strike="noStrike" kern="1200" cap="none" spc="0" normalizeH="0" baseline="0" noProof="0" dirty="0">
                <a:ln>
                  <a:noFill/>
                </a:ln>
                <a:solidFill>
                  <a:srgbClr val="7030A0"/>
                </a:solidFill>
                <a:effectLst/>
                <a:uLnTx/>
                <a:uFillTx/>
                <a:latin typeface="Amasis MT Pro Black" panose="02040A04050005020304" pitchFamily="18" charset="0"/>
              </a:rPr>
              <a:t>treasurer to find out the Church’s cash flow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and the response is positive.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Voted to recommend to the church board to buy a black dog at Spar Menlyn for R750 on the first of April 2021 for the Pastor’s security.</a:t>
            </a:r>
            <a:endParaRPr kumimoji="0" lang="en-ZA" sz="3400" b="1"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L="0" indent="0">
              <a:buNone/>
            </a:pPr>
            <a:endParaRPr lang="en-ZA" sz="4400" dirty="0">
              <a:latin typeface="Amasis MT Pro Black" panose="02040A04050005020304" pitchFamily="18" charset="0"/>
            </a:endParaRPr>
          </a:p>
        </p:txBody>
      </p:sp>
    </p:spTree>
    <p:extLst>
      <p:ext uri="{BB962C8B-B14F-4D97-AF65-F5344CB8AC3E}">
        <p14:creationId xmlns:p14="http://schemas.microsoft.com/office/powerpoint/2010/main" val="2368524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6E23D-ADCA-1EA1-822A-8764C2AC7FF5}"/>
              </a:ext>
            </a:extLst>
          </p:cNvPr>
          <p:cNvSpPr>
            <a:spLocks noGrp="1"/>
          </p:cNvSpPr>
          <p:nvPr>
            <p:ph idx="1"/>
          </p:nvPr>
        </p:nvSpPr>
        <p:spPr>
          <a:xfrm>
            <a:off x="111967" y="149290"/>
            <a:ext cx="12080033" cy="640391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dirty="0">
                <a:solidFill>
                  <a:prstClr val="black"/>
                </a:solidFill>
                <a:latin typeface="Amasis MT Pro Black" panose="02040A04050005020304" pitchFamily="18" charset="0"/>
              </a:rPr>
              <a:t>5</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To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identify</a:t>
            </a:r>
            <a:r>
              <a:rPr kumimoji="0" lang="en-US" sz="5400" b="1" i="0" u="none"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and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recommend</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the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right personnel that are in </a:t>
            </a:r>
            <a:r>
              <a:rPr lang="en-US" sz="5400" b="1" dirty="0">
                <a:solidFill>
                  <a:prstClr val="black"/>
                </a:solidFill>
                <a:latin typeface="Amasis MT Pro Black" panose="02040A04050005020304" pitchFamily="18" charset="0"/>
              </a:rPr>
              <a:t>good and r</a:t>
            </a:r>
            <a:r>
              <a:rPr kumimoji="0" lang="en-US" sz="5400" b="1" i="0" u="none" strike="noStrike" kern="1200" cap="none" spc="0" normalizeH="0" baseline="0" noProof="0" dirty="0" err="1">
                <a:ln>
                  <a:noFill/>
                </a:ln>
                <a:solidFill>
                  <a:prstClr val="black"/>
                </a:solidFill>
                <a:effectLst/>
                <a:uLnTx/>
                <a:uFillTx/>
                <a:latin typeface="Amasis MT Pro Black" panose="02040A04050005020304" pitchFamily="18" charset="0"/>
              </a:rPr>
              <a:t>egular</a:t>
            </a:r>
            <a:r>
              <a:rPr kumimoji="0" lang="en-US" sz="5400" b="1" i="0" u="none" strike="noStrike" kern="1200" cap="none" spc="0" normalizeH="0" baseline="0" noProof="0" dirty="0">
                <a:ln>
                  <a:noFill/>
                </a:ln>
                <a:solidFill>
                  <a:prstClr val="black"/>
                </a:solidFill>
                <a:effectLst/>
                <a:uLnTx/>
                <a:uFillTx/>
                <a:latin typeface="Amasis MT Pro Black" panose="02040A04050005020304" pitchFamily="18" charset="0"/>
              </a:rPr>
              <a:t> standing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that the department would </a:t>
            </a:r>
            <a:r>
              <a:rPr lang="en-US" sz="5400" dirty="0">
                <a:solidFill>
                  <a:prstClr val="black"/>
                </a:solidFill>
                <a:latin typeface="Amasis MT Pro Black" panose="02040A04050005020304" pitchFamily="18" charset="0"/>
              </a:rPr>
              <a:t>be able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to use as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facilitators</a:t>
            </a:r>
            <a:r>
              <a:rPr kumimoji="0" lang="en-US" sz="5400" b="1" i="0" u="none"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for their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programs</a:t>
            </a:r>
            <a:r>
              <a:rPr kumimoji="0" lang="en-US" sz="5400" b="1" i="0" u="none"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and seek for their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clearance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for use on time with the Elders and the Church board.</a:t>
            </a:r>
            <a:endParaRPr kumimoji="0" lang="en-ZA" sz="5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lgn="ctr">
              <a:buNone/>
            </a:pPr>
            <a:endParaRPr lang="en-ZA" sz="5400" dirty="0">
              <a:latin typeface="Amasis MT Pro Black" panose="02040A04050005020304" pitchFamily="18" charset="0"/>
            </a:endParaRPr>
          </a:p>
        </p:txBody>
      </p:sp>
    </p:spTree>
    <p:extLst>
      <p:ext uri="{BB962C8B-B14F-4D97-AF65-F5344CB8AC3E}">
        <p14:creationId xmlns:p14="http://schemas.microsoft.com/office/powerpoint/2010/main" val="3347749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CF872E-F10D-94D2-D6C3-FD6154B93D4C}"/>
              </a:ext>
            </a:extLst>
          </p:cNvPr>
          <p:cNvSpPr>
            <a:spLocks noGrp="1"/>
          </p:cNvSpPr>
          <p:nvPr>
            <p:ph idx="1"/>
          </p:nvPr>
        </p:nvSpPr>
        <p:spPr>
          <a:xfrm>
            <a:off x="387927" y="290945"/>
            <a:ext cx="10965873" cy="5886018"/>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dirty="0">
                <a:solidFill>
                  <a:prstClr val="black"/>
                </a:solidFill>
                <a:latin typeface="Amasis MT Pro Black" panose="02040A04050005020304" pitchFamily="18" charset="0"/>
              </a:rPr>
              <a:t>6</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 The </a:t>
            </a:r>
            <a:r>
              <a:rPr lang="en-US" sz="4400" dirty="0">
                <a:solidFill>
                  <a:prstClr val="black"/>
                </a:solidFill>
                <a:latin typeface="Amasis MT Pro Black" panose="02040A04050005020304" pitchFamily="18" charset="0"/>
              </a:rPr>
              <a:t>Pastor</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 should come up with a </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Strategic Instrument </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for doing departmental follow ups in terms of </a:t>
            </a: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program impact assessments</a:t>
            </a:r>
            <a:r>
              <a:rPr kumimoji="0" lang="en-US" sz="4400" b="0" i="0" u="none" strike="noStrike" kern="1200" cap="none" spc="0" normalizeH="0" baseline="0" noProof="0" dirty="0">
                <a:ln>
                  <a:noFill/>
                </a:ln>
                <a:solidFill>
                  <a:srgbClr val="7030A0"/>
                </a:solidFill>
                <a:effectLst/>
                <a:uLnTx/>
                <a:uFillTx/>
                <a:latin typeface="Amasis MT Pro Black" panose="02040A040500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dirty="0">
                <a:solidFill>
                  <a:prstClr val="black"/>
                </a:solidFill>
                <a:latin typeface="Amasis MT Pro Black" panose="02040A04050005020304" pitchFamily="18" charset="0"/>
              </a:rPr>
              <a:t>7. A Pastor should c</a:t>
            </a:r>
            <a:r>
              <a:rPr kumimoji="0" lang="en-US" sz="4400" b="0" i="0" u="none" strike="noStrike" kern="1200" cap="none" spc="0" normalizeH="0" baseline="0" noProof="0" dirty="0" err="1">
                <a:ln>
                  <a:noFill/>
                </a:ln>
                <a:solidFill>
                  <a:prstClr val="black"/>
                </a:solidFill>
                <a:effectLst/>
                <a:uLnTx/>
                <a:uFillTx/>
                <a:latin typeface="Amasis MT Pro Black" panose="02040A04050005020304" pitchFamily="18" charset="0"/>
              </a:rPr>
              <a:t>ome</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 up with continuous training programs within the department.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On the job training  </a:t>
            </a:r>
            <a:r>
              <a:rPr kumimoji="0" lang="en-US" sz="4400" b="0" i="0" u="none" strike="noStrike" kern="1200" cap="none" spc="0" normalizeH="0" baseline="0" noProof="0" dirty="0">
                <a:ln>
                  <a:noFill/>
                </a:ln>
                <a:solidFill>
                  <a:srgbClr val="7030A0"/>
                </a:solidFill>
                <a:effectLst/>
                <a:uLnTx/>
                <a:uFillTx/>
                <a:latin typeface="Amasis MT Pro Black" panose="02040A04050005020304" pitchFamily="18" charset="0"/>
              </a:rPr>
              <a:t>or </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refresher courses</a:t>
            </a:r>
            <a:r>
              <a:rPr kumimoji="0" lang="en-US" sz="4400" b="0" i="0" u="none" strike="noStrike" kern="1200" cap="none" spc="0" normalizeH="0" baseline="0" noProof="0" dirty="0">
                <a:ln>
                  <a:noFill/>
                </a:ln>
                <a:solidFill>
                  <a:srgbClr val="7030A0"/>
                </a:solidFill>
                <a:effectLst/>
                <a:uLnTx/>
                <a:uFillTx/>
                <a:latin typeface="Amasis MT Pro Black" panose="02040A04050005020304" pitchFamily="18" charset="0"/>
              </a:rPr>
              <a:t>.</a:t>
            </a:r>
            <a:endParaRPr kumimoji="0" lang="en-ZA" sz="4400" b="0"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L="0" indent="0">
              <a:buNone/>
            </a:pPr>
            <a:endParaRPr lang="en-ZA" dirty="0">
              <a:latin typeface="Amasis MT Pro Black" panose="02040A04050005020304" pitchFamily="18" charset="0"/>
            </a:endParaRPr>
          </a:p>
        </p:txBody>
      </p:sp>
    </p:spTree>
    <p:extLst>
      <p:ext uri="{BB962C8B-B14F-4D97-AF65-F5344CB8AC3E}">
        <p14:creationId xmlns:p14="http://schemas.microsoft.com/office/powerpoint/2010/main" val="1968058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89980-7449-ED53-C71D-C5453B6EDD11}"/>
              </a:ext>
            </a:extLst>
          </p:cNvPr>
          <p:cNvSpPr>
            <a:spLocks noGrp="1"/>
          </p:cNvSpPr>
          <p:nvPr>
            <p:ph idx="1"/>
          </p:nvPr>
        </p:nvSpPr>
        <p:spPr>
          <a:xfrm>
            <a:off x="111967" y="346364"/>
            <a:ext cx="12080033" cy="5830599"/>
          </a:xfrm>
        </p:spPr>
        <p:txBody>
          <a:bodyPr>
            <a:normAutofit/>
          </a:bodyPr>
          <a:lstStyle/>
          <a:p>
            <a:pPr marL="0" indent="0" algn="ctr">
              <a:buNone/>
            </a:pPr>
            <a:r>
              <a:rPr lang="en-ZA" sz="6600" b="1" dirty="0">
                <a:solidFill>
                  <a:srgbClr val="7030A0"/>
                </a:solidFill>
                <a:latin typeface="Amasis MT Pro Black" panose="02040A04050005020304" pitchFamily="18" charset="0"/>
              </a:rPr>
              <a:t>Stewardship Visiting Committee in your church.</a:t>
            </a:r>
          </a:p>
          <a:p>
            <a:pPr marL="0" indent="0" algn="ctr">
              <a:buNone/>
            </a:pPr>
            <a:endParaRPr lang="en-ZA" sz="6600" b="1" dirty="0">
              <a:solidFill>
                <a:srgbClr val="7030A0"/>
              </a:solidFill>
              <a:latin typeface="Amasis MT Pro Black" panose="02040A04050005020304" pitchFamily="18" charset="0"/>
            </a:endParaRPr>
          </a:p>
          <a:p>
            <a:pPr marL="0" indent="0" algn="ctr">
              <a:buNone/>
            </a:pPr>
            <a:r>
              <a:rPr lang="en-ZA" sz="4800" dirty="0">
                <a:latin typeface="Amasis MT Pro Black" panose="02040A04050005020304" pitchFamily="18" charset="0"/>
              </a:rPr>
              <a:t>Each church must have  Visitation committees</a:t>
            </a:r>
          </a:p>
          <a:p>
            <a:pPr marL="0" indent="0" algn="ctr">
              <a:buNone/>
            </a:pPr>
            <a:r>
              <a:rPr lang="en-ZA" sz="4800" dirty="0">
                <a:latin typeface="Amasis MT Pro Black" panose="02040A04050005020304" pitchFamily="18" charset="0"/>
              </a:rPr>
              <a:t>Below is a simple example of what a visitation committee does.</a:t>
            </a:r>
          </a:p>
          <a:p>
            <a:pPr marL="0" indent="0">
              <a:buNone/>
            </a:pPr>
            <a:endParaRPr lang="en-ZA" sz="6600" dirty="0">
              <a:latin typeface="Amasis MT Pro Black" panose="02040A04050005020304" pitchFamily="18" charset="0"/>
            </a:endParaRPr>
          </a:p>
        </p:txBody>
      </p:sp>
    </p:spTree>
    <p:extLst>
      <p:ext uri="{BB962C8B-B14F-4D97-AF65-F5344CB8AC3E}">
        <p14:creationId xmlns:p14="http://schemas.microsoft.com/office/powerpoint/2010/main" val="3898360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5636"/>
            <a:ext cx="10515600" cy="5761327"/>
          </a:xfrm>
        </p:spPr>
        <p:txBody>
          <a:bodyPr>
            <a:normAutofit fontScale="92500" lnSpcReduction="20000"/>
          </a:bodyPr>
          <a:lstStyle/>
          <a:p>
            <a:pPr marL="0" indent="0" algn="ctr">
              <a:buNone/>
            </a:pPr>
            <a:r>
              <a:rPr lang="en-US" sz="6000" b="1" dirty="0">
                <a:latin typeface="Amasis MT Pro Black" panose="02040A04050005020304" pitchFamily="18" charset="0"/>
                <a:cs typeface="Times New Roman" panose="02020603050405020304" pitchFamily="18" charset="0"/>
              </a:rPr>
              <a:t>After a while Paul said to Barnabas, “ Let us now </a:t>
            </a:r>
            <a:r>
              <a:rPr lang="en-US" sz="6000" b="1" dirty="0">
                <a:solidFill>
                  <a:srgbClr val="7030A0"/>
                </a:solidFill>
                <a:latin typeface="Amasis MT Pro Black" panose="02040A04050005020304" pitchFamily="18" charset="0"/>
                <a:cs typeface="Times New Roman" panose="02020603050405020304" pitchFamily="18" charset="0"/>
              </a:rPr>
              <a:t>revisit</a:t>
            </a:r>
            <a:r>
              <a:rPr lang="en-US" sz="6000" b="1" dirty="0">
                <a:latin typeface="Amasis MT Pro Black" panose="02040A04050005020304" pitchFamily="18" charset="0"/>
                <a:cs typeface="Times New Roman" panose="02020603050405020304" pitchFamily="18" charset="0"/>
              </a:rPr>
              <a:t> the brethren in various towns in which we have made known the Lord’s message- </a:t>
            </a:r>
            <a:r>
              <a:rPr lang="en-US" sz="6000" b="1" dirty="0">
                <a:solidFill>
                  <a:srgbClr val="7030A0"/>
                </a:solidFill>
                <a:latin typeface="Amasis MT Pro Black" panose="02040A04050005020304" pitchFamily="18" charset="0"/>
                <a:cs typeface="Times New Roman" panose="02020603050405020304" pitchFamily="18" charset="0"/>
              </a:rPr>
              <a:t>to see whether they are prospering</a:t>
            </a:r>
            <a:r>
              <a:rPr lang="en-US" sz="6000" dirty="0">
                <a:solidFill>
                  <a:srgbClr val="7030A0"/>
                </a:solidFill>
                <a:latin typeface="Amasis MT Pro Black" panose="02040A04050005020304" pitchFamily="18" charset="0"/>
                <a:cs typeface="Times New Roman" panose="02020603050405020304" pitchFamily="18" charset="0"/>
              </a:rPr>
              <a:t>.”</a:t>
            </a:r>
          </a:p>
          <a:p>
            <a:pPr marL="0" indent="0" algn="ctr">
              <a:buNone/>
            </a:pPr>
            <a:r>
              <a:rPr lang="en-US" sz="6000" b="1" dirty="0">
                <a:solidFill>
                  <a:srgbClr val="7030A0"/>
                </a:solidFill>
                <a:latin typeface="Amasis MT Pro Black" panose="02040A04050005020304" pitchFamily="18" charset="0"/>
                <a:cs typeface="Times New Roman" panose="02020603050405020304" pitchFamily="18" charset="0"/>
              </a:rPr>
              <a:t>Acts 15: 36</a:t>
            </a:r>
          </a:p>
        </p:txBody>
      </p:sp>
    </p:spTree>
    <p:extLst>
      <p:ext uri="{BB962C8B-B14F-4D97-AF65-F5344CB8AC3E}">
        <p14:creationId xmlns:p14="http://schemas.microsoft.com/office/powerpoint/2010/main" val="673930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3" y="387927"/>
            <a:ext cx="11471563" cy="5789036"/>
          </a:xfrm>
        </p:spPr>
        <p:txBody>
          <a:bodyPr>
            <a:normAutofit/>
          </a:bodyPr>
          <a:lstStyle/>
          <a:p>
            <a:pPr marL="0" indent="0" algn="ctr">
              <a:buNone/>
            </a:pPr>
            <a:r>
              <a:rPr lang="en-US" sz="5400" dirty="0">
                <a:latin typeface="Amasis MT Pro Black" panose="02040A04050005020304" pitchFamily="18" charset="0"/>
                <a:cs typeface="Times New Roman" panose="02020603050405020304" pitchFamily="18" charset="0"/>
              </a:rPr>
              <a:t>The word for </a:t>
            </a:r>
            <a:r>
              <a:rPr lang="en-US" sz="5400" b="1" dirty="0">
                <a:solidFill>
                  <a:srgbClr val="7030A0"/>
                </a:solidFill>
                <a:latin typeface="Amasis MT Pro Black" panose="02040A04050005020304" pitchFamily="18" charset="0"/>
                <a:cs typeface="Times New Roman" panose="02020603050405020304" pitchFamily="18" charset="0"/>
              </a:rPr>
              <a:t>visit</a:t>
            </a:r>
            <a:r>
              <a:rPr lang="en-US" sz="5400" dirty="0">
                <a:latin typeface="Amasis MT Pro Black" panose="02040A04050005020304" pitchFamily="18" charset="0"/>
                <a:cs typeface="Times New Roman" panose="02020603050405020304" pitchFamily="18" charset="0"/>
              </a:rPr>
              <a:t> or </a:t>
            </a:r>
            <a:r>
              <a:rPr lang="en-US" sz="5400" b="1" dirty="0">
                <a:solidFill>
                  <a:srgbClr val="7030A0"/>
                </a:solidFill>
                <a:latin typeface="Amasis MT Pro Black" panose="02040A04050005020304" pitchFamily="18" charset="0"/>
                <a:cs typeface="Times New Roman" panose="02020603050405020304" pitchFamily="18" charset="0"/>
              </a:rPr>
              <a:t>visitation</a:t>
            </a:r>
            <a:r>
              <a:rPr lang="en-US" sz="5400" dirty="0">
                <a:latin typeface="Amasis MT Pro Black" panose="02040A04050005020304" pitchFamily="18" charset="0"/>
                <a:cs typeface="Times New Roman" panose="02020603050405020304" pitchFamily="18" charset="0"/>
              </a:rPr>
              <a:t> as indicated in the following verses Genesis 21:1, Genesis 50:24, Exodus 3:16, Exodus 4:31 and Ephesians 6:4 is </a:t>
            </a:r>
            <a:r>
              <a:rPr lang="en-US" sz="5400" b="1" dirty="0">
                <a:solidFill>
                  <a:srgbClr val="7030A0"/>
                </a:solidFill>
                <a:latin typeface="Amasis MT Pro Black" panose="02040A04050005020304" pitchFamily="18" charset="0"/>
                <a:cs typeface="Times New Roman" panose="02020603050405020304" pitchFamily="18" charset="0"/>
              </a:rPr>
              <a:t>Paqad</a:t>
            </a:r>
            <a:r>
              <a:rPr lang="en-US" sz="5400" b="1" dirty="0">
                <a:solidFill>
                  <a:srgbClr val="FF0000"/>
                </a:solidFill>
                <a:latin typeface="Amasis MT Pro Black" panose="02040A04050005020304" pitchFamily="18" charset="0"/>
                <a:cs typeface="Times New Roman" panose="02020603050405020304" pitchFamily="18" charset="0"/>
              </a:rPr>
              <a:t> </a:t>
            </a:r>
            <a:r>
              <a:rPr lang="en-US" sz="5400" dirty="0">
                <a:latin typeface="Amasis MT Pro Black" panose="02040A04050005020304" pitchFamily="18" charset="0"/>
                <a:cs typeface="Times New Roman" panose="02020603050405020304" pitchFamily="18" charset="0"/>
              </a:rPr>
              <a:t>in Hebrew and </a:t>
            </a:r>
            <a:r>
              <a:rPr lang="en-US" sz="5400" b="1" dirty="0">
                <a:solidFill>
                  <a:srgbClr val="7030A0"/>
                </a:solidFill>
                <a:latin typeface="Amasis MT Pro Black" panose="02040A04050005020304" pitchFamily="18" charset="0"/>
                <a:cs typeface="Times New Roman" panose="02020603050405020304" pitchFamily="18" charset="0"/>
              </a:rPr>
              <a:t>Paideia</a:t>
            </a:r>
            <a:r>
              <a:rPr lang="en-US" sz="5400" dirty="0">
                <a:latin typeface="Amasis MT Pro Black" panose="02040A04050005020304" pitchFamily="18" charset="0"/>
                <a:cs typeface="Times New Roman" panose="02020603050405020304" pitchFamily="18" charset="0"/>
              </a:rPr>
              <a:t> in Greek and </a:t>
            </a:r>
            <a:r>
              <a:rPr lang="en-US" sz="5400" b="1" dirty="0">
                <a:solidFill>
                  <a:srgbClr val="7030A0"/>
                </a:solidFill>
                <a:latin typeface="Amasis MT Pro Black" panose="02040A04050005020304" pitchFamily="18" charset="0"/>
                <a:cs typeface="Times New Roman" panose="02020603050405020304" pitchFamily="18" charset="0"/>
              </a:rPr>
              <a:t>Erudio</a:t>
            </a:r>
            <a:r>
              <a:rPr lang="en-US" sz="5400" b="1" dirty="0">
                <a:solidFill>
                  <a:srgbClr val="FF0000"/>
                </a:solidFill>
                <a:latin typeface="Amasis MT Pro Black" panose="02040A04050005020304" pitchFamily="18" charset="0"/>
                <a:cs typeface="Times New Roman" panose="02020603050405020304" pitchFamily="18" charset="0"/>
              </a:rPr>
              <a:t> </a:t>
            </a:r>
            <a:r>
              <a:rPr lang="en-US" sz="5400" dirty="0">
                <a:latin typeface="Amasis MT Pro Black" panose="02040A04050005020304" pitchFamily="18" charset="0"/>
                <a:cs typeface="Times New Roman" panose="02020603050405020304" pitchFamily="18" charset="0"/>
              </a:rPr>
              <a:t>in Latin.</a:t>
            </a:r>
          </a:p>
        </p:txBody>
      </p:sp>
    </p:spTree>
    <p:extLst>
      <p:ext uri="{BB962C8B-B14F-4D97-AF65-F5344CB8AC3E}">
        <p14:creationId xmlns:p14="http://schemas.microsoft.com/office/powerpoint/2010/main" val="2932896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182" y="304801"/>
            <a:ext cx="11388436" cy="5821364"/>
          </a:xfrm>
        </p:spPr>
        <p:txBody>
          <a:bodyPr>
            <a:normAutofit/>
          </a:bodyPr>
          <a:lstStyle/>
          <a:p>
            <a:pPr marL="0" indent="0" algn="ctr">
              <a:buNone/>
            </a:pPr>
            <a:r>
              <a:rPr lang="en-US" sz="6600" b="1" dirty="0">
                <a:latin typeface="Amasis MT Pro Black" panose="02040A04050005020304" pitchFamily="18" charset="0"/>
                <a:cs typeface="Times New Roman" panose="02020603050405020304" pitchFamily="18" charset="0"/>
              </a:rPr>
              <a:t>The inter changeable usage of these words in the three languages compoundly suggest that the word to</a:t>
            </a:r>
            <a:r>
              <a:rPr lang="en-US" sz="6600" b="1" dirty="0">
                <a:solidFill>
                  <a:srgbClr val="FF0000"/>
                </a:solidFill>
                <a:latin typeface="Amasis MT Pro Black" panose="02040A04050005020304" pitchFamily="18" charset="0"/>
                <a:cs typeface="Times New Roman" panose="02020603050405020304" pitchFamily="18" charset="0"/>
              </a:rPr>
              <a:t> </a:t>
            </a:r>
            <a:r>
              <a:rPr lang="en-US" sz="6600" b="1" dirty="0">
                <a:solidFill>
                  <a:srgbClr val="7030A0"/>
                </a:solidFill>
                <a:latin typeface="Amasis MT Pro Black" panose="02040A04050005020304" pitchFamily="18" charset="0"/>
                <a:cs typeface="Times New Roman" panose="02020603050405020304" pitchFamily="18" charset="0"/>
              </a:rPr>
              <a:t>Visit</a:t>
            </a:r>
            <a:r>
              <a:rPr lang="en-US" sz="6600" b="1" dirty="0">
                <a:solidFill>
                  <a:srgbClr val="FF0000"/>
                </a:solidFill>
                <a:latin typeface="Amasis MT Pro Black" panose="02040A04050005020304" pitchFamily="18" charset="0"/>
                <a:cs typeface="Times New Roman" panose="02020603050405020304" pitchFamily="18" charset="0"/>
              </a:rPr>
              <a:t> </a:t>
            </a:r>
            <a:r>
              <a:rPr lang="en-US" sz="6600" b="1" dirty="0">
                <a:latin typeface="Amasis MT Pro Black" panose="02040A04050005020304" pitchFamily="18" charset="0"/>
                <a:cs typeface="Times New Roman" panose="02020603050405020304" pitchFamily="18" charset="0"/>
              </a:rPr>
              <a:t>subsequently means:</a:t>
            </a:r>
          </a:p>
        </p:txBody>
      </p:sp>
    </p:spTree>
    <p:extLst>
      <p:ext uri="{BB962C8B-B14F-4D97-AF65-F5344CB8AC3E}">
        <p14:creationId xmlns:p14="http://schemas.microsoft.com/office/powerpoint/2010/main" val="2426328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237"/>
            <a:ext cx="11485417" cy="5862928"/>
          </a:xfrm>
        </p:spPr>
        <p:txBody>
          <a:bodyPr>
            <a:normAutofit/>
          </a:bodyPr>
          <a:lstStyle/>
          <a:p>
            <a:pPr marL="0" indent="0" algn="ctr">
              <a:buNone/>
            </a:pPr>
            <a:r>
              <a:rPr lang="en-US" sz="5400" b="1" dirty="0">
                <a:latin typeface="Amasis MT Pro Black" panose="02040A04050005020304" pitchFamily="18" charset="0"/>
                <a:cs typeface="Times New Roman" panose="02020603050405020304" pitchFamily="18" charset="0"/>
              </a:rPr>
              <a:t>[a] To be concerned about someone’s well being.</a:t>
            </a:r>
          </a:p>
          <a:p>
            <a:pPr marL="0" indent="0" algn="ctr">
              <a:buNone/>
            </a:pPr>
            <a:endParaRPr lang="en-US" sz="5400" b="1" dirty="0">
              <a:latin typeface="Amasis MT Pro Black" panose="02040A04050005020304" pitchFamily="18" charset="0"/>
              <a:cs typeface="Times New Roman" panose="02020603050405020304" pitchFamily="18" charset="0"/>
            </a:endParaRPr>
          </a:p>
          <a:p>
            <a:pPr marL="0" indent="0" algn="ctr">
              <a:buNone/>
            </a:pPr>
            <a:r>
              <a:rPr lang="en-US" sz="5400" b="1" dirty="0">
                <a:latin typeface="Amasis MT Pro Black" panose="02040A04050005020304" pitchFamily="18" charset="0"/>
                <a:cs typeface="Times New Roman" panose="02020603050405020304" pitchFamily="18" charset="0"/>
              </a:rPr>
              <a:t>[b] To attend to someone who is losing their bearings in life for the purpose of providing immediate support.</a:t>
            </a:r>
          </a:p>
        </p:txBody>
      </p:sp>
    </p:spTree>
    <p:extLst>
      <p:ext uri="{BB962C8B-B14F-4D97-AF65-F5344CB8AC3E}">
        <p14:creationId xmlns:p14="http://schemas.microsoft.com/office/powerpoint/2010/main" val="77170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1" y="415636"/>
            <a:ext cx="11360727" cy="5761327"/>
          </a:xfrm>
        </p:spPr>
        <p:txBody>
          <a:bodyPr>
            <a:normAutofit lnSpcReduction="10000"/>
          </a:bodyPr>
          <a:lstStyle/>
          <a:p>
            <a:pPr marL="0" indent="0" algn="ctr">
              <a:buNone/>
            </a:pPr>
            <a:r>
              <a:rPr lang="en-US" sz="6000" b="1" dirty="0">
                <a:latin typeface="Amasis MT Pro Black" panose="02040A04050005020304" pitchFamily="18" charset="0"/>
                <a:cs typeface="Times New Roman" panose="02020603050405020304" pitchFamily="18" charset="0"/>
              </a:rPr>
              <a:t>[c] To render assistance to a friend after noticing a need in their life.</a:t>
            </a:r>
          </a:p>
          <a:p>
            <a:pPr marL="0" indent="0" algn="ctr">
              <a:buNone/>
            </a:pPr>
            <a:endParaRPr lang="en-US" sz="6000" b="1" dirty="0">
              <a:latin typeface="Amasis MT Pro Black" panose="02040A04050005020304" pitchFamily="18" charset="0"/>
              <a:cs typeface="Times New Roman" panose="02020603050405020304" pitchFamily="18" charset="0"/>
            </a:endParaRPr>
          </a:p>
          <a:p>
            <a:pPr marL="0" indent="0" algn="ctr">
              <a:buNone/>
            </a:pPr>
            <a:r>
              <a:rPr lang="en-US" sz="6000" b="1" dirty="0">
                <a:latin typeface="Amasis MT Pro Black" panose="02040A04050005020304" pitchFamily="18" charset="0"/>
                <a:cs typeface="Times New Roman" panose="02020603050405020304" pitchFamily="18" charset="0"/>
              </a:rPr>
              <a:t>[d] To throw a lifeline to a person who is helplessly drowning in a pool.</a:t>
            </a:r>
          </a:p>
        </p:txBody>
      </p:sp>
    </p:spTree>
    <p:extLst>
      <p:ext uri="{BB962C8B-B14F-4D97-AF65-F5344CB8AC3E}">
        <p14:creationId xmlns:p14="http://schemas.microsoft.com/office/powerpoint/2010/main" val="2994806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484909"/>
            <a:ext cx="11319164" cy="5692054"/>
          </a:xfrm>
        </p:spPr>
        <p:txBody>
          <a:bodyPr>
            <a:normAutofit lnSpcReduction="10000"/>
          </a:bodyPr>
          <a:lstStyle/>
          <a:p>
            <a:pPr marL="0" indent="0" algn="ctr">
              <a:buNone/>
            </a:pPr>
            <a:r>
              <a:rPr lang="en-US" sz="6600" b="1" dirty="0">
                <a:latin typeface="Amasis MT Pro Black" panose="02040A04050005020304" pitchFamily="18" charset="0"/>
                <a:cs typeface="Times New Roman" panose="02020603050405020304" pitchFamily="18" charset="0"/>
              </a:rPr>
              <a:t>[d] To disciple a person.</a:t>
            </a:r>
          </a:p>
          <a:p>
            <a:pPr marL="0" indent="0" algn="ctr">
              <a:buNone/>
            </a:pPr>
            <a:endParaRPr lang="en-US" sz="6600" b="1" dirty="0">
              <a:latin typeface="Amasis MT Pro Black" panose="02040A04050005020304" pitchFamily="18" charset="0"/>
              <a:cs typeface="Times New Roman" panose="02020603050405020304" pitchFamily="18" charset="0"/>
            </a:endParaRPr>
          </a:p>
          <a:p>
            <a:pPr marL="0" indent="0" algn="ctr">
              <a:buNone/>
            </a:pPr>
            <a:endParaRPr lang="en-US" sz="6600" b="1" dirty="0">
              <a:latin typeface="Amasis MT Pro Black" panose="02040A04050005020304" pitchFamily="18" charset="0"/>
              <a:cs typeface="Times New Roman" panose="02020603050405020304" pitchFamily="18" charset="0"/>
            </a:endParaRPr>
          </a:p>
          <a:p>
            <a:pPr marL="0" indent="0" algn="ctr">
              <a:buNone/>
            </a:pPr>
            <a:r>
              <a:rPr lang="en-US" sz="6600" b="1" dirty="0">
                <a:latin typeface="Amasis MT Pro Black" panose="02040A04050005020304" pitchFamily="18" charset="0"/>
                <a:cs typeface="Times New Roman" panose="02020603050405020304" pitchFamily="18" charset="0"/>
              </a:rPr>
              <a:t>[e] To train, equip and empower a person with life skills</a:t>
            </a:r>
          </a:p>
        </p:txBody>
      </p:sp>
    </p:spTree>
    <p:extLst>
      <p:ext uri="{BB962C8B-B14F-4D97-AF65-F5344CB8AC3E}">
        <p14:creationId xmlns:p14="http://schemas.microsoft.com/office/powerpoint/2010/main" val="420169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in on Those who are close to my heart:">
            <a:extLst>
              <a:ext uri="{FF2B5EF4-FFF2-40B4-BE49-F238E27FC236}">
                <a16:creationId xmlns:a16="http://schemas.microsoft.com/office/drawing/2014/main" id="{D8BF46D8-D879-B74A-5CDE-2C2709CE9C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4228"/>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A1C8A19-BA91-B7AE-D6DA-1DCBF6543D48}"/>
              </a:ext>
            </a:extLst>
          </p:cNvPr>
          <p:cNvSpPr>
            <a:spLocks noGrp="1"/>
          </p:cNvSpPr>
          <p:nvPr>
            <p:ph idx="1"/>
          </p:nvPr>
        </p:nvSpPr>
        <p:spPr>
          <a:xfrm>
            <a:off x="6313654" y="1060046"/>
            <a:ext cx="5678212" cy="4737907"/>
          </a:xfrm>
        </p:spPr>
        <p:txBody>
          <a:bodyPr>
            <a:normAutofit fontScale="92500" lnSpcReduction="20000"/>
          </a:bodyPr>
          <a:lstStyle/>
          <a:p>
            <a:pPr marL="0" indent="0" algn="ctr">
              <a:buNone/>
            </a:pPr>
            <a:r>
              <a:rPr lang="en-US" sz="4800" dirty="0">
                <a:latin typeface="Amasis MT Pro Black" panose="02040A04050005020304" pitchFamily="18" charset="0"/>
              </a:rPr>
              <a:t>A Pastor is an </a:t>
            </a:r>
            <a:r>
              <a:rPr lang="en-US" sz="4800" b="1" u="sng" dirty="0">
                <a:latin typeface="Amasis MT Pro Black" panose="02040A04050005020304" pitchFamily="18" charset="0"/>
              </a:rPr>
              <a:t>ecclesiastical </a:t>
            </a:r>
            <a:r>
              <a:rPr lang="en-US" sz="4800" dirty="0">
                <a:latin typeface="Amasis MT Pro Black" panose="02040A04050005020304" pitchFamily="18" charset="0"/>
              </a:rPr>
              <a:t>leader whose primary calling is to </a:t>
            </a:r>
            <a:r>
              <a:rPr lang="en-US" sz="4800" b="1" u="sng" dirty="0">
                <a:latin typeface="Amasis MT Pro Black" panose="02040A04050005020304" pitchFamily="18" charset="0"/>
              </a:rPr>
              <a:t>influence</a:t>
            </a:r>
            <a:r>
              <a:rPr lang="en-US" sz="4800" dirty="0">
                <a:latin typeface="Amasis MT Pro Black" panose="02040A04050005020304" pitchFamily="18" charset="0"/>
              </a:rPr>
              <a:t> and </a:t>
            </a:r>
            <a:r>
              <a:rPr lang="en-US" sz="4800" b="1" u="sng" dirty="0">
                <a:latin typeface="Amasis MT Pro Black" panose="02040A04050005020304" pitchFamily="18" charset="0"/>
              </a:rPr>
              <a:t>guide</a:t>
            </a:r>
            <a:r>
              <a:rPr lang="en-US" sz="4800" dirty="0">
                <a:latin typeface="Amasis MT Pro Black" panose="02040A04050005020304" pitchFamily="18" charset="0"/>
              </a:rPr>
              <a:t> the </a:t>
            </a:r>
            <a:r>
              <a:rPr lang="en-US" sz="4800" b="1" u="sng" dirty="0">
                <a:latin typeface="Amasis MT Pro Black" panose="02040A04050005020304" pitchFamily="18" charset="0"/>
              </a:rPr>
              <a:t>whole</a:t>
            </a:r>
            <a:r>
              <a:rPr lang="en-US" sz="4800" dirty="0">
                <a:latin typeface="Amasis MT Pro Black" panose="02040A04050005020304" pitchFamily="18" charset="0"/>
              </a:rPr>
              <a:t> church unto God’s </a:t>
            </a:r>
            <a:r>
              <a:rPr lang="en-US" sz="4800" b="1" u="sng" dirty="0">
                <a:latin typeface="Amasis MT Pro Black" panose="02040A04050005020304" pitchFamily="18" charset="0"/>
              </a:rPr>
              <a:t>Agenda</a:t>
            </a:r>
            <a:r>
              <a:rPr lang="en-US" sz="4800" b="1" dirty="0">
                <a:latin typeface="Amasis MT Pro Black" panose="02040A04050005020304" pitchFamily="18" charset="0"/>
              </a:rPr>
              <a:t> /His </a:t>
            </a:r>
            <a:r>
              <a:rPr lang="en-US" sz="4800" b="1" u="sng" dirty="0">
                <a:latin typeface="Amasis MT Pro Black" panose="02040A04050005020304" pitchFamily="18" charset="0"/>
              </a:rPr>
              <a:t>Mission</a:t>
            </a:r>
          </a:p>
          <a:p>
            <a:pPr marL="0" indent="0">
              <a:buNone/>
            </a:pPr>
            <a:endParaRPr lang="en-ZA" sz="2000" dirty="0">
              <a:latin typeface="Amasis MT Pro Black" panose="02040A04050005020304" pitchFamily="18" charset="0"/>
            </a:endParaRPr>
          </a:p>
        </p:txBody>
      </p:sp>
    </p:spTree>
    <p:extLst>
      <p:ext uri="{BB962C8B-B14F-4D97-AF65-F5344CB8AC3E}">
        <p14:creationId xmlns:p14="http://schemas.microsoft.com/office/powerpoint/2010/main" val="493040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4" y="193965"/>
            <a:ext cx="11346872" cy="5932200"/>
          </a:xfrm>
        </p:spPr>
        <p:txBody>
          <a:bodyPr>
            <a:normAutofit/>
          </a:bodyPr>
          <a:lstStyle/>
          <a:p>
            <a:pPr marL="0" indent="0" algn="ctr">
              <a:buNone/>
            </a:pPr>
            <a:endParaRPr lang="en-US" sz="4400" b="1" dirty="0">
              <a:latin typeface="Amasis MT Pro Black" panose="02040A04050005020304" pitchFamily="18" charset="0"/>
              <a:cs typeface="Times New Roman" panose="02020603050405020304" pitchFamily="18" charset="0"/>
            </a:endParaRPr>
          </a:p>
          <a:p>
            <a:pPr marL="0" indent="0" algn="ctr">
              <a:buNone/>
            </a:pPr>
            <a:endParaRPr lang="en-US" sz="4400" b="1" dirty="0">
              <a:latin typeface="Amasis MT Pro Black" panose="02040A04050005020304" pitchFamily="18" charset="0"/>
              <a:cs typeface="Times New Roman" panose="02020603050405020304" pitchFamily="18" charset="0"/>
            </a:endParaRPr>
          </a:p>
          <a:p>
            <a:pPr marL="0" indent="0" algn="ctr">
              <a:buNone/>
            </a:pPr>
            <a:endParaRPr lang="en-US" sz="4400" b="1" dirty="0">
              <a:latin typeface="Amasis MT Pro Black" panose="02040A04050005020304" pitchFamily="18" charset="0"/>
              <a:cs typeface="Times New Roman" panose="02020603050405020304" pitchFamily="18" charset="0"/>
            </a:endParaRPr>
          </a:p>
          <a:p>
            <a:pPr marL="0" indent="0" algn="ctr">
              <a:buNone/>
            </a:pPr>
            <a:r>
              <a:rPr lang="en-US" sz="4400" b="1" dirty="0">
                <a:latin typeface="Amasis MT Pro Black" panose="02040A04050005020304" pitchFamily="18" charset="0"/>
                <a:cs typeface="Times New Roman" panose="02020603050405020304" pitchFamily="18" charset="0"/>
              </a:rPr>
              <a:t>[f] To observe with care and practical interest</a:t>
            </a:r>
            <a:r>
              <a:rPr lang="en-US" sz="4400" dirty="0">
                <a:latin typeface="Amasis MT Pro Black" panose="02040A04050005020304" pitchFamily="18" charset="0"/>
                <a:cs typeface="Verdana"/>
              </a:rPr>
              <a:t>.</a:t>
            </a:r>
          </a:p>
        </p:txBody>
      </p:sp>
    </p:spTree>
    <p:extLst>
      <p:ext uri="{BB962C8B-B14F-4D97-AF65-F5344CB8AC3E}">
        <p14:creationId xmlns:p14="http://schemas.microsoft.com/office/powerpoint/2010/main" val="2256860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9491"/>
            <a:ext cx="10515600" cy="5747472"/>
          </a:xfrm>
        </p:spPr>
        <p:txBody>
          <a:bodyPr>
            <a:normAutofit fontScale="92500" lnSpcReduction="20000"/>
          </a:bodyPr>
          <a:lstStyle/>
          <a:p>
            <a:pPr marL="0" indent="0" algn="ctr">
              <a:buNone/>
            </a:pPr>
            <a:r>
              <a:rPr lang="en-US" sz="4400" b="1" dirty="0">
                <a:latin typeface="Amasis MT Pro Black" panose="02040A04050005020304" pitchFamily="18" charset="0"/>
                <a:cs typeface="Times New Roman" panose="02020603050405020304" pitchFamily="18" charset="0"/>
              </a:rPr>
              <a:t>A wise English saying goes </a:t>
            </a:r>
            <a:r>
              <a:rPr lang="en-US" sz="4400" b="1" dirty="0">
                <a:solidFill>
                  <a:srgbClr val="7030A0"/>
                </a:solidFill>
                <a:latin typeface="Amasis MT Pro Black" panose="02040A04050005020304" pitchFamily="18" charset="0"/>
                <a:cs typeface="Times New Roman" panose="02020603050405020304" pitchFamily="18" charset="0"/>
              </a:rPr>
              <a:t>“a bird in hand is worth two in the bush.”</a:t>
            </a:r>
          </a:p>
          <a:p>
            <a:pPr marL="0" indent="0" algn="ctr">
              <a:buNone/>
            </a:pPr>
            <a:endParaRPr lang="en-US" sz="4400" b="1" dirty="0">
              <a:solidFill>
                <a:srgbClr val="7030A0"/>
              </a:solidFill>
              <a:latin typeface="Amasis MT Pro Black" panose="02040A04050005020304" pitchFamily="18" charset="0"/>
              <a:cs typeface="Times New Roman" panose="02020603050405020304" pitchFamily="18" charset="0"/>
            </a:endParaRPr>
          </a:p>
          <a:p>
            <a:pPr marL="0" indent="0" algn="ctr">
              <a:buNone/>
            </a:pPr>
            <a:r>
              <a:rPr lang="en-US" sz="4400" b="1" dirty="0">
                <a:latin typeface="Amasis MT Pro Black" panose="02040A04050005020304" pitchFamily="18" charset="0"/>
                <a:cs typeface="Times New Roman" panose="02020603050405020304" pitchFamily="18" charset="0"/>
              </a:rPr>
              <a:t>The implication of the above statement suggests that while it is imperative for the church to go out and conquer new lands for the Lord on a daily basis and bring new fresh souls into the fold, it should remain cardinal in its life to value and preserve those that have been won for Christ already.</a:t>
            </a:r>
          </a:p>
        </p:txBody>
      </p:sp>
    </p:spTree>
    <p:extLst>
      <p:ext uri="{BB962C8B-B14F-4D97-AF65-F5344CB8AC3E}">
        <p14:creationId xmlns:p14="http://schemas.microsoft.com/office/powerpoint/2010/main" val="3244977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9491"/>
            <a:ext cx="10515600" cy="5747472"/>
          </a:xfrm>
        </p:spPr>
        <p:txBody>
          <a:bodyPr>
            <a:normAutofit/>
          </a:bodyPr>
          <a:lstStyle/>
          <a:p>
            <a:pPr marL="0" indent="0" algn="ctr">
              <a:buNone/>
            </a:pPr>
            <a:r>
              <a:rPr lang="en-US" sz="4400" b="1" dirty="0">
                <a:latin typeface="Amasis MT Pro Black" panose="02040A04050005020304" pitchFamily="18" charset="0"/>
                <a:cs typeface="Verdana"/>
              </a:rPr>
              <a:t>Trends have clearly proved beyond reasonable doubt that taking a casual approach as a church in showing practical concern towards our fellow believers' has cost us a lot in many ways than one and has in turn compromised the quality of our church growth.  </a:t>
            </a:r>
          </a:p>
        </p:txBody>
      </p:sp>
    </p:spTree>
    <p:extLst>
      <p:ext uri="{BB962C8B-B14F-4D97-AF65-F5344CB8AC3E}">
        <p14:creationId xmlns:p14="http://schemas.microsoft.com/office/powerpoint/2010/main" val="164161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normAutofit lnSpcReduction="10000"/>
          </a:bodyPr>
          <a:lstStyle/>
          <a:p>
            <a:pPr marL="0" indent="0" algn="ctr">
              <a:buNone/>
            </a:pPr>
            <a:endParaRPr lang="en-US" sz="6000" b="1" dirty="0">
              <a:latin typeface="Amasis MT Pro Black" panose="02040A04050005020304" pitchFamily="18" charset="0"/>
              <a:cs typeface="Verdana"/>
            </a:endParaRPr>
          </a:p>
          <a:p>
            <a:pPr marL="0" indent="0" algn="ctr">
              <a:buNone/>
            </a:pPr>
            <a:r>
              <a:rPr lang="en-US" sz="6000" b="1" dirty="0">
                <a:latin typeface="Amasis MT Pro Black" panose="02040A04050005020304" pitchFamily="18" charset="0"/>
                <a:cs typeface="Verdana"/>
              </a:rPr>
              <a:t>We now appear to be more caught up in a disease called </a:t>
            </a:r>
            <a:r>
              <a:rPr lang="en-US" sz="6000" b="1" dirty="0">
                <a:solidFill>
                  <a:srgbClr val="7030A0"/>
                </a:solidFill>
                <a:latin typeface="Amasis MT Pro Black" panose="02040A04050005020304" pitchFamily="18" charset="0"/>
                <a:cs typeface="Verdana"/>
              </a:rPr>
              <a:t>numberitis</a:t>
            </a:r>
            <a:r>
              <a:rPr lang="en-US" sz="6000" b="1" dirty="0">
                <a:latin typeface="Amasis MT Pro Black" panose="02040A04050005020304" pitchFamily="18" charset="0"/>
                <a:cs typeface="Verdana"/>
              </a:rPr>
              <a:t> [the concern of statistics than the concern about real people].</a:t>
            </a:r>
          </a:p>
        </p:txBody>
      </p:sp>
    </p:spTree>
    <p:extLst>
      <p:ext uri="{BB962C8B-B14F-4D97-AF65-F5344CB8AC3E}">
        <p14:creationId xmlns:p14="http://schemas.microsoft.com/office/powerpoint/2010/main" val="3872195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5" y="205946"/>
            <a:ext cx="11610108" cy="6499654"/>
          </a:xfrm>
        </p:spPr>
        <p:txBody>
          <a:bodyPr>
            <a:normAutofit fontScale="92500" lnSpcReduction="20000"/>
          </a:bodyPr>
          <a:lstStyle/>
          <a:p>
            <a:pPr marL="0" indent="0" algn="ctr">
              <a:buNone/>
            </a:pPr>
            <a:r>
              <a:rPr lang="en-US" sz="3200" b="1" dirty="0">
                <a:latin typeface="Amasis MT Pro Black" panose="02040A04050005020304" pitchFamily="18" charset="0"/>
                <a:cs typeface="Verdana"/>
              </a:rPr>
              <a:t>The church should be God’s eyes to see for him the needs  around its membership in a holistic ways. </a:t>
            </a:r>
            <a:r>
              <a:rPr lang="en-US" sz="3200" b="1" dirty="0">
                <a:solidFill>
                  <a:srgbClr val="7030A0"/>
                </a:solidFill>
                <a:latin typeface="Amasis MT Pro Black" panose="02040A04050005020304" pitchFamily="18" charset="0"/>
                <a:cs typeface="Verdana"/>
              </a:rPr>
              <a:t>1.</a:t>
            </a:r>
            <a:r>
              <a:rPr lang="en-US" sz="3200" b="1" dirty="0">
                <a:latin typeface="Amasis MT Pro Black" panose="02040A04050005020304" pitchFamily="18" charset="0"/>
                <a:cs typeface="Verdana"/>
              </a:rPr>
              <a:t>There are those who slide away into spiritual cold rooms and freeze their spirituality into the bottomless pit. </a:t>
            </a:r>
            <a:r>
              <a:rPr lang="en-US" sz="3200" b="1" dirty="0">
                <a:solidFill>
                  <a:srgbClr val="7030A0"/>
                </a:solidFill>
                <a:latin typeface="Amasis MT Pro Black" panose="02040A04050005020304" pitchFamily="18" charset="0"/>
                <a:cs typeface="Verdana"/>
              </a:rPr>
              <a:t>2.</a:t>
            </a:r>
            <a:r>
              <a:rPr lang="en-US" sz="3200" b="1" dirty="0">
                <a:latin typeface="Amasis MT Pro Black" panose="02040A04050005020304" pitchFamily="18" charset="0"/>
                <a:cs typeface="Verdana"/>
              </a:rPr>
              <a:t>There are those also who freeze from inside out but without  showing any signs of withering immediately but you can through their level of non involvement or less involvement in their  tithe returns and their giving of offerings tell that they are  carrying heavy blocks of ice in their faith.  </a:t>
            </a:r>
            <a:r>
              <a:rPr lang="en-US" sz="3200" b="1" dirty="0">
                <a:solidFill>
                  <a:srgbClr val="7030A0"/>
                </a:solidFill>
                <a:latin typeface="Amasis MT Pro Black" panose="02040A04050005020304" pitchFamily="18" charset="0"/>
                <a:cs typeface="Verdana"/>
              </a:rPr>
              <a:t>3. </a:t>
            </a:r>
            <a:r>
              <a:rPr lang="en-US" sz="3200" b="1" dirty="0">
                <a:latin typeface="Amasis MT Pro Black" panose="02040A04050005020304" pitchFamily="18" charset="0"/>
                <a:cs typeface="Verdana"/>
              </a:rPr>
              <a:t>Yet at the same time in each church you shall find those  who have put their lives into Auto piloting[ Isaiah 30:21; Revelation 2:10], they do right because it is right and then leave results with God. They totally trust God with their lives and everything they have. Unquestioning obedience is always the buzz word in their lives.</a:t>
            </a:r>
          </a:p>
          <a:p>
            <a:pPr marL="0" indent="0" algn="ctr">
              <a:buNone/>
            </a:pPr>
            <a:endParaRPr lang="en-US" sz="3200" b="1" dirty="0">
              <a:latin typeface="Amasis MT Pro Black" panose="02040A04050005020304" pitchFamily="18" charset="0"/>
              <a:cs typeface="Verdana"/>
            </a:endParaRPr>
          </a:p>
          <a:p>
            <a:pPr marL="0" indent="0" algn="ctr">
              <a:buNone/>
            </a:pPr>
            <a:r>
              <a:rPr lang="en-US" sz="3200" b="1" dirty="0">
                <a:solidFill>
                  <a:srgbClr val="7030A0"/>
                </a:solidFill>
                <a:latin typeface="Amasis MT Pro Black" panose="02040A04050005020304" pitchFamily="18" charset="0"/>
                <a:cs typeface="Verdana"/>
              </a:rPr>
              <a:t>NB: All these three categories need to be attended to conscientiously  and be nurtured  adequately according to their levels of need.            </a:t>
            </a:r>
          </a:p>
          <a:p>
            <a:pPr marL="0" indent="0" algn="ctr">
              <a:buNone/>
            </a:pPr>
            <a:endParaRPr lang="en-US" sz="3200" b="1" dirty="0">
              <a:solidFill>
                <a:srgbClr val="FF0000"/>
              </a:solidFill>
              <a:latin typeface="Amasis MT Pro Black" panose="02040A04050005020304" pitchFamily="18" charset="0"/>
              <a:cs typeface="Verdana"/>
            </a:endParaRPr>
          </a:p>
          <a:p>
            <a:pPr marL="0" indent="0" algn="ctr">
              <a:buNone/>
            </a:pPr>
            <a:endParaRPr lang="en-US" sz="3200" dirty="0">
              <a:latin typeface="Amasis MT Pro Black" panose="02040A04050005020304" pitchFamily="18" charset="0"/>
              <a:cs typeface="Verdana"/>
            </a:endParaRPr>
          </a:p>
          <a:p>
            <a:pPr marL="0" indent="0" algn="ctr">
              <a:buNone/>
            </a:pPr>
            <a:endParaRPr lang="en-US" sz="3200" dirty="0">
              <a:latin typeface="Amasis MT Pro Black" panose="02040A04050005020304" pitchFamily="18" charset="0"/>
              <a:cs typeface="Verdana"/>
            </a:endParaRPr>
          </a:p>
        </p:txBody>
      </p:sp>
    </p:spTree>
    <p:extLst>
      <p:ext uri="{BB962C8B-B14F-4D97-AF65-F5344CB8AC3E}">
        <p14:creationId xmlns:p14="http://schemas.microsoft.com/office/powerpoint/2010/main" val="4270420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329515"/>
            <a:ext cx="11790219" cy="6326659"/>
          </a:xfrm>
        </p:spPr>
        <p:txBody>
          <a:bodyPr>
            <a:normAutofit fontScale="92500"/>
          </a:bodyPr>
          <a:lstStyle/>
          <a:p>
            <a:pPr marL="0" indent="0" algn="ctr">
              <a:buNone/>
            </a:pPr>
            <a:r>
              <a:rPr lang="en-US" sz="3200" b="1" dirty="0">
                <a:latin typeface="Amasis MT Pro Black" panose="02040A04050005020304" pitchFamily="18" charset="0"/>
                <a:cs typeface="Verdana"/>
              </a:rPr>
              <a:t>As a body of believers, the church of Christ should always find as its primary interest the need to deliberately develop spiritual muscles in every church member by way of investing a lot of time equipping and empowering as well as nurturing them through the word of God that alone can provide nutrients enough to produce a faithful steward.</a:t>
            </a:r>
          </a:p>
          <a:p>
            <a:pPr marL="0" indent="0" algn="ctr">
              <a:buNone/>
            </a:pPr>
            <a:endParaRPr lang="en-US" sz="3200" b="1" dirty="0">
              <a:latin typeface="Amasis MT Pro Black" panose="02040A04050005020304" pitchFamily="18" charset="0"/>
              <a:cs typeface="Verdana"/>
            </a:endParaRPr>
          </a:p>
          <a:p>
            <a:pPr marL="0" indent="0" algn="ctr">
              <a:buNone/>
            </a:pPr>
            <a:r>
              <a:rPr lang="en-US" sz="3200" b="1" dirty="0">
                <a:latin typeface="Amasis MT Pro Black" panose="02040A04050005020304" pitchFamily="18" charset="0"/>
                <a:cs typeface="Verdana"/>
              </a:rPr>
              <a:t>NB: Churches of our generation are known of producing </a:t>
            </a:r>
            <a:r>
              <a:rPr lang="en-US" sz="3200" b="1" u="sng" dirty="0">
                <a:solidFill>
                  <a:srgbClr val="7030A0"/>
                </a:solidFill>
                <a:latin typeface="Amasis MT Pro Black" panose="02040A04050005020304" pitchFamily="18" charset="0"/>
                <a:cs typeface="Verdana"/>
              </a:rPr>
              <a:t>church goers </a:t>
            </a:r>
            <a:r>
              <a:rPr lang="en-US" sz="3200" b="1" dirty="0">
                <a:latin typeface="Amasis MT Pro Black" panose="02040A04050005020304" pitchFamily="18" charset="0"/>
                <a:cs typeface="Verdana"/>
              </a:rPr>
              <a:t>rather than </a:t>
            </a:r>
            <a:r>
              <a:rPr lang="en-US" sz="3200" b="1" u="sng" dirty="0">
                <a:solidFill>
                  <a:srgbClr val="7030A0"/>
                </a:solidFill>
                <a:latin typeface="Amasis MT Pro Black" panose="02040A04050005020304" pitchFamily="18" charset="0"/>
                <a:cs typeface="Verdana"/>
              </a:rPr>
              <a:t>disciples. </a:t>
            </a:r>
            <a:r>
              <a:rPr lang="en-US" sz="3200" u="sng" dirty="0">
                <a:latin typeface="Amasis MT Pro Black" panose="02040A04050005020304" pitchFamily="18" charset="0"/>
                <a:cs typeface="Verdana"/>
              </a:rPr>
              <a:t>Disciples price the interests of their Master high above theirs and their lives.</a:t>
            </a:r>
            <a:r>
              <a:rPr lang="en-US" sz="3200" b="1" dirty="0">
                <a:latin typeface="Amasis MT Pro Black" panose="02040A04050005020304" pitchFamily="18" charset="0"/>
                <a:cs typeface="Verdana"/>
              </a:rPr>
              <a:t> </a:t>
            </a:r>
          </a:p>
          <a:p>
            <a:pPr marL="0" indent="0" algn="ctr">
              <a:buNone/>
            </a:pPr>
            <a:endParaRPr lang="en-US" sz="3200" b="1" dirty="0">
              <a:latin typeface="Amasis MT Pro Black" panose="02040A04050005020304" pitchFamily="18" charset="0"/>
              <a:cs typeface="Verdana"/>
            </a:endParaRPr>
          </a:p>
          <a:p>
            <a:pPr marL="0" indent="0" algn="ctr">
              <a:buNone/>
            </a:pPr>
            <a:r>
              <a:rPr lang="en-US" sz="3200" dirty="0">
                <a:solidFill>
                  <a:srgbClr val="7030A0"/>
                </a:solidFill>
                <a:latin typeface="Amasis MT Pro Black" panose="02040A04050005020304" pitchFamily="18" charset="0"/>
                <a:cs typeface="Verdana"/>
              </a:rPr>
              <a:t>Church goers are loyal only as they feel that their personal interests are met.</a:t>
            </a:r>
          </a:p>
        </p:txBody>
      </p:sp>
    </p:spTree>
    <p:extLst>
      <p:ext uri="{BB962C8B-B14F-4D97-AF65-F5344CB8AC3E}">
        <p14:creationId xmlns:p14="http://schemas.microsoft.com/office/powerpoint/2010/main" val="3184372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1" y="290945"/>
            <a:ext cx="11471563" cy="6345382"/>
          </a:xfrm>
        </p:spPr>
        <p:txBody>
          <a:bodyPr>
            <a:normAutofit lnSpcReduction="10000"/>
          </a:bodyPr>
          <a:lstStyle/>
          <a:p>
            <a:pPr marL="0" indent="0" algn="ctr">
              <a:buNone/>
            </a:pPr>
            <a:r>
              <a:rPr lang="en-US" sz="6000" dirty="0">
                <a:solidFill>
                  <a:srgbClr val="FF0000"/>
                </a:solidFill>
                <a:latin typeface="Amasis MT Pro Black" panose="02040A04050005020304" pitchFamily="18" charset="0"/>
                <a:cs typeface="Verdana"/>
              </a:rPr>
              <a:t>    </a:t>
            </a:r>
            <a:r>
              <a:rPr lang="en-US" sz="6000" b="1" dirty="0">
                <a:solidFill>
                  <a:srgbClr val="7030A0"/>
                </a:solidFill>
                <a:latin typeface="Amasis MT Pro Black" panose="02040A04050005020304" pitchFamily="18" charset="0"/>
                <a:cs typeface="Times New Roman" panose="02020603050405020304" pitchFamily="18" charset="0"/>
              </a:rPr>
              <a:t>Visiting Committees: </a:t>
            </a:r>
          </a:p>
          <a:p>
            <a:pPr marL="0" indent="0" algn="ctr">
              <a:buNone/>
            </a:pPr>
            <a:r>
              <a:rPr lang="en-US" sz="6000" b="1" dirty="0">
                <a:latin typeface="Amasis MT Pro Black" panose="02040A04050005020304" pitchFamily="18" charset="0"/>
                <a:cs typeface="Times New Roman" panose="02020603050405020304" pitchFamily="18" charset="0"/>
              </a:rPr>
              <a:t>Depending on the size of the church and the needs  thereof a church should establish stewardship visitation groups through the stewardship council and the church board.</a:t>
            </a:r>
          </a:p>
        </p:txBody>
      </p:sp>
    </p:spTree>
    <p:extLst>
      <p:ext uri="{BB962C8B-B14F-4D97-AF65-F5344CB8AC3E}">
        <p14:creationId xmlns:p14="http://schemas.microsoft.com/office/powerpoint/2010/main" val="1176562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5" y="263236"/>
            <a:ext cx="11430000" cy="6345382"/>
          </a:xfrm>
        </p:spPr>
        <p:txBody>
          <a:bodyPr>
            <a:normAutofit/>
          </a:bodyPr>
          <a:lstStyle/>
          <a:p>
            <a:pPr marL="0" indent="0" algn="ctr">
              <a:buNone/>
            </a:pPr>
            <a:r>
              <a:rPr lang="en-US" sz="4800" b="1" dirty="0">
                <a:latin typeface="Amasis MT Pro Black" panose="02040A04050005020304" pitchFamily="18" charset="0"/>
                <a:cs typeface="Times New Roman" panose="02020603050405020304" pitchFamily="18" charset="0"/>
              </a:rPr>
              <a:t>Each visiting group must not have more than three people and not less than three as well. This is to avoid overwhelming the person who shall receive this special visitation. Numbers themselves speak volumes regarding this nature of visitation and may impose fear and a sense of guilty to the one being visited.</a:t>
            </a:r>
          </a:p>
        </p:txBody>
      </p:sp>
    </p:spTree>
    <p:extLst>
      <p:ext uri="{BB962C8B-B14F-4D97-AF65-F5344CB8AC3E}">
        <p14:creationId xmlns:p14="http://schemas.microsoft.com/office/powerpoint/2010/main" val="3330985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Etiquette Rules to Follow When Visiting Friends During a Pandemic |  Reader's Digest">
            <a:extLst>
              <a:ext uri="{FF2B5EF4-FFF2-40B4-BE49-F238E27FC236}">
                <a16:creationId xmlns:a16="http://schemas.microsoft.com/office/drawing/2014/main" id="{84A4A765-2232-9304-000D-E32F5B04B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82" b="-1"/>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Freeform: Shape 103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30" name="Freeform: Shape 103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032" name="Freeform: Shape 103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p:cNvSpPr>
            <a:spLocks noGrp="1"/>
          </p:cNvSpPr>
          <p:nvPr>
            <p:ph idx="1"/>
          </p:nvPr>
        </p:nvSpPr>
        <p:spPr>
          <a:xfrm>
            <a:off x="7764905" y="2098623"/>
            <a:ext cx="3915561" cy="3324168"/>
          </a:xfrm>
        </p:spPr>
        <p:txBody>
          <a:bodyPr>
            <a:normAutofit/>
          </a:bodyPr>
          <a:lstStyle/>
          <a:p>
            <a:pPr marL="0" indent="0" algn="ctr">
              <a:buNone/>
            </a:pPr>
            <a:r>
              <a:rPr lang="en-US" sz="4800" b="1" dirty="0">
                <a:latin typeface="Amasis MT Pro Black" panose="02040A04050005020304" pitchFamily="18" charset="0"/>
                <a:cs typeface="Times New Roman" panose="02020603050405020304" pitchFamily="18" charset="0"/>
              </a:rPr>
              <a:t>GROUPS OF PEOPLE TO BE VISITED:</a:t>
            </a:r>
          </a:p>
        </p:txBody>
      </p:sp>
    </p:spTree>
    <p:extLst>
      <p:ext uri="{BB962C8B-B14F-4D97-AF65-F5344CB8AC3E}">
        <p14:creationId xmlns:p14="http://schemas.microsoft.com/office/powerpoint/2010/main" val="1543561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1782"/>
            <a:ext cx="10515600" cy="5775181"/>
          </a:xfrm>
        </p:spPr>
        <p:txBody>
          <a:bodyPr>
            <a:normAutofit lnSpcReduction="10000"/>
          </a:bodyPr>
          <a:lstStyle/>
          <a:p>
            <a:pPr marL="0" indent="0" algn="ctr">
              <a:buNone/>
            </a:pPr>
            <a:r>
              <a:rPr lang="en-US" sz="4400" b="1" dirty="0">
                <a:solidFill>
                  <a:srgbClr val="7030A0"/>
                </a:solidFill>
                <a:latin typeface="Amasis MT Pro Black" panose="02040A04050005020304" pitchFamily="18" charset="0"/>
                <a:cs typeface="Times New Roman" panose="02020603050405020304" pitchFamily="18" charset="0"/>
              </a:rPr>
              <a:t>Group 1:  </a:t>
            </a:r>
          </a:p>
          <a:p>
            <a:pPr marL="0" indent="0" algn="ctr">
              <a:buNone/>
            </a:pPr>
            <a:r>
              <a:rPr lang="en-US" sz="4400" b="1" u="sng" dirty="0">
                <a:latin typeface="Amasis MT Pro Black" panose="02040A04050005020304" pitchFamily="18" charset="0"/>
                <a:cs typeface="Times New Roman" panose="02020603050405020304" pitchFamily="18" charset="0"/>
              </a:rPr>
              <a:t>Faithfull Practitioners                </a:t>
            </a:r>
          </a:p>
          <a:p>
            <a:pPr marL="0" indent="0" algn="ctr">
              <a:buNone/>
            </a:pPr>
            <a:r>
              <a:rPr lang="en-US" sz="4400" b="1" dirty="0">
                <a:latin typeface="Amasis MT Pro Black" panose="02040A04050005020304" pitchFamily="18" charset="0"/>
                <a:cs typeface="Times New Roman" panose="02020603050405020304" pitchFamily="18" charset="0"/>
              </a:rPr>
              <a:t>Regular in attendance and in returning tithes and offerings</a:t>
            </a:r>
          </a:p>
          <a:p>
            <a:pPr marL="0" indent="0" algn="ctr">
              <a:buNone/>
            </a:pPr>
            <a:r>
              <a:rPr lang="en-US" sz="4400" dirty="0">
                <a:solidFill>
                  <a:srgbClr val="7030A0"/>
                </a:solidFill>
                <a:latin typeface="Amasis MT Pro Black" panose="02040A04050005020304" pitchFamily="18" charset="0"/>
                <a:cs typeface="Times New Roman" panose="02020603050405020304" pitchFamily="18" charset="0"/>
              </a:rPr>
              <a:t>Visit for 15-20 minutes</a:t>
            </a:r>
          </a:p>
          <a:p>
            <a:pPr marL="0" indent="0" algn="ctr">
              <a:buNone/>
            </a:pPr>
            <a:r>
              <a:rPr lang="en-US" sz="4400" b="1" dirty="0">
                <a:solidFill>
                  <a:srgbClr val="7030A0"/>
                </a:solidFill>
                <a:latin typeface="Amasis MT Pro Black" panose="02040A04050005020304" pitchFamily="18" charset="0"/>
                <a:cs typeface="Times New Roman" panose="02020603050405020304" pitchFamily="18" charset="0"/>
              </a:rPr>
              <a:t>Step 1:</a:t>
            </a:r>
          </a:p>
          <a:p>
            <a:pPr marL="0" indent="0" algn="ctr">
              <a:buNone/>
            </a:pPr>
            <a:r>
              <a:rPr lang="en-US" sz="4400" b="1" dirty="0">
                <a:solidFill>
                  <a:srgbClr val="7030A0"/>
                </a:solidFill>
                <a:latin typeface="Amasis MT Pro Black" panose="02040A04050005020304" pitchFamily="18" charset="0"/>
                <a:cs typeface="Times New Roman" panose="02020603050405020304" pitchFamily="18" charset="0"/>
              </a:rPr>
              <a:t> </a:t>
            </a:r>
            <a:r>
              <a:rPr lang="en-US" sz="4400" dirty="0">
                <a:solidFill>
                  <a:schemeClr val="tx1">
                    <a:lumMod val="85000"/>
                    <a:lumOff val="15000"/>
                  </a:schemeClr>
                </a:solidFill>
                <a:latin typeface="Amasis MT Pro Black" panose="02040A04050005020304" pitchFamily="18" charset="0"/>
                <a:cs typeface="Times New Roman" panose="02020603050405020304" pitchFamily="18" charset="0"/>
              </a:rPr>
              <a:t>Friendship and casual questions about the family or work to establish report.</a:t>
            </a:r>
          </a:p>
        </p:txBody>
      </p:sp>
    </p:spTree>
    <p:extLst>
      <p:ext uri="{BB962C8B-B14F-4D97-AF65-F5344CB8AC3E}">
        <p14:creationId xmlns:p14="http://schemas.microsoft.com/office/powerpoint/2010/main" val="426283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portance of Training and Development for Employees">
            <a:extLst>
              <a:ext uri="{FF2B5EF4-FFF2-40B4-BE49-F238E27FC236}">
                <a16:creationId xmlns:a16="http://schemas.microsoft.com/office/drawing/2014/main" id="{932367D2-EA5E-1CBC-5876-C5A5115A47F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918" b="481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922C1-1242-136E-BA1A-6F7FDA54813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Amasis MT Pro Black" panose="02040A04050005020304" pitchFamily="18" charset="0"/>
              </a:rPr>
              <a:t>God’s Agenda is Leaning &amp; doing His will!</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610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909"/>
            <a:ext cx="10515600" cy="5692054"/>
          </a:xfrm>
        </p:spPr>
        <p:txBody>
          <a:bodyPr>
            <a:normAutofit fontScale="85000" lnSpcReduction="10000"/>
          </a:bodyPr>
          <a:lstStyle/>
          <a:p>
            <a:pPr marL="0" indent="0" algn="ctr">
              <a:buNone/>
            </a:pPr>
            <a:r>
              <a:rPr lang="en-US" sz="4400" b="1" dirty="0">
                <a:solidFill>
                  <a:srgbClr val="7030A0"/>
                </a:solidFill>
                <a:latin typeface="Amasis MT Pro Black" panose="02040A04050005020304" pitchFamily="18" charset="0"/>
                <a:cs typeface="Times New Roman" panose="02020603050405020304" pitchFamily="18" charset="0"/>
              </a:rPr>
              <a:t>Step 2:</a:t>
            </a:r>
          </a:p>
          <a:p>
            <a:pPr marL="0" indent="0" algn="ctr">
              <a:buNone/>
            </a:pPr>
            <a:r>
              <a:rPr lang="en-US" sz="4400" b="1" u="sng" dirty="0">
                <a:latin typeface="Amasis MT Pro Black" panose="02040A04050005020304" pitchFamily="18" charset="0"/>
                <a:cs typeface="Times New Roman" panose="02020603050405020304" pitchFamily="18" charset="0"/>
              </a:rPr>
              <a:t>Affirmation</a:t>
            </a:r>
          </a:p>
          <a:p>
            <a:pPr marL="0" indent="0" algn="ctr">
              <a:buNone/>
            </a:pPr>
            <a:r>
              <a:rPr lang="en-US" sz="4400" dirty="0">
                <a:latin typeface="Amasis MT Pro Black" panose="02040A04050005020304" pitchFamily="18" charset="0"/>
                <a:cs typeface="Times New Roman" panose="02020603050405020304" pitchFamily="18" charset="0"/>
              </a:rPr>
              <a:t>“ We are very happy to see that you are regular in attendance and in giving. We would like to encourage you to continue to grow in your relationship with God.</a:t>
            </a:r>
          </a:p>
          <a:p>
            <a:pPr marL="0" indent="0" algn="ctr">
              <a:buNone/>
            </a:pPr>
            <a:r>
              <a:rPr lang="en-US" sz="4400" b="1" dirty="0">
                <a:solidFill>
                  <a:srgbClr val="7030A0"/>
                </a:solidFill>
                <a:latin typeface="Amasis MT Pro Black" panose="02040A04050005020304" pitchFamily="18" charset="0"/>
                <a:cs typeface="Times New Roman" panose="02020603050405020304" pitchFamily="18" charset="0"/>
              </a:rPr>
              <a:t>Bible text[ Matt 25:31]</a:t>
            </a:r>
            <a:r>
              <a:rPr lang="en-US" sz="4400" dirty="0">
                <a:solidFill>
                  <a:srgbClr val="7030A0"/>
                </a:solidFill>
                <a:latin typeface="Amasis MT Pro Black" panose="02040A04050005020304" pitchFamily="18" charset="0"/>
                <a:cs typeface="Times New Roman" panose="02020603050405020304" pitchFamily="18" charset="0"/>
              </a:rPr>
              <a:t> “ Well done good and faithful servant. You have been faithful with a few things; I will put you in charge of many things. Come and share your Master’s happiness.”</a:t>
            </a:r>
            <a:endParaRPr lang="en-US" sz="4400" b="1" dirty="0">
              <a:solidFill>
                <a:srgbClr val="7030A0"/>
              </a:solidFill>
              <a:latin typeface="Amasis MT Pro Black" panose="02040A04050005020304" pitchFamily="18" charset="0"/>
              <a:cs typeface="Times New Roman" panose="02020603050405020304" pitchFamily="18" charset="0"/>
            </a:endParaRPr>
          </a:p>
        </p:txBody>
      </p:sp>
    </p:spTree>
    <p:extLst>
      <p:ext uri="{BB962C8B-B14F-4D97-AF65-F5344CB8AC3E}">
        <p14:creationId xmlns:p14="http://schemas.microsoft.com/office/powerpoint/2010/main" val="3488090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0515600" cy="5872163"/>
          </a:xfrm>
        </p:spPr>
        <p:txBody>
          <a:bodyPr>
            <a:normAutofit/>
          </a:bodyPr>
          <a:lstStyle/>
          <a:p>
            <a:pPr marL="0" indent="0" algn="ctr">
              <a:buNone/>
            </a:pPr>
            <a:r>
              <a:rPr lang="en-US" sz="6600" b="1" dirty="0">
                <a:solidFill>
                  <a:srgbClr val="7030A0"/>
                </a:solidFill>
                <a:latin typeface="Amasis MT Pro Black" panose="02040A04050005020304" pitchFamily="18" charset="0"/>
                <a:cs typeface="Times New Roman" panose="02020603050405020304" pitchFamily="18" charset="0"/>
              </a:rPr>
              <a:t>Step 3:</a:t>
            </a:r>
          </a:p>
          <a:p>
            <a:pPr marL="0" indent="0" algn="ctr">
              <a:buNone/>
            </a:pPr>
            <a:r>
              <a:rPr lang="en-US" sz="6600" b="1" dirty="0">
                <a:latin typeface="Amasis MT Pro Black" panose="02040A04050005020304" pitchFamily="18" charset="0"/>
                <a:cs typeface="Times New Roman" panose="02020603050405020304" pitchFamily="18" charset="0"/>
              </a:rPr>
              <a:t> </a:t>
            </a:r>
            <a:r>
              <a:rPr lang="en-US" sz="6600" b="1" u="sng" dirty="0">
                <a:latin typeface="Amasis MT Pro Black" panose="02040A04050005020304" pitchFamily="18" charset="0"/>
                <a:cs typeface="Times New Roman" panose="02020603050405020304" pitchFamily="18" charset="0"/>
              </a:rPr>
              <a:t>Testimony</a:t>
            </a:r>
          </a:p>
          <a:p>
            <a:pPr marL="0" indent="0" algn="ctr">
              <a:buNone/>
            </a:pPr>
            <a:r>
              <a:rPr lang="en-US" sz="6600" b="1" dirty="0">
                <a:latin typeface="Amasis MT Pro Black" panose="02040A04050005020304" pitchFamily="18" charset="0"/>
                <a:cs typeface="Times New Roman" panose="02020603050405020304" pitchFamily="18" charset="0"/>
              </a:rPr>
              <a:t>Ask: “Would you like to share with us something about your experience with God”?</a:t>
            </a:r>
          </a:p>
        </p:txBody>
      </p:sp>
    </p:spTree>
    <p:extLst>
      <p:ext uri="{BB962C8B-B14F-4D97-AF65-F5344CB8AC3E}">
        <p14:creationId xmlns:p14="http://schemas.microsoft.com/office/powerpoint/2010/main" val="2865576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764"/>
            <a:ext cx="10515600" cy="5678199"/>
          </a:xfrm>
        </p:spPr>
        <p:txBody>
          <a:bodyPr>
            <a:normAutofit fontScale="92500" lnSpcReduction="10000"/>
          </a:bodyPr>
          <a:lstStyle/>
          <a:p>
            <a:pPr marL="0" indent="0" algn="ctr">
              <a:buNone/>
            </a:pPr>
            <a:r>
              <a:rPr lang="en-US" sz="5400" b="1" dirty="0">
                <a:solidFill>
                  <a:srgbClr val="7030A0"/>
                </a:solidFill>
                <a:latin typeface="Amasis MT Pro Black" panose="02040A04050005020304" pitchFamily="18" charset="0"/>
                <a:cs typeface="Times New Roman" panose="02020603050405020304" pitchFamily="18" charset="0"/>
              </a:rPr>
              <a:t>Step 4:</a:t>
            </a:r>
          </a:p>
          <a:p>
            <a:pPr marL="0" indent="0" algn="ctr">
              <a:buNone/>
            </a:pPr>
            <a:r>
              <a:rPr lang="en-US" sz="5400" b="1" u="sng" dirty="0">
                <a:latin typeface="Amasis MT Pro Black" panose="02040A04050005020304" pitchFamily="18" charset="0"/>
                <a:cs typeface="Times New Roman" panose="02020603050405020304" pitchFamily="18" charset="0"/>
              </a:rPr>
              <a:t>Prayer:</a:t>
            </a:r>
          </a:p>
          <a:p>
            <a:pPr marL="0" indent="0" algn="ctr">
              <a:buNone/>
            </a:pPr>
            <a:r>
              <a:rPr lang="en-US" sz="5400" b="1" dirty="0">
                <a:latin typeface="Amasis MT Pro Black" panose="02040A04050005020304" pitchFamily="18" charset="0"/>
                <a:cs typeface="Times New Roman" panose="02020603050405020304" pitchFamily="18" charset="0"/>
              </a:rPr>
              <a:t>Ask for prayer requests the member may have.</a:t>
            </a:r>
          </a:p>
          <a:p>
            <a:pPr marL="0" indent="0" algn="ctr">
              <a:buNone/>
            </a:pPr>
            <a:r>
              <a:rPr lang="en-US" sz="5400" b="1" dirty="0">
                <a:latin typeface="Amasis MT Pro Black" panose="02040A04050005020304" pitchFamily="18" charset="0"/>
                <a:cs typeface="Times New Roman" panose="02020603050405020304" pitchFamily="18" charset="0"/>
              </a:rPr>
              <a:t>Prayer by member and one of the visiting team members.</a:t>
            </a:r>
          </a:p>
          <a:p>
            <a:pPr marL="0" indent="0" algn="ctr">
              <a:buNone/>
            </a:pPr>
            <a:r>
              <a:rPr lang="en-US" sz="5400" b="1" dirty="0">
                <a:solidFill>
                  <a:srgbClr val="7030A0"/>
                </a:solidFill>
                <a:latin typeface="Amasis MT Pro Black" panose="02040A04050005020304" pitchFamily="18" charset="0"/>
                <a:cs typeface="Times New Roman" panose="02020603050405020304" pitchFamily="18" charset="0"/>
              </a:rPr>
              <a:t>Step 5: </a:t>
            </a:r>
          </a:p>
          <a:p>
            <a:pPr marL="0" indent="0" algn="ctr">
              <a:buNone/>
            </a:pPr>
            <a:r>
              <a:rPr lang="en-US" sz="5400" b="1" dirty="0">
                <a:solidFill>
                  <a:srgbClr val="7030A0"/>
                </a:solidFill>
                <a:latin typeface="Amasis MT Pro Black" panose="02040A04050005020304" pitchFamily="18" charset="0"/>
                <a:cs typeface="Times New Roman" panose="02020603050405020304" pitchFamily="18" charset="0"/>
              </a:rPr>
              <a:t>Good bye</a:t>
            </a:r>
          </a:p>
          <a:p>
            <a:pPr marL="0" indent="0">
              <a:buNone/>
            </a:pPr>
            <a:endParaRPr lang="en-US" sz="5400" dirty="0">
              <a:latin typeface="Amasis MT Pro Black" panose="02040A04050005020304" pitchFamily="18" charset="0"/>
              <a:cs typeface="Verdana"/>
            </a:endParaRPr>
          </a:p>
          <a:p>
            <a:pPr marL="0" indent="0">
              <a:buNone/>
            </a:pPr>
            <a:endParaRPr lang="en-US" sz="5400" dirty="0">
              <a:latin typeface="Amasis MT Pro Black" panose="02040A04050005020304" pitchFamily="18" charset="0"/>
              <a:cs typeface="Verdana"/>
            </a:endParaRPr>
          </a:p>
        </p:txBody>
      </p:sp>
    </p:spTree>
    <p:extLst>
      <p:ext uri="{BB962C8B-B14F-4D97-AF65-F5344CB8AC3E}">
        <p14:creationId xmlns:p14="http://schemas.microsoft.com/office/powerpoint/2010/main" val="1933206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515600" cy="5595072"/>
          </a:xfrm>
        </p:spPr>
        <p:txBody>
          <a:bodyPr>
            <a:normAutofit lnSpcReduction="10000"/>
          </a:bodyPr>
          <a:lstStyle/>
          <a:p>
            <a:pPr marL="0" indent="0" algn="ctr">
              <a:buNone/>
            </a:pPr>
            <a:r>
              <a:rPr lang="en-US" sz="6600" b="1" dirty="0">
                <a:solidFill>
                  <a:srgbClr val="7030A0"/>
                </a:solidFill>
                <a:latin typeface="Amasis MT Pro Black" panose="02040A04050005020304" pitchFamily="18" charset="0"/>
                <a:cs typeface="Times New Roman" panose="02020603050405020304" pitchFamily="18" charset="0"/>
              </a:rPr>
              <a:t>Group 2</a:t>
            </a:r>
          </a:p>
          <a:p>
            <a:pPr marL="0" indent="0" algn="ctr">
              <a:buNone/>
            </a:pPr>
            <a:r>
              <a:rPr lang="en-US" sz="6600" b="1" u="sng" dirty="0">
                <a:solidFill>
                  <a:srgbClr val="7030A0"/>
                </a:solidFill>
                <a:latin typeface="Amasis MT Pro Black" panose="02040A04050005020304" pitchFamily="18" charset="0"/>
                <a:cs typeface="Times New Roman" panose="02020603050405020304" pitchFamily="18" charset="0"/>
              </a:rPr>
              <a:t>Random Practitioners</a:t>
            </a:r>
          </a:p>
          <a:p>
            <a:pPr marL="0" indent="0" algn="ctr">
              <a:buNone/>
            </a:pPr>
            <a:r>
              <a:rPr lang="en-US" sz="6600" b="1" dirty="0">
                <a:latin typeface="Amasis MT Pro Black" panose="02040A04050005020304" pitchFamily="18" charset="0"/>
                <a:cs typeface="Times New Roman" panose="02020603050405020304" pitchFamily="18" charset="0"/>
              </a:rPr>
              <a:t>[Are those who are erratic in giving and in attendance]</a:t>
            </a:r>
          </a:p>
          <a:p>
            <a:pPr marL="0" indent="0" algn="ctr">
              <a:buNone/>
            </a:pPr>
            <a:r>
              <a:rPr lang="en-US" sz="6600" b="1" dirty="0">
                <a:latin typeface="Amasis MT Pro Black" panose="02040A04050005020304" pitchFamily="18" charset="0"/>
                <a:cs typeface="Times New Roman" panose="02020603050405020304" pitchFamily="18" charset="0"/>
              </a:rPr>
              <a:t>Visit for 20-30 minutes</a:t>
            </a:r>
          </a:p>
        </p:txBody>
      </p:sp>
    </p:spTree>
    <p:extLst>
      <p:ext uri="{BB962C8B-B14F-4D97-AF65-F5344CB8AC3E}">
        <p14:creationId xmlns:p14="http://schemas.microsoft.com/office/powerpoint/2010/main" val="13996778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58447-46D3-30F0-345E-ED7B89301116}"/>
              </a:ext>
            </a:extLst>
          </p:cNvPr>
          <p:cNvSpPr>
            <a:spLocks noGrp="1"/>
          </p:cNvSpPr>
          <p:nvPr>
            <p:ph idx="1"/>
          </p:nvPr>
        </p:nvSpPr>
        <p:spPr>
          <a:xfrm>
            <a:off x="838200" y="471055"/>
            <a:ext cx="10515600" cy="5705908"/>
          </a:xfrm>
        </p:spPr>
        <p:txBody>
          <a:bodyPr>
            <a:normAutofit lnSpcReduction="10000"/>
          </a:bodyPr>
          <a:lstStyle/>
          <a:p>
            <a:pPr marL="0" indent="0" algn="ctr">
              <a:buNone/>
            </a:pPr>
            <a:r>
              <a:rPr lang="en-US" sz="7200" b="1" dirty="0">
                <a:solidFill>
                  <a:srgbClr val="7030A0"/>
                </a:solidFill>
                <a:latin typeface="Amasis MT Pro Black" panose="02040A04050005020304" pitchFamily="18" charset="0"/>
                <a:cs typeface="Times New Roman" panose="02020603050405020304" pitchFamily="18" charset="0"/>
              </a:rPr>
              <a:t>Step 1:</a:t>
            </a:r>
          </a:p>
          <a:p>
            <a:pPr marL="0" indent="0" algn="ctr">
              <a:buNone/>
            </a:pPr>
            <a:r>
              <a:rPr lang="en-US" sz="7200" b="1" dirty="0">
                <a:solidFill>
                  <a:srgbClr val="7030A0"/>
                </a:solidFill>
                <a:latin typeface="Amasis MT Pro Black" panose="02040A04050005020304" pitchFamily="18" charset="0"/>
                <a:cs typeface="Times New Roman" panose="02020603050405020304" pitchFamily="18" charset="0"/>
              </a:rPr>
              <a:t> </a:t>
            </a:r>
            <a:r>
              <a:rPr lang="en-US" sz="7200" dirty="0">
                <a:solidFill>
                  <a:schemeClr val="tx1">
                    <a:lumMod val="85000"/>
                    <a:lumOff val="15000"/>
                  </a:schemeClr>
                </a:solidFill>
                <a:latin typeface="Amasis MT Pro Black" panose="02040A04050005020304" pitchFamily="18" charset="0"/>
                <a:cs typeface="Times New Roman" panose="02020603050405020304" pitchFamily="18" charset="0"/>
              </a:rPr>
              <a:t>Friendship and casual questions about the family or work to establish report.</a:t>
            </a:r>
          </a:p>
          <a:p>
            <a:pPr marL="0" indent="0">
              <a:buNone/>
            </a:pPr>
            <a:endParaRPr lang="en-ZA" dirty="0"/>
          </a:p>
        </p:txBody>
      </p:sp>
    </p:spTree>
    <p:extLst>
      <p:ext uri="{BB962C8B-B14F-4D97-AF65-F5344CB8AC3E}">
        <p14:creationId xmlns:p14="http://schemas.microsoft.com/office/powerpoint/2010/main" val="3330044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265670"/>
            <a:ext cx="11665527" cy="6431692"/>
          </a:xfrm>
        </p:spPr>
        <p:txBody>
          <a:bodyPr>
            <a:normAutofit fontScale="92500" lnSpcReduction="20000"/>
          </a:bodyPr>
          <a:lstStyle/>
          <a:p>
            <a:pPr marL="0" indent="0" algn="ctr">
              <a:buNone/>
            </a:pPr>
            <a:r>
              <a:rPr lang="en-US" sz="3600" b="1" dirty="0">
                <a:solidFill>
                  <a:srgbClr val="7030A0"/>
                </a:solidFill>
                <a:latin typeface="Amasis MT Pro Black" panose="02040A04050005020304" pitchFamily="18" charset="0"/>
                <a:cs typeface="Times New Roman" panose="02020603050405020304" pitchFamily="18" charset="0"/>
              </a:rPr>
              <a:t>Step 2</a:t>
            </a:r>
          </a:p>
          <a:p>
            <a:pPr marL="0" indent="0" algn="ctr">
              <a:buNone/>
            </a:pPr>
            <a:r>
              <a:rPr lang="en-US" b="1" dirty="0">
                <a:solidFill>
                  <a:srgbClr val="7030A0"/>
                </a:solidFill>
                <a:latin typeface="Amasis MT Pro Black" panose="02040A04050005020304" pitchFamily="18" charset="0"/>
                <a:cs typeface="Times New Roman" panose="02020603050405020304" pitchFamily="18" charset="0"/>
              </a:rPr>
              <a:t>Evaluation of spiritual needs</a:t>
            </a:r>
          </a:p>
          <a:p>
            <a:pPr marL="0" indent="0" algn="ctr">
              <a:buNone/>
            </a:pPr>
            <a:r>
              <a:rPr lang="en-US" b="1" dirty="0">
                <a:latin typeface="Amasis MT Pro Black" panose="02040A04050005020304" pitchFamily="18" charset="0"/>
                <a:cs typeface="Times New Roman" panose="02020603050405020304" pitchFamily="18" charset="0"/>
              </a:rPr>
              <a:t>Avoid being judgmental and confrontational</a:t>
            </a:r>
          </a:p>
          <a:p>
            <a:pPr marL="742950" indent="-742950" algn="just">
              <a:buAutoNum type="arabicPeriod"/>
            </a:pPr>
            <a:r>
              <a:rPr lang="en-US" b="1" dirty="0">
                <a:latin typeface="Amasis MT Pro Black" panose="02040A04050005020304" pitchFamily="18" charset="0"/>
                <a:cs typeface="Times New Roman" panose="02020603050405020304" pitchFamily="18" charset="0"/>
              </a:rPr>
              <a:t>This year as a church, we are reviewing the principles of stewardship in relationship to our commitment to God. Our desire is to visit and pray with each member as a way of enhancing our relationship with God. We would like to hear from you if you have any questions or concerns about stewardship and total commitment to God.</a:t>
            </a:r>
          </a:p>
          <a:p>
            <a:pPr marL="742950" indent="-742950" algn="just">
              <a:buAutoNum type="arabicPeriod"/>
            </a:pPr>
            <a:endParaRPr lang="en-US" b="1" dirty="0">
              <a:latin typeface="Amasis MT Pro Black" panose="02040A04050005020304" pitchFamily="18" charset="0"/>
              <a:cs typeface="Times New Roman" panose="02020603050405020304" pitchFamily="18" charset="0"/>
            </a:endParaRPr>
          </a:p>
          <a:p>
            <a:pPr marL="742950" indent="-742950" algn="just">
              <a:buAutoNum type="arabicPeriod"/>
            </a:pPr>
            <a:r>
              <a:rPr lang="en-US" b="1" dirty="0">
                <a:latin typeface="Amasis MT Pro Black" panose="02040A04050005020304" pitchFamily="18" charset="0"/>
                <a:cs typeface="Times New Roman" panose="02020603050405020304" pitchFamily="18" charset="0"/>
              </a:rPr>
              <a:t>If the church records are correct, it seems that you have not been able to participate in returning your tithe for a while but it may also be true that you are probably using a different name.</a:t>
            </a:r>
          </a:p>
          <a:p>
            <a:pPr marL="742950" indent="-742950" algn="just">
              <a:buAutoNum type="arabicPeriod"/>
            </a:pPr>
            <a:endParaRPr lang="en-US" b="1" dirty="0">
              <a:latin typeface="Amasis MT Pro Black" panose="02040A04050005020304" pitchFamily="18" charset="0"/>
              <a:cs typeface="Times New Roman" panose="02020603050405020304" pitchFamily="18" charset="0"/>
            </a:endParaRPr>
          </a:p>
          <a:p>
            <a:pPr marL="742950" indent="-742950" algn="just">
              <a:buAutoNum type="arabicPeriod"/>
            </a:pPr>
            <a:endParaRPr lang="en-US" b="1" dirty="0">
              <a:latin typeface="Amasis MT Pro Black" panose="02040A04050005020304" pitchFamily="18" charset="0"/>
              <a:cs typeface="Times New Roman" panose="02020603050405020304" pitchFamily="18" charset="0"/>
            </a:endParaRPr>
          </a:p>
          <a:p>
            <a:pPr marL="742950" indent="-742950" algn="just">
              <a:buAutoNum type="arabicPeriod"/>
            </a:pPr>
            <a:r>
              <a:rPr lang="en-US" b="1" dirty="0">
                <a:latin typeface="Amasis MT Pro Black" panose="02040A04050005020304" pitchFamily="18" charset="0"/>
                <a:cs typeface="Times New Roman" panose="02020603050405020304" pitchFamily="18" charset="0"/>
              </a:rPr>
              <a:t>We are here to provide support and encouragement to you as a child of God.</a:t>
            </a:r>
          </a:p>
          <a:p>
            <a:pPr marL="742950" indent="-742950" algn="just">
              <a:buAutoNum type="arabicPeriod"/>
            </a:pPr>
            <a:endParaRPr lang="en-US" b="1" dirty="0">
              <a:latin typeface="Amasis MT Pro Black" panose="02040A04050005020304" pitchFamily="18" charset="0"/>
              <a:cs typeface="Times New Roman" panose="02020603050405020304" pitchFamily="18" charset="0"/>
            </a:endParaRPr>
          </a:p>
        </p:txBody>
      </p:sp>
    </p:spTree>
    <p:extLst>
      <p:ext uri="{BB962C8B-B14F-4D97-AF65-F5344CB8AC3E}">
        <p14:creationId xmlns:p14="http://schemas.microsoft.com/office/powerpoint/2010/main" val="24683486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1" y="208006"/>
            <a:ext cx="11554691" cy="6382264"/>
          </a:xfrm>
        </p:spPr>
        <p:txBody>
          <a:bodyPr>
            <a:normAutofit fontScale="92500" lnSpcReduction="10000"/>
          </a:bodyPr>
          <a:lstStyle/>
          <a:p>
            <a:pPr marL="0" indent="0" algn="ctr">
              <a:buNone/>
            </a:pPr>
            <a:r>
              <a:rPr lang="en-US" sz="5400" b="1" dirty="0">
                <a:solidFill>
                  <a:srgbClr val="7030A0"/>
                </a:solidFill>
                <a:latin typeface="Amasis MT Pro Black" panose="02040A04050005020304" pitchFamily="18" charset="0"/>
                <a:cs typeface="Times New Roman" panose="02020603050405020304" pitchFamily="18" charset="0"/>
              </a:rPr>
              <a:t>Step 3: </a:t>
            </a:r>
          </a:p>
          <a:p>
            <a:pPr marL="0" indent="0" algn="ctr">
              <a:buNone/>
            </a:pPr>
            <a:r>
              <a:rPr lang="en-US" sz="5400" b="1" dirty="0">
                <a:solidFill>
                  <a:srgbClr val="7030A0"/>
                </a:solidFill>
                <a:latin typeface="Amasis MT Pro Black" panose="02040A04050005020304" pitchFamily="18" charset="0"/>
                <a:cs typeface="Times New Roman" panose="02020603050405020304" pitchFamily="18" charset="0"/>
              </a:rPr>
              <a:t>Bible Study</a:t>
            </a:r>
          </a:p>
          <a:p>
            <a:pPr marL="0" indent="0" algn="ctr">
              <a:buNone/>
            </a:pPr>
            <a:r>
              <a:rPr lang="en-US" sz="5400" dirty="0">
                <a:latin typeface="Amasis MT Pro Black" panose="02040A04050005020304" pitchFamily="18" charset="0"/>
                <a:cs typeface="Times New Roman" panose="02020603050405020304" pitchFamily="18" charset="0"/>
              </a:rPr>
              <a:t>If the response from the person indicates that he has little knowledge on the subject of tithe and offerings…you may want to prepare a full study at a later date that you should arrange with them before you live.</a:t>
            </a:r>
          </a:p>
          <a:p>
            <a:pPr marL="0" indent="0" algn="ctr">
              <a:buNone/>
            </a:pPr>
            <a:endParaRPr lang="en-US" sz="5400" dirty="0">
              <a:latin typeface="Amasis MT Pro Black" panose="02040A04050005020304" pitchFamily="18" charset="0"/>
              <a:cs typeface="Verdana"/>
            </a:endParaRPr>
          </a:p>
          <a:p>
            <a:pPr marL="0" indent="0" algn="ctr">
              <a:buNone/>
            </a:pPr>
            <a:endParaRPr lang="en-US" sz="5400" dirty="0">
              <a:latin typeface="Amasis MT Pro Black" panose="02040A04050005020304" pitchFamily="18" charset="0"/>
              <a:cs typeface="Verdana"/>
            </a:endParaRPr>
          </a:p>
          <a:p>
            <a:pPr marL="0" indent="0" algn="ctr">
              <a:buNone/>
            </a:pPr>
            <a:endParaRPr lang="en-US" sz="5400" b="1" dirty="0">
              <a:latin typeface="Amasis MT Pro Black" panose="02040A04050005020304" pitchFamily="18" charset="0"/>
              <a:cs typeface="Verdana"/>
            </a:endParaRPr>
          </a:p>
        </p:txBody>
      </p:sp>
    </p:spTree>
    <p:extLst>
      <p:ext uri="{BB962C8B-B14F-4D97-AF65-F5344CB8AC3E}">
        <p14:creationId xmlns:p14="http://schemas.microsoft.com/office/powerpoint/2010/main" val="142066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374073"/>
            <a:ext cx="10952018" cy="6012872"/>
          </a:xfrm>
        </p:spPr>
        <p:txBody>
          <a:bodyPr>
            <a:normAutofit fontScale="92500" lnSpcReduction="20000"/>
          </a:bodyPr>
          <a:lstStyle/>
          <a:p>
            <a:pPr marL="0" indent="0" algn="ctr">
              <a:buNone/>
            </a:pPr>
            <a:r>
              <a:rPr lang="en-US" sz="3600" b="1" dirty="0">
                <a:solidFill>
                  <a:srgbClr val="7030A0"/>
                </a:solidFill>
                <a:latin typeface="Amasis MT Pro Black" panose="02040A04050005020304" pitchFamily="18" charset="0"/>
                <a:cs typeface="Times New Roman" panose="02020603050405020304" pitchFamily="18" charset="0"/>
              </a:rPr>
              <a:t>Step 4:</a:t>
            </a:r>
          </a:p>
          <a:p>
            <a:pPr marL="0" indent="0" algn="ctr">
              <a:buNone/>
            </a:pPr>
            <a:r>
              <a:rPr lang="en-US" sz="3600" b="1" dirty="0">
                <a:solidFill>
                  <a:srgbClr val="7030A0"/>
                </a:solidFill>
                <a:latin typeface="Amasis MT Pro Black" panose="02040A04050005020304" pitchFamily="18" charset="0"/>
                <a:cs typeface="Times New Roman" panose="02020603050405020304" pitchFamily="18" charset="0"/>
              </a:rPr>
              <a:t>Affirmations:</a:t>
            </a:r>
          </a:p>
          <a:p>
            <a:pPr marL="0" indent="0" algn="ctr">
              <a:buNone/>
            </a:pPr>
            <a:r>
              <a:rPr lang="en-US" sz="3600" b="1" dirty="0">
                <a:latin typeface="Amasis MT Pro Black" panose="02040A04050005020304" pitchFamily="18" charset="0"/>
                <a:cs typeface="Times New Roman" panose="02020603050405020304" pitchFamily="18" charset="0"/>
              </a:rPr>
              <a:t>Do Affirmation and provide word of encouragement </a:t>
            </a:r>
          </a:p>
          <a:p>
            <a:pPr marL="0" indent="0" algn="ctr">
              <a:buNone/>
            </a:pPr>
            <a:r>
              <a:rPr lang="en-US" sz="3600" b="1" dirty="0">
                <a:latin typeface="Amasis MT Pro Black" panose="02040A04050005020304" pitchFamily="18" charset="0"/>
                <a:cs typeface="Times New Roman" panose="02020603050405020304" pitchFamily="18" charset="0"/>
              </a:rPr>
              <a:t>We are very happy for your decision and we know that God is happy too. </a:t>
            </a:r>
          </a:p>
          <a:p>
            <a:pPr algn="ctr"/>
            <a:endParaRPr lang="en-US" sz="3600" b="1" dirty="0">
              <a:latin typeface="Amasis MT Pro Black" panose="02040A04050005020304" pitchFamily="18" charset="0"/>
              <a:cs typeface="Times New Roman" panose="02020603050405020304" pitchFamily="18" charset="0"/>
            </a:endParaRPr>
          </a:p>
          <a:p>
            <a:pPr marL="0" indent="0" algn="ctr">
              <a:buNone/>
            </a:pPr>
            <a:r>
              <a:rPr lang="en-US" sz="3600" b="1" dirty="0">
                <a:solidFill>
                  <a:srgbClr val="7030A0"/>
                </a:solidFill>
                <a:latin typeface="Amasis MT Pro Black" panose="02040A04050005020304" pitchFamily="18" charset="0"/>
                <a:cs typeface="Times New Roman" panose="02020603050405020304" pitchFamily="18" charset="0"/>
              </a:rPr>
              <a:t>Step 5:</a:t>
            </a:r>
          </a:p>
          <a:p>
            <a:pPr marL="0" indent="0" algn="ctr">
              <a:buNone/>
            </a:pPr>
            <a:r>
              <a:rPr lang="en-US" sz="3600" b="1" dirty="0">
                <a:latin typeface="Amasis MT Pro Black" panose="02040A04050005020304" pitchFamily="18" charset="0"/>
                <a:cs typeface="Times New Roman" panose="02020603050405020304" pitchFamily="18" charset="0"/>
              </a:rPr>
              <a:t> </a:t>
            </a:r>
            <a:r>
              <a:rPr lang="en-US" sz="3600" b="1" dirty="0">
                <a:solidFill>
                  <a:srgbClr val="7030A0"/>
                </a:solidFill>
                <a:latin typeface="Amasis MT Pro Black" panose="02040A04050005020304" pitchFamily="18" charset="0"/>
                <a:cs typeface="Times New Roman" panose="02020603050405020304" pitchFamily="18" charset="0"/>
              </a:rPr>
              <a:t>Prayer </a:t>
            </a:r>
          </a:p>
          <a:p>
            <a:pPr marL="0" indent="0" algn="ctr">
              <a:buNone/>
            </a:pPr>
            <a:r>
              <a:rPr lang="en-US" sz="3600" b="1" dirty="0">
                <a:latin typeface="Amasis MT Pro Black" panose="02040A04050005020304" pitchFamily="18" charset="0"/>
                <a:cs typeface="Times New Roman" panose="02020603050405020304" pitchFamily="18" charset="0"/>
              </a:rPr>
              <a:t>Ask for specific prayer requests and pray for those requests.</a:t>
            </a:r>
          </a:p>
          <a:p>
            <a:pPr algn="ctr"/>
            <a:endParaRPr lang="en-US" sz="3600" b="1" dirty="0">
              <a:latin typeface="Amasis MT Pro Black" panose="02040A04050005020304" pitchFamily="18" charset="0"/>
              <a:cs typeface="Times New Roman" panose="02020603050405020304" pitchFamily="18" charset="0"/>
            </a:endParaRPr>
          </a:p>
          <a:p>
            <a:pPr algn="ctr"/>
            <a:r>
              <a:rPr lang="en-US" sz="3600" b="1" dirty="0">
                <a:solidFill>
                  <a:srgbClr val="7030A0"/>
                </a:solidFill>
                <a:latin typeface="Amasis MT Pro Black" panose="02040A04050005020304" pitchFamily="18" charset="0"/>
                <a:cs typeface="Times New Roman" panose="02020603050405020304" pitchFamily="18" charset="0"/>
              </a:rPr>
              <a:t>Step 6 – Good bye. </a:t>
            </a:r>
          </a:p>
        </p:txBody>
      </p:sp>
    </p:spTree>
    <p:extLst>
      <p:ext uri="{BB962C8B-B14F-4D97-AF65-F5344CB8AC3E}">
        <p14:creationId xmlns:p14="http://schemas.microsoft.com/office/powerpoint/2010/main" val="3061056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49578"/>
            <a:ext cx="11914909" cy="6555641"/>
          </a:xfrm>
          <a:prstGeom prst="rect">
            <a:avLst/>
          </a:prstGeom>
          <a:noFill/>
        </p:spPr>
        <p:txBody>
          <a:bodyPr wrap="square" rtlCol="0">
            <a:spAutoFit/>
          </a:bodyPr>
          <a:lstStyle/>
          <a:p>
            <a:pPr algn="ctr"/>
            <a:r>
              <a:rPr lang="en-ZA" sz="2800" b="1" dirty="0">
                <a:solidFill>
                  <a:srgbClr val="7030A0"/>
                </a:solidFill>
                <a:latin typeface="Amasis MT Pro Black" panose="02040A04050005020304" pitchFamily="18" charset="0"/>
                <a:cs typeface="Times New Roman" panose="02020603050405020304" pitchFamily="18" charset="0"/>
              </a:rPr>
              <a:t>GROUP 3:</a:t>
            </a:r>
          </a:p>
          <a:p>
            <a:pPr algn="ctr"/>
            <a:r>
              <a:rPr lang="en-US" sz="2800" b="1" u="sng" dirty="0">
                <a:solidFill>
                  <a:srgbClr val="7030A0"/>
                </a:solidFill>
                <a:latin typeface="Amasis MT Pro Black" panose="02040A04050005020304" pitchFamily="18" charset="0"/>
                <a:cs typeface="Times New Roman" panose="02020603050405020304" pitchFamily="18" charset="0"/>
              </a:rPr>
              <a:t>Non- Adherent Practitioners</a:t>
            </a:r>
            <a:endParaRPr lang="en-ZA" sz="2800" b="1" u="sng" dirty="0">
              <a:solidFill>
                <a:srgbClr val="7030A0"/>
              </a:solidFill>
              <a:latin typeface="Amasis MT Pro Black" panose="02040A04050005020304" pitchFamily="18" charset="0"/>
              <a:cs typeface="Times New Roman" panose="02020603050405020304" pitchFamily="18" charset="0"/>
            </a:endParaRPr>
          </a:p>
          <a:p>
            <a:pPr algn="ctr"/>
            <a:r>
              <a:rPr lang="en-ZA" sz="2800" b="1" dirty="0">
                <a:latin typeface="Amasis MT Pro Black" panose="02040A04050005020304" pitchFamily="18" charset="0"/>
                <a:cs typeface="Times New Roman" panose="02020603050405020304" pitchFamily="18" charset="0"/>
              </a:rPr>
              <a:t>  Those not regular in attendance or giving.  </a:t>
            </a:r>
          </a:p>
          <a:p>
            <a:pPr algn="ctr"/>
            <a:r>
              <a:rPr lang="en-ZA" sz="2800" b="1" i="1" dirty="0">
                <a:latin typeface="Amasis MT Pro Black" panose="02040A04050005020304" pitchFamily="18" charset="0"/>
                <a:cs typeface="Times New Roman" panose="02020603050405020304" pitchFamily="18" charset="0"/>
              </a:rPr>
              <a:t>Visit for 30 – 45 minutes. </a:t>
            </a:r>
          </a:p>
          <a:p>
            <a:pPr algn="ctr"/>
            <a:endParaRPr lang="en-ZA" sz="2800" b="1" i="1" dirty="0">
              <a:latin typeface="Amasis MT Pro Black" panose="02040A04050005020304" pitchFamily="18" charset="0"/>
              <a:cs typeface="Times New Roman" panose="02020603050405020304" pitchFamily="18" charset="0"/>
            </a:endParaRPr>
          </a:p>
          <a:p>
            <a:pPr algn="ctr"/>
            <a:r>
              <a:rPr lang="pt-PT" sz="2800" b="1" dirty="0">
                <a:solidFill>
                  <a:srgbClr val="7030A0"/>
                </a:solidFill>
                <a:latin typeface="Amasis MT Pro Black" panose="02040A04050005020304" pitchFamily="18" charset="0"/>
                <a:cs typeface="Times New Roman" panose="02020603050405020304" pitchFamily="18" charset="0"/>
              </a:rPr>
              <a:t>Step 1 – Friendship </a:t>
            </a:r>
            <a:r>
              <a:rPr lang="pt-PT" sz="2800" b="1" dirty="0">
                <a:latin typeface="Amasis MT Pro Black" panose="02040A04050005020304" pitchFamily="18" charset="0"/>
                <a:cs typeface="Times New Roman" panose="02020603050405020304" pitchFamily="18" charset="0"/>
              </a:rPr>
              <a:t>– </a:t>
            </a:r>
            <a:r>
              <a:rPr lang="pt-PT" sz="2800" dirty="0">
                <a:latin typeface="Amasis MT Pro Black" panose="02040A04050005020304" pitchFamily="18" charset="0"/>
                <a:cs typeface="Times New Roman" panose="02020603050405020304" pitchFamily="18" charset="0"/>
              </a:rPr>
              <a:t>Ask questions about family and work to establish a rapport.  </a:t>
            </a:r>
          </a:p>
          <a:p>
            <a:pPr algn="ctr"/>
            <a:endParaRPr lang="pt-PT" sz="2800" b="1" dirty="0">
              <a:latin typeface="Amasis MT Pro Black" panose="02040A04050005020304" pitchFamily="18" charset="0"/>
              <a:cs typeface="Times New Roman" panose="02020603050405020304" pitchFamily="18" charset="0"/>
            </a:endParaRPr>
          </a:p>
          <a:p>
            <a:pPr algn="ctr"/>
            <a:r>
              <a:rPr lang="pt-PT" sz="2800" b="1" dirty="0">
                <a:solidFill>
                  <a:srgbClr val="7030A0"/>
                </a:solidFill>
                <a:latin typeface="Amasis MT Pro Black" panose="02040A04050005020304" pitchFamily="18" charset="0"/>
                <a:cs typeface="Times New Roman" panose="02020603050405020304" pitchFamily="18" charset="0"/>
              </a:rPr>
              <a:t>Step 2 – Evaluation of Spiritual Needs </a:t>
            </a:r>
            <a:r>
              <a:rPr lang="pt-PT" sz="2800" b="1" dirty="0">
                <a:latin typeface="Amasis MT Pro Black" panose="02040A04050005020304" pitchFamily="18" charset="0"/>
                <a:cs typeface="Times New Roman" panose="02020603050405020304" pitchFamily="18" charset="0"/>
              </a:rPr>
              <a:t>– </a:t>
            </a:r>
            <a:r>
              <a:rPr lang="pt-PT" sz="2800" dirty="0">
                <a:latin typeface="Amasis MT Pro Black" panose="02040A04050005020304" pitchFamily="18" charset="0"/>
                <a:cs typeface="Times New Roman" panose="02020603050405020304" pitchFamily="18" charset="0"/>
              </a:rPr>
              <a:t>Avoid being judgmental and condemnatory</a:t>
            </a:r>
            <a:r>
              <a:rPr lang="en-ZA" sz="2800" b="1" dirty="0">
                <a:latin typeface="Amasis MT Pro Black" panose="02040A04050005020304" pitchFamily="18" charset="0"/>
                <a:cs typeface="Times New Roman" panose="02020603050405020304" pitchFamily="18" charset="0"/>
              </a:rPr>
              <a:t>.  </a:t>
            </a:r>
          </a:p>
          <a:p>
            <a:pPr algn="ctr"/>
            <a:endParaRPr lang="en-ZA" sz="2800" b="1" dirty="0">
              <a:latin typeface="Amasis MT Pro Black" panose="02040A04050005020304" pitchFamily="18" charset="0"/>
              <a:cs typeface="Times New Roman" panose="02020603050405020304" pitchFamily="18" charset="0"/>
            </a:endParaRPr>
          </a:p>
          <a:p>
            <a:pPr marL="385763" indent="-385763" algn="ctr">
              <a:buFont typeface="+mj-lt"/>
              <a:buAutoNum type="arabicPeriod"/>
            </a:pPr>
            <a:r>
              <a:rPr lang="pt-PT" sz="2800" dirty="0">
                <a:latin typeface="Amasis MT Pro Black" panose="02040A04050005020304" pitchFamily="18" charset="0"/>
                <a:cs typeface="Times New Roman" panose="02020603050405020304" pitchFamily="18" charset="0"/>
              </a:rPr>
              <a:t>This year, as a church, we are reviewing the principles of stewardship.  Do you have any questions or concerns about the stewardship program</a:t>
            </a:r>
            <a:r>
              <a:rPr lang="en-ZA" sz="2800" dirty="0">
                <a:latin typeface="Amasis MT Pro Black" panose="02040A04050005020304" pitchFamily="18" charset="0"/>
                <a:cs typeface="Times New Roman" panose="02020603050405020304" pitchFamily="18" charset="0"/>
              </a:rPr>
              <a:t>? </a:t>
            </a:r>
          </a:p>
          <a:p>
            <a:pPr marL="385763" indent="-385763" algn="ctr">
              <a:buFont typeface="+mj-lt"/>
              <a:buAutoNum type="arabicPeriod" startAt="2"/>
            </a:pPr>
            <a:r>
              <a:rPr lang="en-ZA" sz="2800" dirty="0">
                <a:latin typeface="Amasis MT Pro Black" panose="02040A04050005020304" pitchFamily="18" charset="0"/>
                <a:cs typeface="Times New Roman" panose="02020603050405020304" pitchFamily="18" charset="0"/>
              </a:rPr>
              <a:t>Listen carefully to the answer of the member. </a:t>
            </a:r>
          </a:p>
        </p:txBody>
      </p:sp>
    </p:spTree>
    <p:extLst>
      <p:ext uri="{BB962C8B-B14F-4D97-AF65-F5344CB8AC3E}">
        <p14:creationId xmlns:p14="http://schemas.microsoft.com/office/powerpoint/2010/main" val="397165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Effect transition="in" filter="fade">
                                      <p:cBhvr>
                                        <p:cTn id="19" dur="1000"/>
                                        <p:tgtEl>
                                          <p:spTgt spid="5">
                                            <p:txEl>
                                              <p:pRg st="9" end="9"/>
                                            </p:txEl>
                                          </p:spTgt>
                                        </p:tgtEl>
                                      </p:cBhvr>
                                    </p:animEffect>
                                    <p:anim calcmode="lin" valueType="num">
                                      <p:cBhvr>
                                        <p:cTn id="2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5">
                                            <p:txEl>
                                              <p:pRg st="10" end="10"/>
                                            </p:txEl>
                                          </p:spTgt>
                                        </p:tgtEl>
                                        <p:attrNameLst>
                                          <p:attrName>style.visibility</p:attrName>
                                        </p:attrNameLst>
                                      </p:cBhvr>
                                      <p:to>
                                        <p:strVal val="visible"/>
                                      </p:to>
                                    </p:set>
                                    <p:anim calcmode="lin" valueType="num">
                                      <p:cBhvr additive="base">
                                        <p:cTn id="26"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17804"/>
            <a:ext cx="11887199" cy="8131072"/>
          </a:xfrm>
          <a:prstGeom prst="rect">
            <a:avLst/>
          </a:prstGeom>
          <a:noFill/>
        </p:spPr>
        <p:txBody>
          <a:bodyPr wrap="square" rtlCol="0">
            <a:spAutoFit/>
          </a:bodyPr>
          <a:lstStyle/>
          <a:p>
            <a:pPr algn="just">
              <a:lnSpc>
                <a:spcPct val="150000"/>
              </a:lnSpc>
            </a:pPr>
            <a:r>
              <a:rPr lang="en-ZA" sz="3200" b="1" dirty="0">
                <a:solidFill>
                  <a:srgbClr val="7030A0"/>
                </a:solidFill>
                <a:latin typeface="Amasis MT Pro Black" panose="02040A04050005020304" pitchFamily="18" charset="0"/>
                <a:cs typeface="Times New Roman" panose="02020603050405020304" pitchFamily="18" charset="0"/>
              </a:rPr>
              <a:t>Step 3 – </a:t>
            </a:r>
            <a:r>
              <a:rPr lang="en-ZA" sz="3200" b="1" dirty="0">
                <a:latin typeface="Amasis MT Pro Black" panose="02040A04050005020304" pitchFamily="18" charset="0"/>
                <a:cs typeface="Times New Roman" panose="02020603050405020304" pitchFamily="18" charset="0"/>
              </a:rPr>
              <a:t>Politely find out from them where they are stuck and let them suggest the kind of help they may need.</a:t>
            </a:r>
          </a:p>
          <a:p>
            <a:pPr algn="just">
              <a:lnSpc>
                <a:spcPct val="150000"/>
              </a:lnSpc>
            </a:pPr>
            <a:endParaRPr lang="en-ZA" sz="3200" b="1" dirty="0">
              <a:latin typeface="Amasis MT Pro Black" panose="02040A04050005020304" pitchFamily="18" charset="0"/>
              <a:cs typeface="Times New Roman" panose="02020603050405020304" pitchFamily="18" charset="0"/>
            </a:endParaRPr>
          </a:p>
          <a:p>
            <a:pPr algn="just">
              <a:lnSpc>
                <a:spcPct val="150000"/>
              </a:lnSpc>
            </a:pPr>
            <a:r>
              <a:rPr lang="en-ZA" sz="3200" b="1" dirty="0">
                <a:solidFill>
                  <a:srgbClr val="7030A0"/>
                </a:solidFill>
                <a:latin typeface="Amasis MT Pro Black" panose="02040A04050005020304" pitchFamily="18" charset="0"/>
                <a:cs typeface="Times New Roman" panose="02020603050405020304" pitchFamily="18" charset="0"/>
              </a:rPr>
              <a:t>Step 4 – </a:t>
            </a:r>
            <a:r>
              <a:rPr lang="en-ZA" sz="3200" b="1" dirty="0">
                <a:latin typeface="Amasis MT Pro Black" panose="02040A04050005020304" pitchFamily="18" charset="0"/>
                <a:cs typeface="Times New Roman" panose="02020603050405020304" pitchFamily="18" charset="0"/>
              </a:rPr>
              <a:t>If they are frank and open, move ahead and respond to their need. If they are evasive and doggy , politely probe a little more to show you where they are stuck…. Don’t suggest where you think they are stuck.</a:t>
            </a:r>
          </a:p>
          <a:p>
            <a:pPr algn="just">
              <a:lnSpc>
                <a:spcPct val="150000"/>
              </a:lnSpc>
            </a:pPr>
            <a:endParaRPr lang="en-ZA" sz="3200" b="1" dirty="0">
              <a:latin typeface="Amasis MT Pro Black" panose="02040A04050005020304" pitchFamily="18" charset="0"/>
              <a:cs typeface="Times New Roman" panose="02020603050405020304" pitchFamily="18" charset="0"/>
            </a:endParaRPr>
          </a:p>
          <a:p>
            <a:pPr algn="just">
              <a:lnSpc>
                <a:spcPct val="150000"/>
              </a:lnSpc>
            </a:pPr>
            <a:r>
              <a:rPr lang="en-ZA" sz="3200" b="1" dirty="0">
                <a:solidFill>
                  <a:srgbClr val="7030A0"/>
                </a:solidFill>
                <a:latin typeface="Amasis MT Pro Black" panose="02040A04050005020304" pitchFamily="18" charset="0"/>
                <a:cs typeface="Times New Roman" panose="02020603050405020304" pitchFamily="18" charset="0"/>
              </a:rPr>
              <a:t>Step 5 – </a:t>
            </a:r>
            <a:r>
              <a:rPr lang="en-ZA" sz="3200" b="1" dirty="0">
                <a:latin typeface="Amasis MT Pro Black" panose="02040A04050005020304" pitchFamily="18" charset="0"/>
                <a:cs typeface="Times New Roman" panose="02020603050405020304" pitchFamily="18" charset="0"/>
              </a:rPr>
              <a:t>Call for a commitment, a consecration to God and to being faithful in giving. </a:t>
            </a:r>
          </a:p>
        </p:txBody>
      </p:sp>
    </p:spTree>
    <p:extLst>
      <p:ext uri="{BB962C8B-B14F-4D97-AF65-F5344CB8AC3E}">
        <p14:creationId xmlns:p14="http://schemas.microsoft.com/office/powerpoint/2010/main" val="38510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3271D-FFA0-DC6B-2AEF-496CE515212C}"/>
              </a:ext>
            </a:extLst>
          </p:cNvPr>
          <p:cNvSpPr>
            <a:spLocks noGrp="1"/>
          </p:cNvSpPr>
          <p:nvPr>
            <p:ph idx="1"/>
          </p:nvPr>
        </p:nvSpPr>
        <p:spPr>
          <a:xfrm>
            <a:off x="167951" y="158620"/>
            <a:ext cx="11924521" cy="6578082"/>
          </a:xfrm>
        </p:spPr>
        <p:txBody>
          <a:bodyPr>
            <a:normAutofit fontScale="92500" lnSpcReduction="10000"/>
          </a:bodyPr>
          <a:lstStyle/>
          <a:p>
            <a:pPr marL="0" indent="0" algn="ctr">
              <a:buNone/>
            </a:pPr>
            <a:r>
              <a:rPr lang="en-ZA" sz="4000" b="1" dirty="0">
                <a:latin typeface="Amasis MT Pro Black" panose="02040A04050005020304" pitchFamily="18" charset="0"/>
                <a:ea typeface="Verdana" panose="020B0604030504040204" pitchFamily="34" charset="0"/>
              </a:rPr>
              <a:t>The first port of call of a Pastor is to be a Christian model practitioner.</a:t>
            </a:r>
          </a:p>
          <a:p>
            <a:pPr marL="0" indent="0" algn="ctr">
              <a:buNone/>
            </a:pPr>
            <a:endParaRPr lang="en-ZA" sz="4000" b="1" dirty="0">
              <a:latin typeface="Amasis MT Pro Black" panose="02040A04050005020304" pitchFamily="18" charset="0"/>
              <a:ea typeface="Verdana" panose="020B0604030504040204" pitchFamily="34" charset="0"/>
            </a:endParaRPr>
          </a:p>
          <a:p>
            <a:pPr marL="742950" indent="-742950">
              <a:buAutoNum type="alphaLcParenBoth"/>
            </a:pPr>
            <a:r>
              <a:rPr lang="en-ZA" sz="4000" b="1" dirty="0">
                <a:latin typeface="Amasis MT Pro Black" panose="02040A04050005020304" pitchFamily="18" charset="0"/>
                <a:ea typeface="Verdana" panose="020B0604030504040204" pitchFamily="34" charset="0"/>
              </a:rPr>
              <a:t>He must model godly confidence before the church.</a:t>
            </a:r>
          </a:p>
          <a:p>
            <a:pPr marL="742950" indent="-742950">
              <a:buAutoNum type="alphaLcParenBoth"/>
            </a:pPr>
            <a:r>
              <a:rPr lang="en-ZA" sz="4000" dirty="0">
                <a:latin typeface="Amasis MT Pro Black" panose="02040A04050005020304" pitchFamily="18" charset="0"/>
                <a:ea typeface="Verdana" panose="020B0604030504040204" pitchFamily="34" charset="0"/>
              </a:rPr>
              <a:t> </a:t>
            </a:r>
            <a:r>
              <a:rPr lang="en-ZA" sz="4000" b="1" dirty="0">
                <a:latin typeface="Amasis MT Pro Black" panose="02040A04050005020304" pitchFamily="18" charset="0"/>
                <a:ea typeface="Verdana" panose="020B0604030504040204" pitchFamily="34" charset="0"/>
              </a:rPr>
              <a:t>He must model sacrificial living</a:t>
            </a:r>
            <a:r>
              <a:rPr lang="en-ZA" sz="4000" dirty="0">
                <a:latin typeface="Amasis MT Pro Black" panose="02040A04050005020304" pitchFamily="18" charset="0"/>
                <a:ea typeface="Verdana" panose="020B0604030504040204" pitchFamily="34" charset="0"/>
              </a:rPr>
              <a:t>.</a:t>
            </a:r>
          </a:p>
          <a:p>
            <a:pPr marL="742950" indent="-742950">
              <a:buAutoNum type="alphaLcParenBoth"/>
            </a:pPr>
            <a:r>
              <a:rPr lang="en-ZA" sz="4000" dirty="0">
                <a:latin typeface="Amasis MT Pro Black" panose="02040A04050005020304" pitchFamily="18" charset="0"/>
                <a:ea typeface="Verdana" panose="020B0604030504040204" pitchFamily="34" charset="0"/>
              </a:rPr>
              <a:t> </a:t>
            </a:r>
            <a:r>
              <a:rPr lang="en-ZA" sz="4000" b="1" dirty="0">
                <a:latin typeface="Amasis MT Pro Black" panose="02040A04050005020304" pitchFamily="18" charset="0"/>
                <a:ea typeface="Verdana" panose="020B0604030504040204" pitchFamily="34" charset="0"/>
              </a:rPr>
              <a:t>He must be willing to be a player coach… modelling team ministry</a:t>
            </a:r>
            <a:r>
              <a:rPr lang="en-ZA" sz="4000" dirty="0">
                <a:latin typeface="Amasis MT Pro Black" panose="02040A04050005020304" pitchFamily="18" charset="0"/>
                <a:ea typeface="Verdana" panose="020B0604030504040204" pitchFamily="34" charset="0"/>
              </a:rPr>
              <a:t>.</a:t>
            </a:r>
          </a:p>
          <a:p>
            <a:pPr marL="742950" indent="-742950">
              <a:buAutoNum type="alphaLcParenBoth"/>
            </a:pPr>
            <a:endParaRPr lang="en-ZA" sz="4000" dirty="0">
              <a:latin typeface="Amasis MT Pro Black" panose="02040A04050005020304" pitchFamily="18" charset="0"/>
              <a:ea typeface="Verdana" panose="020B0604030504040204" pitchFamily="34" charset="0"/>
            </a:endParaRPr>
          </a:p>
          <a:p>
            <a:pPr marL="0" indent="0" algn="ctr">
              <a:buNone/>
            </a:pPr>
            <a:r>
              <a:rPr lang="en-ZA" sz="4000" b="1" dirty="0">
                <a:latin typeface="Amasis MT Pro Black" panose="02040A04050005020304" pitchFamily="18" charset="0"/>
                <a:ea typeface="Verdana" panose="020B0604030504040204" pitchFamily="34" charset="0"/>
              </a:rPr>
              <a:t>The Lord said to Abram “ Walk before me faithfully and be blameless</a:t>
            </a:r>
            <a:r>
              <a:rPr lang="en-ZA" sz="4000" dirty="0">
                <a:latin typeface="Amasis MT Pro Black" panose="02040A04050005020304" pitchFamily="18" charset="0"/>
                <a:ea typeface="Verdana" panose="020B0604030504040204" pitchFamily="34" charset="0"/>
              </a:rPr>
              <a:t>”</a:t>
            </a:r>
          </a:p>
          <a:p>
            <a:pPr marL="0" indent="0" algn="ctr">
              <a:buNone/>
            </a:pPr>
            <a:r>
              <a:rPr lang="en-ZA" sz="4000" b="1" dirty="0">
                <a:latin typeface="Amasis MT Pro Black" panose="02040A04050005020304" pitchFamily="18" charset="0"/>
                <a:ea typeface="Verdana" panose="020B0604030504040204" pitchFamily="34" charset="0"/>
              </a:rPr>
              <a:t>Genesis 17:1</a:t>
            </a:r>
          </a:p>
        </p:txBody>
      </p:sp>
    </p:spTree>
    <p:extLst>
      <p:ext uri="{BB962C8B-B14F-4D97-AF65-F5344CB8AC3E}">
        <p14:creationId xmlns:p14="http://schemas.microsoft.com/office/powerpoint/2010/main" val="12955078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309" y="512240"/>
            <a:ext cx="11679382" cy="5833520"/>
          </a:xfrm>
          <a:prstGeom prst="rect">
            <a:avLst/>
          </a:prstGeom>
          <a:noFill/>
        </p:spPr>
        <p:txBody>
          <a:bodyPr wrap="square" rtlCol="0">
            <a:spAutoFit/>
          </a:bodyPr>
          <a:lstStyle/>
          <a:p>
            <a:pPr algn="just">
              <a:lnSpc>
                <a:spcPct val="150000"/>
              </a:lnSpc>
            </a:pPr>
            <a:r>
              <a:rPr lang="en-ZA" sz="2800" b="1" dirty="0">
                <a:solidFill>
                  <a:srgbClr val="7030A0"/>
                </a:solidFill>
                <a:latin typeface="Amasis MT Pro Black" panose="02040A04050005020304" pitchFamily="18" charset="0"/>
                <a:cs typeface="Times New Roman" panose="02020603050405020304" pitchFamily="18" charset="0"/>
              </a:rPr>
              <a:t>Step 6 – Affirmation</a:t>
            </a:r>
            <a:r>
              <a:rPr lang="en-ZA" sz="2800" b="1" dirty="0">
                <a:latin typeface="Amasis MT Pro Black" panose="02040A04050005020304" pitchFamily="18" charset="0"/>
                <a:cs typeface="Times New Roman" panose="02020603050405020304" pitchFamily="18" charset="0"/>
              </a:rPr>
              <a:t>.  </a:t>
            </a:r>
            <a:r>
              <a:rPr lang="en-ZA" sz="2800" dirty="0">
                <a:latin typeface="Amasis MT Pro Black" panose="02040A04050005020304" pitchFamily="18" charset="0"/>
                <a:cs typeface="Times New Roman" panose="02020603050405020304" pitchFamily="18" charset="0"/>
              </a:rPr>
              <a:t>1. ‘We are very happy for your decision and we know that God is happy too.’  2. ‘You will need our spiritual support to keep your commitment.  Let’s pray together.’ </a:t>
            </a:r>
          </a:p>
          <a:p>
            <a:pPr algn="just">
              <a:lnSpc>
                <a:spcPct val="150000"/>
              </a:lnSpc>
            </a:pPr>
            <a:endParaRPr lang="en-ZA" sz="2800" dirty="0">
              <a:latin typeface="Amasis MT Pro Black" panose="02040A04050005020304" pitchFamily="18" charset="0"/>
              <a:cs typeface="Times New Roman" panose="02020603050405020304" pitchFamily="18" charset="0"/>
            </a:endParaRPr>
          </a:p>
          <a:p>
            <a:pPr algn="just">
              <a:lnSpc>
                <a:spcPct val="150000"/>
              </a:lnSpc>
            </a:pPr>
            <a:r>
              <a:rPr lang="en-ZA" sz="2800" b="1" dirty="0">
                <a:solidFill>
                  <a:srgbClr val="7030A0"/>
                </a:solidFill>
                <a:latin typeface="Amasis MT Pro Black" panose="02040A04050005020304" pitchFamily="18" charset="0"/>
                <a:cs typeface="Times New Roman" panose="02020603050405020304" pitchFamily="18" charset="0"/>
              </a:rPr>
              <a:t>Step 7 – Prayer of Consecration</a:t>
            </a:r>
            <a:r>
              <a:rPr lang="en-ZA" sz="2800" b="1" dirty="0">
                <a:latin typeface="Amasis MT Pro Black" panose="02040A04050005020304" pitchFamily="18" charset="0"/>
                <a:cs typeface="Times New Roman" panose="02020603050405020304" pitchFamily="18" charset="0"/>
              </a:rPr>
              <a:t>:  </a:t>
            </a:r>
            <a:r>
              <a:rPr lang="en-ZA" sz="2800" dirty="0">
                <a:latin typeface="Amasis MT Pro Black" panose="02040A04050005020304" pitchFamily="18" charset="0"/>
                <a:cs typeface="Times New Roman" panose="02020603050405020304" pitchFamily="18" charset="0"/>
              </a:rPr>
              <a:t>Prayer by the member, then prayer by the visitor.   </a:t>
            </a:r>
          </a:p>
          <a:p>
            <a:pPr algn="just">
              <a:lnSpc>
                <a:spcPct val="150000"/>
              </a:lnSpc>
            </a:pPr>
            <a:endParaRPr lang="en-ZA" sz="2800" dirty="0">
              <a:latin typeface="Amasis MT Pro Black" panose="02040A04050005020304" pitchFamily="18" charset="0"/>
              <a:cs typeface="Times New Roman" panose="02020603050405020304" pitchFamily="18" charset="0"/>
            </a:endParaRPr>
          </a:p>
          <a:p>
            <a:pPr algn="just">
              <a:lnSpc>
                <a:spcPct val="150000"/>
              </a:lnSpc>
            </a:pPr>
            <a:r>
              <a:rPr lang="en-ZA" sz="2800" b="1" dirty="0">
                <a:solidFill>
                  <a:srgbClr val="7030A0"/>
                </a:solidFill>
                <a:latin typeface="Amasis MT Pro Black" panose="02040A04050005020304" pitchFamily="18" charset="0"/>
                <a:cs typeface="Times New Roman" panose="02020603050405020304" pitchFamily="18" charset="0"/>
              </a:rPr>
              <a:t>Step 8 – Good-bye </a:t>
            </a:r>
          </a:p>
        </p:txBody>
      </p:sp>
    </p:spTree>
    <p:extLst>
      <p:ext uri="{BB962C8B-B14F-4D97-AF65-F5344CB8AC3E}">
        <p14:creationId xmlns:p14="http://schemas.microsoft.com/office/powerpoint/2010/main" val="105079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Who Was Jesus, the Man? | Live Science">
            <a:extLst>
              <a:ext uri="{FF2B5EF4-FFF2-40B4-BE49-F238E27FC236}">
                <a16:creationId xmlns:a16="http://schemas.microsoft.com/office/drawing/2014/main" id="{C0211DBF-2608-765D-BAE6-D4E019B0AEC3}"/>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1573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1"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B02E67-A43C-8AD2-93B6-9A5EF2C93DC8}"/>
              </a:ext>
            </a:extLst>
          </p:cNvPr>
          <p:cNvSpPr>
            <a:spLocks noGrp="1"/>
          </p:cNvSpPr>
          <p:nvPr>
            <p:ph idx="1"/>
          </p:nvPr>
        </p:nvSpPr>
        <p:spPr>
          <a:xfrm>
            <a:off x="838200" y="304800"/>
            <a:ext cx="10515600" cy="6381750"/>
          </a:xfrm>
        </p:spPr>
        <p:txBody>
          <a:bodyPr>
            <a:normAutofit/>
          </a:bodyPr>
          <a:lstStyle/>
          <a:p>
            <a:pPr marL="0" indent="0" algn="ctr">
              <a:buNone/>
            </a:pPr>
            <a:r>
              <a:rPr lang="en-US" sz="3200" dirty="0">
                <a:solidFill>
                  <a:srgbClr val="FFFFFF"/>
                </a:solidFill>
                <a:latin typeface="Amasis MT Pro Black" panose="02040A04050005020304" pitchFamily="18" charset="0"/>
              </a:rPr>
              <a:t>Let the church appoint </a:t>
            </a:r>
            <a:r>
              <a:rPr lang="en-US" sz="3200" b="1" u="sng" dirty="0">
                <a:solidFill>
                  <a:srgbClr val="FFFFFF"/>
                </a:solidFill>
                <a:latin typeface="Amasis MT Pro Black" panose="02040A04050005020304" pitchFamily="18" charset="0"/>
              </a:rPr>
              <a:t>pastors or elders </a:t>
            </a:r>
            <a:r>
              <a:rPr lang="en-US" sz="3200" dirty="0">
                <a:solidFill>
                  <a:srgbClr val="FFFFFF"/>
                </a:solidFill>
                <a:latin typeface="Amasis MT Pro Black" panose="02040A04050005020304" pitchFamily="18" charset="0"/>
              </a:rPr>
              <a:t>who are </a:t>
            </a:r>
            <a:r>
              <a:rPr lang="en-US" sz="3200" b="1" u="sng" dirty="0">
                <a:solidFill>
                  <a:srgbClr val="FFFFFF"/>
                </a:solidFill>
                <a:latin typeface="Amasis MT Pro Black" panose="02040A04050005020304" pitchFamily="18" charset="0"/>
              </a:rPr>
              <a:t>devoted</a:t>
            </a:r>
            <a:r>
              <a:rPr lang="en-US" sz="3200" dirty="0">
                <a:solidFill>
                  <a:srgbClr val="FFFFFF"/>
                </a:solidFill>
                <a:latin typeface="Amasis MT Pro Black" panose="02040A04050005020304" pitchFamily="18" charset="0"/>
              </a:rPr>
              <a:t> to the Lord Jesus, and let these men see that </a:t>
            </a:r>
            <a:r>
              <a:rPr lang="en-US" sz="3200" b="1" u="sng" dirty="0">
                <a:solidFill>
                  <a:srgbClr val="FFFFFF"/>
                </a:solidFill>
                <a:latin typeface="Amasis MT Pro Black" panose="02040A04050005020304" pitchFamily="18" charset="0"/>
              </a:rPr>
              <a:t>officers are chosen </a:t>
            </a:r>
            <a:r>
              <a:rPr lang="en-US" sz="3200" dirty="0">
                <a:solidFill>
                  <a:srgbClr val="FFFFFF"/>
                </a:solidFill>
                <a:latin typeface="Amasis MT Pro Black" panose="02040A04050005020304" pitchFamily="18" charset="0"/>
              </a:rPr>
              <a:t>who will </a:t>
            </a:r>
            <a:r>
              <a:rPr lang="en-US" sz="3200" b="1" u="sng" dirty="0">
                <a:solidFill>
                  <a:srgbClr val="FFFFFF"/>
                </a:solidFill>
                <a:latin typeface="Amasis MT Pro Black" panose="02040A04050005020304" pitchFamily="18" charset="0"/>
              </a:rPr>
              <a:t>attend faithfully </a:t>
            </a:r>
            <a:r>
              <a:rPr lang="en-US" sz="3200" dirty="0">
                <a:solidFill>
                  <a:srgbClr val="FFFFFF"/>
                </a:solidFill>
                <a:latin typeface="Amasis MT Pro Black" panose="02040A04050005020304" pitchFamily="18" charset="0"/>
              </a:rPr>
              <a:t>to the work of </a:t>
            </a:r>
            <a:r>
              <a:rPr lang="en-US" sz="3200" b="1" u="sng" dirty="0">
                <a:solidFill>
                  <a:srgbClr val="FFFFFF"/>
                </a:solidFill>
                <a:latin typeface="Amasis MT Pro Black" panose="02040A04050005020304" pitchFamily="18" charset="0"/>
              </a:rPr>
              <a:t>gathering in the tithe</a:t>
            </a:r>
            <a:r>
              <a:rPr lang="en-US" sz="3200" dirty="0">
                <a:solidFill>
                  <a:srgbClr val="FFFFFF"/>
                </a:solidFill>
                <a:latin typeface="Amasis MT Pro Black" panose="02040A04050005020304" pitchFamily="18" charset="0"/>
              </a:rPr>
              <a:t>. If the </a:t>
            </a:r>
            <a:r>
              <a:rPr lang="en-US" sz="3200" b="1" u="sng" dirty="0">
                <a:solidFill>
                  <a:srgbClr val="FFFFFF"/>
                </a:solidFill>
                <a:latin typeface="Amasis MT Pro Black" panose="02040A04050005020304" pitchFamily="18" charset="0"/>
              </a:rPr>
              <a:t>pastors </a:t>
            </a:r>
            <a:r>
              <a:rPr lang="en-US" sz="3200" dirty="0">
                <a:solidFill>
                  <a:srgbClr val="FFFFFF"/>
                </a:solidFill>
                <a:latin typeface="Amasis MT Pro Black" panose="02040A04050005020304" pitchFamily="18" charset="0"/>
              </a:rPr>
              <a:t>show that they are </a:t>
            </a:r>
            <a:r>
              <a:rPr lang="en-US" sz="3200" b="1" u="sng" dirty="0">
                <a:solidFill>
                  <a:srgbClr val="FFFFFF"/>
                </a:solidFill>
                <a:latin typeface="Amasis MT Pro Black" panose="02040A04050005020304" pitchFamily="18" charset="0"/>
              </a:rPr>
              <a:t>not fitted for their charge</a:t>
            </a:r>
            <a:r>
              <a:rPr lang="en-US" sz="3200" dirty="0">
                <a:solidFill>
                  <a:srgbClr val="FFFFFF"/>
                </a:solidFill>
                <a:latin typeface="Amasis MT Pro Black" panose="02040A04050005020304" pitchFamily="18" charset="0"/>
              </a:rPr>
              <a:t>, if they fail to set before the church the </a:t>
            </a:r>
            <a:r>
              <a:rPr lang="en-US" sz="3200" b="1" u="sng" dirty="0">
                <a:solidFill>
                  <a:srgbClr val="FFFFFF"/>
                </a:solidFill>
                <a:latin typeface="Amasis MT Pro Black" panose="02040A04050005020304" pitchFamily="18" charset="0"/>
              </a:rPr>
              <a:t>importance of returning </a:t>
            </a:r>
            <a:r>
              <a:rPr lang="en-US" sz="3200" dirty="0">
                <a:solidFill>
                  <a:srgbClr val="FFFFFF"/>
                </a:solidFill>
                <a:latin typeface="Amasis MT Pro Black" panose="02040A04050005020304" pitchFamily="18" charset="0"/>
              </a:rPr>
              <a:t>to God His own, if they do not see to it that the officers under them are faithful, and that the tithe is brought in, they are in peril. They are neglecting a matter which involves a </a:t>
            </a:r>
            <a:r>
              <a:rPr lang="en-US" sz="3200" b="1" u="sng" dirty="0">
                <a:solidFill>
                  <a:srgbClr val="FFFFFF"/>
                </a:solidFill>
                <a:latin typeface="Amasis MT Pro Black" panose="02040A04050005020304" pitchFamily="18" charset="0"/>
              </a:rPr>
              <a:t>blessing</a:t>
            </a:r>
            <a:r>
              <a:rPr lang="en-US" sz="3200" dirty="0">
                <a:solidFill>
                  <a:srgbClr val="FFFFFF"/>
                </a:solidFill>
                <a:latin typeface="Amasis MT Pro Black" panose="02040A04050005020304" pitchFamily="18" charset="0"/>
              </a:rPr>
              <a:t> or </a:t>
            </a:r>
            <a:r>
              <a:rPr lang="en-US" sz="3200" b="1" u="sng" dirty="0">
                <a:solidFill>
                  <a:srgbClr val="FFFFFF"/>
                </a:solidFill>
                <a:latin typeface="Amasis MT Pro Black" panose="02040A04050005020304" pitchFamily="18" charset="0"/>
              </a:rPr>
              <a:t>a curse to the church</a:t>
            </a:r>
            <a:r>
              <a:rPr lang="en-US" sz="3200" dirty="0">
                <a:solidFill>
                  <a:srgbClr val="FFFFFF"/>
                </a:solidFill>
                <a:latin typeface="Amasis MT Pro Black" panose="02040A04050005020304" pitchFamily="18" charset="0"/>
              </a:rPr>
              <a:t>. They should be </a:t>
            </a:r>
            <a:r>
              <a:rPr lang="en-US" sz="3200" b="1" u="sng" dirty="0">
                <a:solidFill>
                  <a:srgbClr val="FFFFFF"/>
                </a:solidFill>
                <a:latin typeface="Amasis MT Pro Black" panose="02040A04050005020304" pitchFamily="18" charset="0"/>
              </a:rPr>
              <a:t>relieved of their responsibility</a:t>
            </a:r>
            <a:r>
              <a:rPr lang="en-US" sz="3200" dirty="0">
                <a:solidFill>
                  <a:srgbClr val="FFFFFF"/>
                </a:solidFill>
                <a:latin typeface="Amasis MT Pro Black" panose="02040A04050005020304" pitchFamily="18" charset="0"/>
              </a:rPr>
              <a:t>, and </a:t>
            </a:r>
            <a:r>
              <a:rPr lang="en-US" sz="3200" b="1" u="sng" dirty="0">
                <a:solidFill>
                  <a:srgbClr val="FFFFFF"/>
                </a:solidFill>
                <a:latin typeface="Amasis MT Pro Black" panose="02040A04050005020304" pitchFamily="18" charset="0"/>
              </a:rPr>
              <a:t>other men should be tested and tried. </a:t>
            </a:r>
          </a:p>
          <a:p>
            <a:pPr marL="0" indent="0" algn="ctr">
              <a:buNone/>
            </a:pPr>
            <a:r>
              <a:rPr lang="en-US" sz="3200" b="1" u="sng" dirty="0">
                <a:solidFill>
                  <a:srgbClr val="FFFFFF"/>
                </a:solidFill>
                <a:latin typeface="Amasis MT Pro Black" panose="02040A04050005020304" pitchFamily="18" charset="0"/>
              </a:rPr>
              <a:t>Counsels on Stewardship page 106:1</a:t>
            </a:r>
            <a:endParaRPr lang="en-ZA" sz="3200" b="1" u="sng" dirty="0">
              <a:solidFill>
                <a:srgbClr val="FFFFFF"/>
              </a:solidFill>
              <a:latin typeface="Amasis MT Pro Black" panose="02040A04050005020304" pitchFamily="18" charset="0"/>
            </a:endParaRPr>
          </a:p>
        </p:txBody>
      </p:sp>
    </p:spTree>
    <p:extLst>
      <p:ext uri="{BB962C8B-B14F-4D97-AF65-F5344CB8AC3E}">
        <p14:creationId xmlns:p14="http://schemas.microsoft.com/office/powerpoint/2010/main" val="37357856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5" name="Rectangle 5126">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46" name="Straight Connector 5128">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04C335-9574-495D-334A-BAB3834A2F76}"/>
              </a:ext>
            </a:extLst>
          </p:cNvPr>
          <p:cNvSpPr>
            <a:spLocks noGrp="1"/>
          </p:cNvSpPr>
          <p:nvPr>
            <p:ph idx="1"/>
          </p:nvPr>
        </p:nvSpPr>
        <p:spPr>
          <a:xfrm>
            <a:off x="593610" y="476250"/>
            <a:ext cx="4077030" cy="5569987"/>
          </a:xfrm>
        </p:spPr>
        <p:txBody>
          <a:bodyPr>
            <a:normAutofit/>
          </a:bodyPr>
          <a:lstStyle/>
          <a:p>
            <a:pPr marL="0" indent="0">
              <a:buNone/>
            </a:pPr>
            <a:r>
              <a:rPr lang="en-ZA" sz="2000" b="1" dirty="0">
                <a:solidFill>
                  <a:schemeClr val="bg1"/>
                </a:solidFill>
                <a:latin typeface="Amasis MT Pro Black" panose="02040A04050005020304" pitchFamily="18" charset="0"/>
                <a:ea typeface="Verdana" panose="020B0604030504040204" pitchFamily="34" charset="0"/>
              </a:rPr>
              <a:t>A Pastor is called to move the Church unto God’s Agenda</a:t>
            </a:r>
          </a:p>
          <a:p>
            <a:pPr marL="0" indent="0">
              <a:buNone/>
            </a:pPr>
            <a:endParaRPr lang="en-ZA" sz="2000" b="1" dirty="0">
              <a:solidFill>
                <a:schemeClr val="bg1"/>
              </a:solidFill>
              <a:latin typeface="Amasis MT Pro Black" panose="02040A04050005020304" pitchFamily="18" charset="0"/>
              <a:ea typeface="Verdana" panose="020B0604030504040204" pitchFamily="34" charset="0"/>
            </a:endParaRPr>
          </a:p>
          <a:p>
            <a:pPr marL="0" indent="0">
              <a:buNone/>
            </a:pPr>
            <a:r>
              <a:rPr lang="en-ZA" sz="3200" b="1" dirty="0">
                <a:solidFill>
                  <a:schemeClr val="bg1"/>
                </a:solidFill>
                <a:latin typeface="Amasis MT Pro Black" panose="02040A04050005020304" pitchFamily="18" charset="0"/>
                <a:ea typeface="Verdana" panose="020B0604030504040204" pitchFamily="34" charset="0"/>
              </a:rPr>
              <a:t>[A] </a:t>
            </a:r>
            <a:r>
              <a:rPr lang="en-ZA" sz="2000" b="1" dirty="0">
                <a:solidFill>
                  <a:schemeClr val="bg1"/>
                </a:solidFill>
                <a:latin typeface="Amasis MT Pro Black" panose="02040A04050005020304" pitchFamily="18" charset="0"/>
                <a:ea typeface="Verdana" panose="020B0604030504040204" pitchFamily="34" charset="0"/>
              </a:rPr>
              <a:t>Spiritual Renewal:</a:t>
            </a:r>
          </a:p>
          <a:p>
            <a:pPr marL="0" indent="0">
              <a:buNone/>
            </a:pPr>
            <a:endParaRPr lang="en-ZA" sz="2000" b="1" dirty="0">
              <a:solidFill>
                <a:schemeClr val="bg1"/>
              </a:solidFill>
              <a:latin typeface="Amasis MT Pro Black" panose="02040A04050005020304" pitchFamily="18" charset="0"/>
              <a:ea typeface="Verdana" panose="020B0604030504040204" pitchFamily="34" charset="0"/>
            </a:endParaRPr>
          </a:p>
          <a:p>
            <a:pPr marL="0" indent="0">
              <a:buNone/>
            </a:pPr>
            <a:r>
              <a:rPr lang="en-ZA" sz="2000" dirty="0">
                <a:solidFill>
                  <a:schemeClr val="bg1"/>
                </a:solidFill>
                <a:latin typeface="Amasis MT Pro Black" panose="02040A04050005020304" pitchFamily="18" charset="0"/>
                <a:ea typeface="Verdana" panose="020B0604030504040204" pitchFamily="34" charset="0"/>
              </a:rPr>
              <a:t>While God’s church is both a Prophetic Movement and a Movement of Destiney; its survival and Mission progression is entirely dependent upon the leadership of the Holy Spirit who alone transforms and renews every member’s commitment to the lordship of Jesus.</a:t>
            </a:r>
            <a:r>
              <a:rPr lang="en-ZA" sz="2000" b="1" u="sng" dirty="0">
                <a:solidFill>
                  <a:schemeClr val="bg1"/>
                </a:solidFill>
                <a:latin typeface="Amasis MT Pro Black" panose="02040A04050005020304" pitchFamily="18" charset="0"/>
                <a:ea typeface="Verdana" panose="020B0604030504040204" pitchFamily="34" charset="0"/>
              </a:rPr>
              <a:t> </a:t>
            </a:r>
          </a:p>
          <a:p>
            <a:pPr marL="0" indent="0" algn="ctr">
              <a:buNone/>
            </a:pPr>
            <a:r>
              <a:rPr lang="en-ZA" sz="2000" b="1" u="sng" dirty="0">
                <a:solidFill>
                  <a:schemeClr val="bg1"/>
                </a:solidFill>
                <a:latin typeface="Amasis MT Pro Black" panose="02040A04050005020304" pitchFamily="18" charset="0"/>
                <a:ea typeface="Verdana" panose="020B0604030504040204" pitchFamily="34" charset="0"/>
              </a:rPr>
              <a:t>Romans 12:1-2</a:t>
            </a:r>
          </a:p>
          <a:p>
            <a:pPr marL="0" indent="0">
              <a:buNone/>
            </a:pPr>
            <a:endParaRPr lang="en-ZA" sz="2000" dirty="0">
              <a:solidFill>
                <a:schemeClr val="bg1"/>
              </a:solidFill>
              <a:latin typeface="Amasis MT Pro Black" panose="02040A04050005020304" pitchFamily="18" charset="0"/>
              <a:ea typeface="Verdana" panose="020B0604030504040204" pitchFamily="34" charset="0"/>
            </a:endParaRPr>
          </a:p>
          <a:p>
            <a:pPr marL="0" indent="0">
              <a:buNone/>
            </a:pPr>
            <a:endParaRPr lang="en-ZA" sz="2000" b="1" dirty="0">
              <a:solidFill>
                <a:schemeClr val="bg1"/>
              </a:solidFill>
              <a:latin typeface="Amasis MT Pro Black" panose="02040A04050005020304" pitchFamily="18" charset="0"/>
              <a:ea typeface="Verdana" panose="020B0604030504040204" pitchFamily="34" charset="0"/>
            </a:endParaRPr>
          </a:p>
        </p:txBody>
      </p:sp>
      <p:pic>
        <p:nvPicPr>
          <p:cNvPr id="5122" name="Picture 2" descr="SPIRITUAL RENEWAL IS ESSENTIAL – Salt and Light Ministries">
            <a:extLst>
              <a:ext uri="{FF2B5EF4-FFF2-40B4-BE49-F238E27FC236}">
                <a16:creationId xmlns:a16="http://schemas.microsoft.com/office/drawing/2014/main" id="{EB8CE1B3-95E5-96C9-B418-DAED093D29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0716" y="845570"/>
            <a:ext cx="6596652" cy="501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65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63712-87F3-D50B-E74B-21659FC85D74}"/>
              </a:ext>
            </a:extLst>
          </p:cNvPr>
          <p:cNvSpPr>
            <a:spLocks noGrp="1"/>
          </p:cNvSpPr>
          <p:nvPr>
            <p:ph idx="1"/>
          </p:nvPr>
        </p:nvSpPr>
        <p:spPr>
          <a:xfrm>
            <a:off x="124691" y="149290"/>
            <a:ext cx="11967782" cy="6584019"/>
          </a:xfrm>
        </p:spPr>
        <p:txBody>
          <a:bodyPr>
            <a:normAutofit lnSpcReduction="10000"/>
          </a:bodyPr>
          <a:lstStyle/>
          <a:p>
            <a:pPr marL="0" indent="0" algn="ctr">
              <a:buNone/>
            </a:pPr>
            <a:r>
              <a:rPr lang="en-ZA" sz="4400" b="1" dirty="0">
                <a:latin typeface="Amasis MT Pro Black" panose="02040A04050005020304" pitchFamily="18" charset="0"/>
                <a:ea typeface="Verdana" panose="020B0604030504040204" pitchFamily="34" charset="0"/>
              </a:rPr>
              <a:t>Suggested tips to go around this venture:</a:t>
            </a:r>
          </a:p>
          <a:p>
            <a:pPr marL="0" indent="0" algn="ctr">
              <a:buNone/>
            </a:pPr>
            <a:endParaRPr lang="en-ZA" sz="4400" b="1" dirty="0">
              <a:latin typeface="Amasis MT Pro Black" panose="02040A04050005020304" pitchFamily="18" charset="0"/>
              <a:ea typeface="Verdana" panose="020B0604030504040204" pitchFamily="34" charset="0"/>
            </a:endParaRPr>
          </a:p>
          <a:p>
            <a:pPr marL="0" indent="0" algn="ctr">
              <a:buNone/>
            </a:pPr>
            <a:r>
              <a:rPr lang="en-ZA" sz="4400" b="1" dirty="0">
                <a:solidFill>
                  <a:srgbClr val="7030A0"/>
                </a:solidFill>
                <a:latin typeface="Amasis MT Pro Black" panose="02040A04050005020304" pitchFamily="18" charset="0"/>
                <a:ea typeface="Verdana" panose="020B0604030504040204" pitchFamily="34" charset="0"/>
              </a:rPr>
              <a:t>Keep this following advice at the top of your mind:</a:t>
            </a:r>
          </a:p>
          <a:p>
            <a:pPr marL="0" indent="0" algn="ctr">
              <a:buNone/>
            </a:pPr>
            <a:endParaRPr lang="en-ZA" sz="4400" b="1" dirty="0">
              <a:solidFill>
                <a:srgbClr val="7030A0"/>
              </a:solidFill>
              <a:latin typeface="Amasis MT Pro Black" panose="02040A04050005020304" pitchFamily="18" charset="0"/>
              <a:ea typeface="Verdana" panose="020B0604030504040204" pitchFamily="34" charset="0"/>
            </a:endParaRPr>
          </a:p>
          <a:p>
            <a:pPr marL="0" indent="0" algn="ctr">
              <a:buNone/>
            </a:pPr>
            <a:r>
              <a:rPr lang="en-ZA" sz="4400" dirty="0">
                <a:latin typeface="Amasis MT Pro Black" panose="02040A04050005020304" pitchFamily="18" charset="0"/>
                <a:ea typeface="Verdana" panose="020B0604030504040204" pitchFamily="34" charset="0"/>
              </a:rPr>
              <a:t>“ Remain in me, as I remain in you. No branch can bear fruit by itself; it must remain in the vine. Neither can you bear fruit unless you remain in me”</a:t>
            </a:r>
          </a:p>
          <a:p>
            <a:pPr marL="0" indent="0" algn="ctr">
              <a:buNone/>
            </a:pPr>
            <a:r>
              <a:rPr lang="en-ZA" sz="4400" b="1" dirty="0">
                <a:solidFill>
                  <a:srgbClr val="002060"/>
                </a:solidFill>
                <a:latin typeface="Amasis MT Pro Black" panose="02040A04050005020304" pitchFamily="18" charset="0"/>
                <a:ea typeface="Verdana" panose="020B0604030504040204" pitchFamily="34" charset="0"/>
              </a:rPr>
              <a:t>-</a:t>
            </a:r>
            <a:r>
              <a:rPr lang="en-ZA" sz="4400" b="1" u="sng" dirty="0">
                <a:solidFill>
                  <a:srgbClr val="002060"/>
                </a:solidFill>
                <a:latin typeface="Amasis MT Pro Black" panose="02040A04050005020304" pitchFamily="18" charset="0"/>
                <a:ea typeface="Verdana" panose="020B0604030504040204" pitchFamily="34" charset="0"/>
              </a:rPr>
              <a:t>John 15:4</a:t>
            </a:r>
          </a:p>
          <a:p>
            <a:pPr marL="0" indent="0" algn="ctr">
              <a:buNone/>
            </a:pPr>
            <a:endParaRPr lang="en-ZA" sz="4400" dirty="0">
              <a:latin typeface="Amasis MT Pro Black" panose="02040A04050005020304" pitchFamily="18" charset="0"/>
              <a:ea typeface="Verdana" panose="020B0604030504040204" pitchFamily="34" charset="0"/>
            </a:endParaRPr>
          </a:p>
        </p:txBody>
      </p:sp>
    </p:spTree>
    <p:extLst>
      <p:ext uri="{BB962C8B-B14F-4D97-AF65-F5344CB8AC3E}">
        <p14:creationId xmlns:p14="http://schemas.microsoft.com/office/powerpoint/2010/main" val="1904016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3569</Words>
  <Application>Microsoft Office PowerPoint</Application>
  <PresentationFormat>Widescreen</PresentationFormat>
  <Paragraphs>351</Paragraphs>
  <Slides>71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Meiryo</vt:lpstr>
      <vt:lpstr>Aharoni</vt:lpstr>
      <vt:lpstr>Amasis MT Pro Black</vt:lpstr>
      <vt:lpstr>Arial</vt:lpstr>
      <vt:lpstr>Calibri</vt:lpstr>
      <vt:lpstr>Calibri Light</vt:lpstr>
      <vt:lpstr>Courier New</vt:lpstr>
      <vt:lpstr>system-ui</vt:lpstr>
      <vt:lpstr>Verdana</vt:lpstr>
      <vt:lpstr>Wingdings</vt:lpstr>
      <vt:lpstr>Office Theme</vt:lpstr>
      <vt:lpstr>The Role of  A Pastor as A Strategic Stewardship Educator in the Local Church</vt:lpstr>
      <vt:lpstr>Deuteronomy 31:7 says:</vt:lpstr>
      <vt:lpstr>Meaning of Steward:</vt:lpstr>
      <vt:lpstr>PowerPoint Presentation</vt:lpstr>
      <vt:lpstr>PowerPoint Presentation</vt:lpstr>
      <vt:lpstr>God’s Agenda is Leaning &amp; doing His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Mahlangu</dc:creator>
  <cp:lastModifiedBy>Beth Josephs</cp:lastModifiedBy>
  <cp:revision>23</cp:revision>
  <dcterms:created xsi:type="dcterms:W3CDTF">2022-11-07T16:29:42Z</dcterms:created>
  <dcterms:modified xsi:type="dcterms:W3CDTF">2023-06-08T16:48:44Z</dcterms:modified>
</cp:coreProperties>
</file>