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10" r:id="rId6"/>
    <p:sldMasterId id="2147483722" r:id="rId7"/>
    <p:sldMasterId id="2147483734" r:id="rId8"/>
    <p:sldMasterId id="2147483746" r:id="rId9"/>
    <p:sldMasterId id="2147483758" r:id="rId10"/>
    <p:sldMasterId id="2147483770" r:id="rId11"/>
    <p:sldMasterId id="2147483782" r:id="rId12"/>
    <p:sldMasterId id="2147483794" r:id="rId13"/>
    <p:sldMasterId id="2147483806" r:id="rId14"/>
    <p:sldMasterId id="2147483821" r:id="rId15"/>
  </p:sldMasterIdLst>
  <p:notesMasterIdLst>
    <p:notesMasterId r:id="rId82"/>
  </p:notesMasterIdLst>
  <p:sldIdLst>
    <p:sldId id="262" r:id="rId16"/>
    <p:sldId id="322" r:id="rId17"/>
    <p:sldId id="320" r:id="rId18"/>
    <p:sldId id="294" r:id="rId19"/>
    <p:sldId id="284" r:id="rId20"/>
    <p:sldId id="321" r:id="rId21"/>
    <p:sldId id="286" r:id="rId22"/>
    <p:sldId id="269" r:id="rId23"/>
    <p:sldId id="270" r:id="rId24"/>
    <p:sldId id="304" r:id="rId25"/>
    <p:sldId id="283" r:id="rId26"/>
    <p:sldId id="287" r:id="rId27"/>
    <p:sldId id="288" r:id="rId28"/>
    <p:sldId id="289" r:id="rId29"/>
    <p:sldId id="290" r:id="rId30"/>
    <p:sldId id="308" r:id="rId31"/>
    <p:sldId id="309" r:id="rId32"/>
    <p:sldId id="313" r:id="rId33"/>
    <p:sldId id="307" r:id="rId34"/>
    <p:sldId id="310" r:id="rId35"/>
    <p:sldId id="311" r:id="rId36"/>
    <p:sldId id="312" r:id="rId37"/>
    <p:sldId id="314" r:id="rId38"/>
    <p:sldId id="319" r:id="rId39"/>
    <p:sldId id="305" r:id="rId40"/>
    <p:sldId id="277" r:id="rId41"/>
    <p:sldId id="301" r:id="rId42"/>
    <p:sldId id="318" r:id="rId43"/>
    <p:sldId id="302" r:id="rId44"/>
    <p:sldId id="293" r:id="rId45"/>
    <p:sldId id="300" r:id="rId46"/>
    <p:sldId id="272" r:id="rId47"/>
    <p:sldId id="273" r:id="rId48"/>
    <p:sldId id="274" r:id="rId49"/>
    <p:sldId id="317" r:id="rId50"/>
    <p:sldId id="271" r:id="rId51"/>
    <p:sldId id="276" r:id="rId52"/>
    <p:sldId id="296" r:id="rId53"/>
    <p:sldId id="297" r:id="rId54"/>
    <p:sldId id="298" r:id="rId55"/>
    <p:sldId id="299" r:id="rId56"/>
    <p:sldId id="278" r:id="rId57"/>
    <p:sldId id="292" r:id="rId58"/>
    <p:sldId id="275" r:id="rId59"/>
    <p:sldId id="279" r:id="rId60"/>
    <p:sldId id="280" r:id="rId61"/>
    <p:sldId id="281" r:id="rId62"/>
    <p:sldId id="282" r:id="rId63"/>
    <p:sldId id="306" r:id="rId64"/>
    <p:sldId id="316" r:id="rId65"/>
    <p:sldId id="259" r:id="rId66"/>
    <p:sldId id="303" r:id="rId67"/>
    <p:sldId id="285" r:id="rId68"/>
    <p:sldId id="315" r:id="rId69"/>
    <p:sldId id="295" r:id="rId70"/>
    <p:sldId id="265" r:id="rId71"/>
    <p:sldId id="264" r:id="rId72"/>
    <p:sldId id="267" r:id="rId73"/>
    <p:sldId id="260" r:id="rId74"/>
    <p:sldId id="261" r:id="rId75"/>
    <p:sldId id="258" r:id="rId76"/>
    <p:sldId id="266" r:id="rId77"/>
    <p:sldId id="291" r:id="rId78"/>
    <p:sldId id="263" r:id="rId79"/>
    <p:sldId id="256" r:id="rId80"/>
    <p:sldId id="268"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1" d="100"/>
          <a:sy n="81" d="100"/>
        </p:scale>
        <p:origin x="1086" y="7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notesMaster" Target="notesMasters/notesMaster1.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CE9563-D1A4-4E16-89A4-001BD1632429}" type="datetimeFigureOut">
              <a:rPr lang="en-ZA" smtClean="0"/>
              <a:pPr/>
              <a:t>2018/09/13</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1B47AC-1156-499A-A391-5581AE06C2A5}" type="slidenum">
              <a:rPr lang="en-ZA" smtClean="0"/>
              <a:pPr/>
              <a:t>‹#›</a:t>
            </a:fld>
            <a:endParaRPr lang="en-ZA"/>
          </a:p>
        </p:txBody>
      </p:sp>
    </p:spTree>
    <p:extLst>
      <p:ext uri="{BB962C8B-B14F-4D97-AF65-F5344CB8AC3E}">
        <p14:creationId xmlns:p14="http://schemas.microsoft.com/office/powerpoint/2010/main" val="333439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AE61E0C-E4C1-4CC3-8361-DE0AE8762261}" type="slidenum">
              <a:rPr lang="en-GB" altLang="en-US">
                <a:solidFill>
                  <a:prstClr val="black"/>
                </a:solidFill>
                <a:latin typeface="Arial" charset="0"/>
              </a:rPr>
              <a:pPr/>
              <a:t>1</a:t>
            </a:fld>
            <a:endParaRPr lang="en-GB" altLang="en-US">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598097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BDA4702-EA2C-4ABA-B4F8-C397672654A6}" type="slidenum">
              <a:rPr lang="en-GB" altLang="en-US" smtClean="0">
                <a:solidFill>
                  <a:prstClr val="black"/>
                </a:solidFill>
              </a:rPr>
              <a:pPr eaLnBrk="1" hangingPunct="1">
                <a:spcBef>
                  <a:spcPct val="0"/>
                </a:spcBef>
              </a:pPr>
              <a:t>10</a:t>
            </a:fld>
            <a:endParaRPr lang="en-GB" altLang="en-US" smtClean="0">
              <a:solidFill>
                <a:prstClr val="black"/>
              </a:solidFill>
            </a:endParaRPr>
          </a:p>
        </p:txBody>
      </p:sp>
    </p:spTree>
    <p:extLst>
      <p:ext uri="{BB962C8B-B14F-4D97-AF65-F5344CB8AC3E}">
        <p14:creationId xmlns:p14="http://schemas.microsoft.com/office/powerpoint/2010/main" val="87998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0AB7D4-1E99-498E-947B-1C0077E07E75}" type="slidenum">
              <a:rPr lang="en-GB" altLang="en-US">
                <a:solidFill>
                  <a:prstClr val="black"/>
                </a:solidFill>
              </a:rPr>
              <a:pPr eaLnBrk="1" hangingPunct="1"/>
              <a:t>11</a:t>
            </a:fld>
            <a:endParaRPr lang="en-GB" altLang="en-US">
              <a:solidFill>
                <a:prstClr val="black"/>
              </a:solidFill>
            </a:endParaRPr>
          </a:p>
        </p:txBody>
      </p:sp>
    </p:spTree>
    <p:extLst>
      <p:ext uri="{BB962C8B-B14F-4D97-AF65-F5344CB8AC3E}">
        <p14:creationId xmlns:p14="http://schemas.microsoft.com/office/powerpoint/2010/main" val="96667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7C77FDB-C19B-4792-92F7-7F5619FF7D95}" type="slidenum">
              <a:rPr lang="en-GB" altLang="en-US">
                <a:solidFill>
                  <a:prstClr val="black"/>
                </a:solidFill>
              </a:rPr>
              <a:pPr/>
              <a:t>12</a:t>
            </a:fld>
            <a:endParaRPr lang="en-GB" altLang="en-US">
              <a:solidFill>
                <a:prstClr val="black"/>
              </a:solidFill>
            </a:endParaRPr>
          </a:p>
        </p:txBody>
      </p:sp>
    </p:spTree>
    <p:extLst>
      <p:ext uri="{BB962C8B-B14F-4D97-AF65-F5344CB8AC3E}">
        <p14:creationId xmlns:p14="http://schemas.microsoft.com/office/powerpoint/2010/main" val="1622807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44DCD1E-C58C-4352-BD6C-05E4DA237356}" type="slidenum">
              <a:rPr lang="en-GB" altLang="en-US">
                <a:solidFill>
                  <a:prstClr val="black"/>
                </a:solidFill>
              </a:rPr>
              <a:pPr/>
              <a:t>13</a:t>
            </a:fld>
            <a:endParaRPr lang="en-GB" altLang="en-US">
              <a:solidFill>
                <a:prstClr val="black"/>
              </a:solidFill>
            </a:endParaRPr>
          </a:p>
        </p:txBody>
      </p:sp>
    </p:spTree>
    <p:extLst>
      <p:ext uri="{BB962C8B-B14F-4D97-AF65-F5344CB8AC3E}">
        <p14:creationId xmlns:p14="http://schemas.microsoft.com/office/powerpoint/2010/main" val="69396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90B2AC2-F51C-45A8-B1F0-E2D760C5D3B9}" type="slidenum">
              <a:rPr lang="en-GB" altLang="en-US">
                <a:solidFill>
                  <a:prstClr val="black"/>
                </a:solidFill>
              </a:rPr>
              <a:pPr/>
              <a:t>14</a:t>
            </a:fld>
            <a:endParaRPr lang="en-GB" altLang="en-US">
              <a:solidFill>
                <a:prstClr val="black"/>
              </a:solidFill>
            </a:endParaRPr>
          </a:p>
        </p:txBody>
      </p:sp>
    </p:spTree>
    <p:extLst>
      <p:ext uri="{BB962C8B-B14F-4D97-AF65-F5344CB8AC3E}">
        <p14:creationId xmlns:p14="http://schemas.microsoft.com/office/powerpoint/2010/main" val="391946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1357AF2-77BC-47CA-9F7C-3456D2B00204}" type="slidenum">
              <a:rPr lang="en-GB" altLang="en-US">
                <a:solidFill>
                  <a:prstClr val="black"/>
                </a:solidFill>
              </a:rPr>
              <a:pPr/>
              <a:t>15</a:t>
            </a:fld>
            <a:endParaRPr lang="en-GB" altLang="en-US">
              <a:solidFill>
                <a:prstClr val="black"/>
              </a:solidFill>
            </a:endParaRPr>
          </a:p>
        </p:txBody>
      </p:sp>
    </p:spTree>
    <p:extLst>
      <p:ext uri="{BB962C8B-B14F-4D97-AF65-F5344CB8AC3E}">
        <p14:creationId xmlns:p14="http://schemas.microsoft.com/office/powerpoint/2010/main" val="3028163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0952758-42A4-43B6-9F69-A00BEFF81E54}" type="slidenum">
              <a:rPr lang="en-GB" altLang="en-US">
                <a:solidFill>
                  <a:prstClr val="black"/>
                </a:solidFill>
                <a:latin typeface="Arial" charset="0"/>
              </a:rPr>
              <a:pPr/>
              <a:t>26</a:t>
            </a:fld>
            <a:endParaRPr lang="en-GB" altLang="en-US">
              <a:solidFill>
                <a:prstClr val="black"/>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024233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196652B-21C0-42CA-9BD2-6F3AF2A82E95}" type="slidenum">
              <a:rPr lang="en-GB" smtClean="0"/>
              <a:pPr/>
              <a:t>27</a:t>
            </a:fld>
            <a:endParaRPr lang="en-GB"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55350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E97CD7B-0D25-42AB-AB66-4C4CB53D85C0}" type="slidenum">
              <a:rPr lang="en-GB" smtClean="0"/>
              <a:pPr/>
              <a:t>29</a:t>
            </a:fld>
            <a:endParaRPr lang="en-GB"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3209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31EB5D-D4DA-4D34-8428-F378A3F3053F}" type="slidenum">
              <a:rPr lang="en-GB" altLang="en-US">
                <a:solidFill>
                  <a:prstClr val="black"/>
                </a:solidFill>
                <a:latin typeface="Arial" charset="0"/>
              </a:rPr>
              <a:pPr/>
              <a:t>32</a:t>
            </a:fld>
            <a:endParaRPr lang="en-GB" alt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67613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hangingPunct="0"/>
            <a:fld id="{287C3168-745F-4F4F-89D8-538403E46918}" type="slidenum">
              <a:rPr lang="en-GB" altLang="en-US">
                <a:solidFill>
                  <a:srgbClr val="000000"/>
                </a:solidFill>
              </a:rPr>
              <a:pPr eaLnBrk="0" hangingPunct="0"/>
              <a:t>2</a:t>
            </a:fld>
            <a:endParaRPr lang="en-GB" altLang="en-US">
              <a:solidFill>
                <a:srgbClr val="000000"/>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191096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5A32E67-1275-498E-9DF0-225F039A5E68}" type="slidenum">
              <a:rPr lang="en-GB" altLang="en-US">
                <a:solidFill>
                  <a:prstClr val="black"/>
                </a:solidFill>
                <a:latin typeface="Arial" charset="0"/>
              </a:rPr>
              <a:pPr/>
              <a:t>33</a:t>
            </a:fld>
            <a:endParaRPr lang="en-GB" altLang="en-US">
              <a:solidFill>
                <a:prstClr val="black"/>
              </a:solidFill>
              <a:latin typeface="Arial" charset="0"/>
            </a:endParaRPr>
          </a:p>
        </p:txBody>
      </p:sp>
    </p:spTree>
    <p:extLst>
      <p:ext uri="{BB962C8B-B14F-4D97-AF65-F5344CB8AC3E}">
        <p14:creationId xmlns:p14="http://schemas.microsoft.com/office/powerpoint/2010/main" val="334932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C87D7F-83C1-47A6-AD70-71A9C04A8E46}" type="slidenum">
              <a:rPr lang="en-GB" altLang="en-US">
                <a:solidFill>
                  <a:prstClr val="black"/>
                </a:solidFill>
                <a:latin typeface="Arial" charset="0"/>
              </a:rPr>
              <a:pPr/>
              <a:t>34</a:t>
            </a:fld>
            <a:endParaRPr lang="en-GB" altLang="en-US">
              <a:solidFill>
                <a:prstClr val="black"/>
              </a:solidFill>
              <a:latin typeface="Arial" charset="0"/>
            </a:endParaRPr>
          </a:p>
        </p:txBody>
      </p:sp>
    </p:spTree>
    <p:extLst>
      <p:ext uri="{BB962C8B-B14F-4D97-AF65-F5344CB8AC3E}">
        <p14:creationId xmlns:p14="http://schemas.microsoft.com/office/powerpoint/2010/main" val="1884383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436B3A4-B831-464C-8D8E-E298CDB9744D}" type="slidenum">
              <a:rPr lang="en-GB" altLang="en-US">
                <a:solidFill>
                  <a:prstClr val="black"/>
                </a:solidFill>
                <a:latin typeface="Arial" charset="0"/>
              </a:rPr>
              <a:pPr/>
              <a:t>36</a:t>
            </a:fld>
            <a:endParaRPr lang="en-GB" altLang="en-US">
              <a:solidFill>
                <a:prstClr val="black"/>
              </a:solidFill>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774362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6B021A-FA6E-458A-B9F7-C3019A6CFB83}" type="slidenum">
              <a:rPr lang="en-GB" altLang="en-US">
                <a:solidFill>
                  <a:prstClr val="black"/>
                </a:solidFill>
                <a:latin typeface="Arial" charset="0"/>
              </a:rPr>
              <a:pPr/>
              <a:t>37</a:t>
            </a:fld>
            <a:endParaRPr lang="en-GB" altLang="en-US">
              <a:solidFill>
                <a:prstClr val="black"/>
              </a:solidFill>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57284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en-ZA" smtClean="0"/>
          </a:p>
        </p:txBody>
      </p:sp>
      <p:sp>
        <p:nvSpPr>
          <p:cNvPr id="59396" name="Slide Number Placeholder 3"/>
          <p:cNvSpPr>
            <a:spLocks noGrp="1"/>
          </p:cNvSpPr>
          <p:nvPr>
            <p:ph type="sldNum" sz="quarter" idx="5"/>
          </p:nvPr>
        </p:nvSpPr>
        <p:spPr>
          <a:noFill/>
        </p:spPr>
        <p:txBody>
          <a:bodyPr/>
          <a:lstStyle/>
          <a:p>
            <a:fld id="{05B3B982-E8DE-45B6-A907-D839603C50C2}"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612936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F3D164C-0718-4AE0-A434-40971BB6DAC9}" type="slidenum">
              <a:rPr lang="en-GB">
                <a:solidFill>
                  <a:prstClr val="black"/>
                </a:solidFill>
              </a:rPr>
              <a:pPr/>
              <a:t>39</a:t>
            </a:fld>
            <a:endParaRPr lang="en-GB">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53350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E1C05B51-0BCE-4226-8FE2-A38FE190BC9A}" type="slidenum">
              <a:rPr lang="en-GB">
                <a:solidFill>
                  <a:prstClr val="black"/>
                </a:solidFill>
              </a:rPr>
              <a:pPr/>
              <a:t>40</a:t>
            </a:fld>
            <a:endParaRPr lang="en-GB">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641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0D154E66-1261-4BF7-B0CE-F23B48B1CFD3}" type="slidenum">
              <a:rPr lang="en-GB">
                <a:solidFill>
                  <a:prstClr val="black"/>
                </a:solidFill>
              </a:rPr>
              <a:pPr/>
              <a:t>41</a:t>
            </a:fld>
            <a:endParaRPr lang="en-GB">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45139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6D9E25-4EA3-4FC0-A129-950A9CD1F8DF}" type="slidenum">
              <a:rPr lang="en-GB" altLang="en-US">
                <a:solidFill>
                  <a:prstClr val="black"/>
                </a:solidFill>
              </a:rPr>
              <a:pPr eaLnBrk="1" hangingPunct="1"/>
              <a:t>42</a:t>
            </a:fld>
            <a:endParaRPr lang="en-GB" altLang="en-US">
              <a:solidFill>
                <a:prstClr val="black"/>
              </a:solidFill>
            </a:endParaRPr>
          </a:p>
        </p:txBody>
      </p:sp>
    </p:spTree>
    <p:extLst>
      <p:ext uri="{BB962C8B-B14F-4D97-AF65-F5344CB8AC3E}">
        <p14:creationId xmlns:p14="http://schemas.microsoft.com/office/powerpoint/2010/main" val="3786519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584C1A-CB3B-46CB-B95D-4314BB9B26E3}" type="slidenum">
              <a:rPr lang="en-GB" altLang="en-US" smtClean="0"/>
              <a:pPr eaLnBrk="1" hangingPunct="1"/>
              <a:t>43</a:t>
            </a:fld>
            <a:endParaRPr lang="en-GB" altLang="en-US" smtClean="0"/>
          </a:p>
        </p:txBody>
      </p:sp>
    </p:spTree>
    <p:extLst>
      <p:ext uri="{BB962C8B-B14F-4D97-AF65-F5344CB8AC3E}">
        <p14:creationId xmlns:p14="http://schemas.microsoft.com/office/powerpoint/2010/main" val="146775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AE61E0C-E4C1-4CC3-8361-DE0AE8762261}" type="slidenum">
              <a:rPr lang="en-GB" altLang="en-US">
                <a:solidFill>
                  <a:prstClr val="black"/>
                </a:solidFill>
                <a:latin typeface="Arial" charset="0"/>
              </a:rPr>
              <a:pPr/>
              <a:t>3</a:t>
            </a:fld>
            <a:endParaRPr lang="en-GB" altLang="en-US">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282404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E7D355-E508-4D71-99AE-C24EF90C30C2}" type="slidenum">
              <a:rPr lang="en-GB" altLang="en-US">
                <a:solidFill>
                  <a:prstClr val="black"/>
                </a:solidFill>
              </a:rPr>
              <a:pPr eaLnBrk="1" hangingPunct="1"/>
              <a:t>45</a:t>
            </a:fld>
            <a:endParaRPr lang="en-GB" altLang="en-US">
              <a:solidFill>
                <a:prstClr val="black"/>
              </a:solidFill>
            </a:endParaRPr>
          </a:p>
        </p:txBody>
      </p:sp>
    </p:spTree>
    <p:extLst>
      <p:ext uri="{BB962C8B-B14F-4D97-AF65-F5344CB8AC3E}">
        <p14:creationId xmlns:p14="http://schemas.microsoft.com/office/powerpoint/2010/main" val="2767844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A422D0-1E9D-49F7-9765-7AA3FD3D71C5}" type="slidenum">
              <a:rPr lang="en-GB" altLang="en-US">
                <a:solidFill>
                  <a:prstClr val="black"/>
                </a:solidFill>
              </a:rPr>
              <a:pPr eaLnBrk="1" hangingPunct="1"/>
              <a:t>46</a:t>
            </a:fld>
            <a:endParaRPr lang="en-GB" altLang="en-US">
              <a:solidFill>
                <a:prstClr val="black"/>
              </a:solidFill>
            </a:endParaRPr>
          </a:p>
        </p:txBody>
      </p:sp>
    </p:spTree>
    <p:extLst>
      <p:ext uri="{BB962C8B-B14F-4D97-AF65-F5344CB8AC3E}">
        <p14:creationId xmlns:p14="http://schemas.microsoft.com/office/powerpoint/2010/main" val="2388812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12E5EC-FE2A-4320-AF4C-3BF44775CFAC}" type="slidenum">
              <a:rPr lang="en-GB" altLang="en-US">
                <a:solidFill>
                  <a:prstClr val="black"/>
                </a:solidFill>
              </a:rPr>
              <a:pPr eaLnBrk="1" hangingPunct="1"/>
              <a:t>47</a:t>
            </a:fld>
            <a:endParaRPr lang="en-GB" altLang="en-US">
              <a:solidFill>
                <a:prstClr val="black"/>
              </a:solidFill>
            </a:endParaRPr>
          </a:p>
        </p:txBody>
      </p:sp>
    </p:spTree>
    <p:extLst>
      <p:ext uri="{BB962C8B-B14F-4D97-AF65-F5344CB8AC3E}">
        <p14:creationId xmlns:p14="http://schemas.microsoft.com/office/powerpoint/2010/main" val="4143705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633D23-9E81-491A-8F75-476C2F0EE30B}" type="slidenum">
              <a:rPr lang="en-GB" altLang="en-US">
                <a:solidFill>
                  <a:prstClr val="black"/>
                </a:solidFill>
              </a:rPr>
              <a:pPr eaLnBrk="1" hangingPunct="1"/>
              <a:t>48</a:t>
            </a:fld>
            <a:endParaRPr lang="en-GB" altLang="en-US">
              <a:solidFill>
                <a:prstClr val="black"/>
              </a:solidFill>
            </a:endParaRPr>
          </a:p>
        </p:txBody>
      </p:sp>
    </p:spTree>
    <p:extLst>
      <p:ext uri="{BB962C8B-B14F-4D97-AF65-F5344CB8AC3E}">
        <p14:creationId xmlns:p14="http://schemas.microsoft.com/office/powerpoint/2010/main" val="3440682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ZA" altLang="en-US" dirty="0" smtClean="0"/>
              <a:t> </a:t>
            </a: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0AB7D4-1E99-498E-947B-1C0077E07E75}" type="slidenum">
              <a:rPr lang="en-GB" altLang="en-US">
                <a:solidFill>
                  <a:prstClr val="black"/>
                </a:solidFill>
              </a:rPr>
              <a:pPr eaLnBrk="1" hangingPunct="1"/>
              <a:t>49</a:t>
            </a:fld>
            <a:endParaRPr lang="en-GB" altLang="en-US">
              <a:solidFill>
                <a:prstClr val="black"/>
              </a:solidFill>
            </a:endParaRPr>
          </a:p>
        </p:txBody>
      </p:sp>
    </p:spTree>
    <p:extLst>
      <p:ext uri="{BB962C8B-B14F-4D97-AF65-F5344CB8AC3E}">
        <p14:creationId xmlns:p14="http://schemas.microsoft.com/office/powerpoint/2010/main" val="1203210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EE119D-8102-40A6-86BA-471550AD5D4C}" type="slidenum">
              <a:rPr lang="en-GB" altLang="en-US" smtClean="0"/>
              <a:pPr eaLnBrk="1" hangingPunct="1"/>
              <a:t>50</a:t>
            </a:fld>
            <a:endParaRPr lang="en-GB"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525019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AE61E0C-E4C1-4CC3-8361-DE0AE8762261}" type="slidenum">
              <a:rPr lang="en-GB" altLang="en-US">
                <a:solidFill>
                  <a:prstClr val="black"/>
                </a:solidFill>
                <a:latin typeface="Arial" charset="0"/>
              </a:rPr>
              <a:pPr/>
              <a:t>51</a:t>
            </a:fld>
            <a:endParaRPr lang="en-GB" altLang="en-US">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773675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B02F76-4C6C-4A74-96E0-DDE8DDEFFE56}" type="slidenum">
              <a:rPr lang="en-GB" altLang="en-US">
                <a:solidFill>
                  <a:prstClr val="black"/>
                </a:solidFill>
              </a:rPr>
              <a:pPr/>
              <a:t>52</a:t>
            </a:fld>
            <a:endParaRPr lang="en-GB" altLang="en-US">
              <a:solidFill>
                <a:prstClr val="black"/>
              </a:solidFill>
            </a:endParaRPr>
          </a:p>
        </p:txBody>
      </p:sp>
    </p:spTree>
    <p:extLst>
      <p:ext uri="{BB962C8B-B14F-4D97-AF65-F5344CB8AC3E}">
        <p14:creationId xmlns:p14="http://schemas.microsoft.com/office/powerpoint/2010/main" val="1419406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B02F76-4C6C-4A74-96E0-DDE8DDEFFE56}" type="slidenum">
              <a:rPr lang="en-GB" altLang="en-US">
                <a:solidFill>
                  <a:prstClr val="black"/>
                </a:solidFill>
              </a:rPr>
              <a:pPr/>
              <a:t>53</a:t>
            </a:fld>
            <a:endParaRPr lang="en-GB" altLang="en-US">
              <a:solidFill>
                <a:prstClr val="black"/>
              </a:solidFill>
            </a:endParaRPr>
          </a:p>
        </p:txBody>
      </p:sp>
    </p:spTree>
    <p:extLst>
      <p:ext uri="{BB962C8B-B14F-4D97-AF65-F5344CB8AC3E}">
        <p14:creationId xmlns:p14="http://schemas.microsoft.com/office/powerpoint/2010/main" val="4119728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AE61E0C-E4C1-4CC3-8361-DE0AE8762261}" type="slidenum">
              <a:rPr lang="en-GB" altLang="en-US">
                <a:solidFill>
                  <a:prstClr val="black"/>
                </a:solidFill>
                <a:latin typeface="Arial" charset="0"/>
              </a:rPr>
              <a:pPr/>
              <a:t>59</a:t>
            </a:fld>
            <a:endParaRPr lang="en-GB" altLang="en-US">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16339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820DC6-DF57-4C41-B730-830BA50B71DB}" type="slidenum">
              <a:rPr lang="en-GB" altLang="en-US" smtClean="0"/>
              <a:pPr eaLnBrk="1" hangingPunct="1"/>
              <a:t>4</a:t>
            </a:fld>
            <a:endParaRPr lang="en-GB" alt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288068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AE61E0C-E4C1-4CC3-8361-DE0AE8762261}" type="slidenum">
              <a:rPr lang="en-GB" altLang="en-US">
                <a:solidFill>
                  <a:prstClr val="black"/>
                </a:solidFill>
                <a:latin typeface="Arial" charset="0"/>
              </a:rPr>
              <a:pPr/>
              <a:t>60</a:t>
            </a:fld>
            <a:endParaRPr lang="en-GB" altLang="en-US">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29882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AE61E0C-E4C1-4CC3-8361-DE0AE8762261}" type="slidenum">
              <a:rPr lang="en-GB" altLang="en-US">
                <a:solidFill>
                  <a:prstClr val="black"/>
                </a:solidFill>
                <a:latin typeface="Arial" charset="0"/>
              </a:rPr>
              <a:pPr/>
              <a:t>61</a:t>
            </a:fld>
            <a:endParaRPr lang="en-GB" altLang="en-US">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737938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7C77FDB-C19B-4792-92F7-7F5619FF7D95}" type="slidenum">
              <a:rPr lang="en-GB" altLang="en-US" smtClean="0"/>
              <a:pPr/>
              <a:t>63</a:t>
            </a:fld>
            <a:endParaRPr lang="en-GB" altLang="en-US" smtClean="0"/>
          </a:p>
        </p:txBody>
      </p:sp>
    </p:spTree>
    <p:extLst>
      <p:ext uri="{BB962C8B-B14F-4D97-AF65-F5344CB8AC3E}">
        <p14:creationId xmlns:p14="http://schemas.microsoft.com/office/powerpoint/2010/main" val="217514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B8C410-119B-49F7-AC58-BD4D16583AAC}" type="slidenum">
              <a:rPr lang="en-GB" altLang="en-US">
                <a:solidFill>
                  <a:prstClr val="black"/>
                </a:solidFill>
              </a:rPr>
              <a:pPr/>
              <a:t>5</a:t>
            </a:fld>
            <a:endParaRPr lang="en-GB" altLang="en-US">
              <a:solidFill>
                <a:prstClr val="black"/>
              </a:solidFill>
            </a:endParaRPr>
          </a:p>
        </p:txBody>
      </p:sp>
    </p:spTree>
    <p:extLst>
      <p:ext uri="{BB962C8B-B14F-4D97-AF65-F5344CB8AC3E}">
        <p14:creationId xmlns:p14="http://schemas.microsoft.com/office/powerpoint/2010/main" val="185307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B02F76-4C6C-4A74-96E0-DDE8DDEFFE56}" type="slidenum">
              <a:rPr lang="en-GB" altLang="en-US">
                <a:solidFill>
                  <a:prstClr val="black"/>
                </a:solidFill>
              </a:rPr>
              <a:pPr/>
              <a:t>6</a:t>
            </a:fld>
            <a:endParaRPr lang="en-GB" altLang="en-US">
              <a:solidFill>
                <a:prstClr val="black"/>
              </a:solidFill>
            </a:endParaRPr>
          </a:p>
        </p:txBody>
      </p:sp>
    </p:spTree>
    <p:extLst>
      <p:ext uri="{BB962C8B-B14F-4D97-AF65-F5344CB8AC3E}">
        <p14:creationId xmlns:p14="http://schemas.microsoft.com/office/powerpoint/2010/main" val="387147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4043C9-2E77-4589-9545-04E670AD2DF2}" type="slidenum">
              <a:rPr lang="en-GB" altLang="en-US">
                <a:solidFill>
                  <a:prstClr val="black"/>
                </a:solidFill>
              </a:rPr>
              <a:pPr/>
              <a:t>7</a:t>
            </a:fld>
            <a:endParaRPr lang="en-GB" altLang="en-US">
              <a:solidFill>
                <a:prstClr val="black"/>
              </a:solidFill>
            </a:endParaRPr>
          </a:p>
        </p:txBody>
      </p:sp>
    </p:spTree>
    <p:extLst>
      <p:ext uri="{BB962C8B-B14F-4D97-AF65-F5344CB8AC3E}">
        <p14:creationId xmlns:p14="http://schemas.microsoft.com/office/powerpoint/2010/main" val="28983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087A7BB-763D-44AC-98F7-0285BB17DA17}" type="slidenum">
              <a:rPr lang="en-GB" altLang="en-US" smtClean="0"/>
              <a:pPr/>
              <a:t>8</a:t>
            </a:fld>
            <a:endParaRPr lang="en-GB" altLang="en-US" smtClean="0"/>
          </a:p>
        </p:txBody>
      </p:sp>
    </p:spTree>
    <p:extLst>
      <p:ext uri="{BB962C8B-B14F-4D97-AF65-F5344CB8AC3E}">
        <p14:creationId xmlns:p14="http://schemas.microsoft.com/office/powerpoint/2010/main" val="668208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AE1DD49-ECB7-47E2-8876-168C765AB12D}" type="slidenum">
              <a:rPr lang="en-GB" altLang="en-US" smtClean="0"/>
              <a:pPr/>
              <a:t>9</a:t>
            </a:fld>
            <a:endParaRPr lang="en-GB" altLang="en-US" smtClean="0"/>
          </a:p>
        </p:txBody>
      </p:sp>
    </p:spTree>
    <p:extLst>
      <p:ext uri="{BB962C8B-B14F-4D97-AF65-F5344CB8AC3E}">
        <p14:creationId xmlns:p14="http://schemas.microsoft.com/office/powerpoint/2010/main" val="7007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483920302"/>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2744939041"/>
      </p:ext>
    </p:extLst>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BFA20-5855-4771-B7C2-DFBF71C49B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691138"/>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E45A6D-C6DB-4143-BD48-5230105BE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061019"/>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5120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AF1BA2-160B-4AA3-99AB-6CFA5A8066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921829"/>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2931BE-D613-4CDE-872D-6935904EC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422465"/>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341762-24FD-4C95-9BAB-4F27F883E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569861"/>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4D5D34-6B88-4FEB-8033-BC0C280DC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136000"/>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2454AD-60D9-4255-8B49-307B5694C6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132544"/>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12E109-D435-4C7D-A0A0-8E7CEA9006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90691"/>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0D3020-301D-49F3-867C-2CE10F52B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047353"/>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D213A5-49E7-43A6-B742-FC93A82CA7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35266"/>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2475718859"/>
      </p:ext>
    </p:extLst>
  </p:cSld>
  <p:clrMapOvr>
    <a:masterClrMapping/>
  </p:clrMapOvr>
  <p:transition>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1BB8E9-183B-4117-A428-090378F6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167680"/>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CCA0B3-BDA6-4B44-B087-2CFCE28779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113746"/>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0E5A0E-A42B-4885-80DD-A55D072FE4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713640"/>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5120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AF1BA2-160B-4AA3-99AB-6CFA5A8066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058239"/>
      </p:ext>
    </p:extLst>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2931BE-D613-4CDE-872D-6935904EC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911549"/>
      </p:ext>
    </p:extLst>
  </p:cSld>
  <p:clrMapOvr>
    <a:masterClrMapping/>
  </p:clrMapOvr>
  <p:transition>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341762-24FD-4C95-9BAB-4F27F883E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178213"/>
      </p:ext>
    </p:extLst>
  </p:cSld>
  <p:clrMapOvr>
    <a:masterClrMapping/>
  </p:clrMapOvr>
  <p:transition>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4D5D34-6B88-4FEB-8033-BC0C280DC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905490"/>
      </p:ext>
    </p:extLst>
  </p:cSld>
  <p:clrMapOvr>
    <a:masterClrMapping/>
  </p:clrMapOvr>
  <p:transition>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2454AD-60D9-4255-8B49-307B5694C6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916405"/>
      </p:ext>
    </p:extLst>
  </p:cSld>
  <p:clrMapOvr>
    <a:masterClrMapping/>
  </p:clrMapOvr>
  <p:transition>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12E109-D435-4C7D-A0A0-8E7CEA9006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44701"/>
      </p:ext>
    </p:extLst>
  </p:cSld>
  <p:clrMapOvr>
    <a:masterClrMapping/>
  </p:clrMapOvr>
  <p:transition>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0D3020-301D-49F3-867C-2CE10F52B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081366"/>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defRPr/>
            </a:pPr>
            <a:endParaRPr lang="en-ZA">
              <a:solidFill>
                <a:srgbClr val="FFFFFF"/>
              </a:solidFill>
            </a:endParaRPr>
          </a:p>
        </p:txBody>
      </p:sp>
      <p:sp>
        <p:nvSpPr>
          <p:cNvPr id="1372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372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3C3B1018-57A1-47D4-B663-E0EB0CC81403}"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6796319"/>
      </p:ext>
    </p:extLst>
  </p:cSld>
  <p:clrMapOvr>
    <a:masterClrMapping/>
  </p:clrMapOvr>
  <p:transition>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D213A5-49E7-43A6-B742-FC93A82CA7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097076"/>
      </p:ext>
    </p:extLst>
  </p:cSld>
  <p:clrMapOvr>
    <a:masterClrMapping/>
  </p:clrMapOvr>
  <p:transition>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1BB8E9-183B-4117-A428-090378F6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492648"/>
      </p:ext>
    </p:extLst>
  </p:cSld>
  <p:clrMapOvr>
    <a:masterClrMapping/>
  </p:clrMapOvr>
  <p:transition>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CCA0B3-BDA6-4B44-B087-2CFCE28779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9010"/>
      </p:ext>
    </p:extLst>
  </p:cSld>
  <p:clrMapOvr>
    <a:masterClrMapping/>
  </p:clrMapOvr>
  <p:transition>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0E5A0E-A42B-4885-80DD-A55D072FE4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815944"/>
      </p:ext>
    </p:extLst>
  </p:cSld>
  <p:clrMapOvr>
    <a:masterClrMapping/>
  </p:clrMapOvr>
  <p:transitio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defRPr/>
            </a:pPr>
            <a:endParaRPr lang="en-ZA">
              <a:solidFill>
                <a:srgbClr val="FFFFFF"/>
              </a:solidFill>
            </a:endParaRPr>
          </a:p>
        </p:txBody>
      </p:sp>
      <p:sp>
        <p:nvSpPr>
          <p:cNvPr id="1372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372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2FB905B3-8B40-4D48-81AF-D4BAC679ADAA}"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cSld>
  <p:clrMapOvr>
    <a:masterClrMapping/>
  </p:clrMapOvr>
  <p:transition>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7FB62-C8E6-4297-96D0-5CF5223E3E03}"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21F6F-1F18-491B-BD89-D095A26F809C}"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FD3F1E-EC11-404C-AA1B-DD536688EA08}"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157D76-A8F0-4376-B2BA-9AC3AEA3D1C3}"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7D4A80-A22A-4060-B9B3-DBAB2B9D8658}"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B098F-3E71-4CC5-B01D-73CD5AEC1B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7708307"/>
      </p:ext>
    </p:extLst>
  </p:cSld>
  <p:clrMapOvr>
    <a:masterClrMapping/>
  </p:clrMapOvr>
  <p:transition>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5D4E33-F245-4867-8E2A-92326EBBF36E}"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806B61-C309-48F7-B3D2-8C507D2ACC25}"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1B3E5-8FE1-4A6C-892D-B79AD76EC7CD}"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214DC-9B44-4E44-940C-BD474DE0C1E2}"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85612-810A-4783-9408-6E624860A541}" type="slidenum">
              <a:rPr lang="en-US">
                <a:solidFill>
                  <a:srgbClr val="FFFFFF"/>
                </a:solidFill>
              </a:rPr>
              <a:pPr>
                <a:defRPr/>
              </a:pPr>
              <a:t>‹#›</a:t>
            </a:fld>
            <a:endParaRPr lang="en-US">
              <a:solidFill>
                <a:srgbClr val="FFFFFF"/>
              </a:solidFill>
            </a:endParaRPr>
          </a:p>
        </p:txBody>
      </p:sp>
    </p:spTree>
  </p:cSld>
  <p:clrMapOvr>
    <a:masterClrMapping/>
  </p:clrMapOvr>
  <p:transition>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567148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8973474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540487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6661305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923648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D6E4C-BA56-47C5-A57E-5D1AE43EF9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8481796"/>
      </p:ext>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0057260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075595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2480013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441571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5907526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2950345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9875" cy="6858000"/>
            <a:chOff x="0" y="0"/>
            <a:chExt cx="5770" cy="4320"/>
          </a:xfrm>
        </p:grpSpPr>
        <p:sp>
          <p:nvSpPr>
            <p:cNvPr id="14745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0"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1"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2"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3"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4"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7"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8"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69"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0"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2"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4"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6"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7"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8"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747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eaLnBrk="0" fontAlgn="base" hangingPunct="0">
                <a:spcBef>
                  <a:spcPct val="0"/>
                </a:spcBef>
                <a:spcAft>
                  <a:spcPct val="0"/>
                </a:spcAft>
              </a:pPr>
              <a:endParaRPr lang="en-ZA">
                <a:solidFill>
                  <a:srgbClr val="FFFFFF"/>
                </a:solidFill>
                <a:latin typeface="Tahoma" pitchFamily="34" charset="0"/>
              </a:endParaRPr>
            </a:p>
          </p:txBody>
        </p:sp>
      </p:grpSp>
      <p:sp>
        <p:nvSpPr>
          <p:cNvPr id="147480"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47481" name="Rectangle 25"/>
          <p:cNvSpPr>
            <a:spLocks noGrp="1" noChangeArrowheads="1"/>
          </p:cNvSpPr>
          <p:nvPr>
            <p:ph type="subTitle" sz="quarter" idx="1"/>
          </p:nvPr>
        </p:nvSpPr>
        <p:spPr>
          <a:xfrm>
            <a:off x="1371600" y="3886200"/>
            <a:ext cx="6400800" cy="1752600"/>
          </a:xfrm>
        </p:spPr>
        <p:txBody>
          <a:bodyPr/>
          <a:lstStyle>
            <a:lvl1pPr marL="0" indent="0">
              <a:defRPr/>
            </a:lvl1pPr>
          </a:lstStyle>
          <a:p>
            <a:r>
              <a:rPr lang="en-US"/>
              <a:t>Click to edit Master subtitle style</a:t>
            </a:r>
          </a:p>
        </p:txBody>
      </p:sp>
      <p:sp>
        <p:nvSpPr>
          <p:cNvPr id="147482" name="Rectangle 26"/>
          <p:cNvSpPr>
            <a:spLocks noGrp="1" noChangeArrowheads="1"/>
          </p:cNvSpPr>
          <p:nvPr>
            <p:ph type="dt" sz="quarter" idx="2"/>
          </p:nvPr>
        </p:nvSpPr>
        <p:spPr>
          <a:xfrm>
            <a:off x="457200" y="6243638"/>
            <a:ext cx="2133600" cy="457200"/>
          </a:xfrm>
        </p:spPr>
        <p:txBody>
          <a:bodyPr/>
          <a:lstStyle>
            <a:lvl1pPr>
              <a:defRPr/>
            </a:lvl1pPr>
          </a:lstStyle>
          <a:p>
            <a:endParaRPr lang="en-US">
              <a:solidFill>
                <a:srgbClr val="FFFFFF"/>
              </a:solidFill>
            </a:endParaRPr>
          </a:p>
        </p:txBody>
      </p:sp>
      <p:sp>
        <p:nvSpPr>
          <p:cNvPr id="147483" name="Rectangle 2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47484" name="Rectangle 28"/>
          <p:cNvSpPr>
            <a:spLocks noGrp="1" noChangeArrowheads="1"/>
          </p:cNvSpPr>
          <p:nvPr>
            <p:ph type="sldNum" sz="quarter" idx="4"/>
          </p:nvPr>
        </p:nvSpPr>
        <p:spPr/>
        <p:txBody>
          <a:bodyPr/>
          <a:lstStyle>
            <a:lvl1pPr>
              <a:defRPr/>
            </a:lvl1pPr>
          </a:lstStyle>
          <a:p>
            <a:fld id="{E97AEDCE-A386-4888-B9DA-C9D7A55CA93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0658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386AAB9-F9AE-4044-B42E-0E3F70AA135B}" type="slidenum">
              <a:rPr lang="en-US">
                <a:solidFill>
                  <a:srgbClr val="FFFFFF"/>
                </a:solidFill>
              </a:rPr>
              <a:pPr/>
              <a:t>‹#›</a:t>
            </a:fld>
            <a:endParaRPr lang="en-US">
              <a:solidFill>
                <a:srgbClr val="FFFFFF"/>
              </a:solidFill>
            </a:endParaRPr>
          </a:p>
        </p:txBody>
      </p:sp>
      <p:sp>
        <p:nvSpPr>
          <p:cNvPr id="6" name="Date Placeholder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03277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397A7A1-EF24-4A16-84DC-56AD4C9F3048}" type="slidenum">
              <a:rPr lang="en-US">
                <a:solidFill>
                  <a:srgbClr val="FFFFFF"/>
                </a:solidFill>
              </a:rPr>
              <a:pPr/>
              <a:t>‹#›</a:t>
            </a:fld>
            <a:endParaRPr lang="en-US">
              <a:solidFill>
                <a:srgbClr val="FFFFFF"/>
              </a:solidFill>
            </a:endParaRPr>
          </a:p>
        </p:txBody>
      </p:sp>
      <p:sp>
        <p:nvSpPr>
          <p:cNvPr id="6" name="Date Placeholder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806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3692C946-5514-4E14-ABD4-CE4A2B1F59AE}" type="slidenum">
              <a:rPr lang="en-US">
                <a:solidFill>
                  <a:srgbClr val="FFFFFF"/>
                </a:solidFill>
              </a:rPr>
              <a:pPr/>
              <a:t>‹#›</a:t>
            </a:fld>
            <a:endParaRPr lang="en-US">
              <a:solidFill>
                <a:srgbClr val="FFFFFF"/>
              </a:solidFill>
            </a:endParaRPr>
          </a:p>
        </p:txBody>
      </p:sp>
      <p:sp>
        <p:nvSpPr>
          <p:cNvPr id="7" name="Date Placeholder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5037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BAB6BD-0415-4B39-9E04-2AD73945D0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276885"/>
      </p:ext>
    </p:extLst>
  </p:cSld>
  <p:clrMapOvr>
    <a:masterClrMapping/>
  </p:clrMapOvr>
  <p:transition>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Footer Placeholder 6"/>
          <p:cNvSpPr>
            <a:spLocks noGrp="1"/>
          </p:cNvSpPr>
          <p:nvPr>
            <p:ph type="ftr" sz="quarter"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582635FE-7F52-446F-B587-7E2C132C4795}" type="slidenum">
              <a:rPr lang="en-US">
                <a:solidFill>
                  <a:srgbClr val="FFFFFF"/>
                </a:solidFill>
              </a:rPr>
              <a:pPr/>
              <a:t>‹#›</a:t>
            </a:fld>
            <a:endParaRPr lang="en-US">
              <a:solidFill>
                <a:srgbClr val="FFFFFF"/>
              </a:solidFill>
            </a:endParaRPr>
          </a:p>
        </p:txBody>
      </p:sp>
      <p:sp>
        <p:nvSpPr>
          <p:cNvPr id="9" name="Date Placeholder 8"/>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5516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Footer Placeholder 2"/>
          <p:cNvSpPr>
            <a:spLocks noGrp="1"/>
          </p:cNvSpPr>
          <p:nvPr>
            <p:ph type="ftr" sz="quarter"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323485DF-DB29-4FEF-BE92-E246A3F0F996}" type="slidenum">
              <a:rPr lang="en-US">
                <a:solidFill>
                  <a:srgbClr val="FFFFFF"/>
                </a:solidFill>
              </a:rPr>
              <a:pPr/>
              <a:t>‹#›</a:t>
            </a:fld>
            <a:endParaRPr lang="en-US">
              <a:solidFill>
                <a:srgbClr val="FFFFFF"/>
              </a:solidFill>
            </a:endParaRPr>
          </a:p>
        </p:txBody>
      </p:sp>
      <p:sp>
        <p:nvSpPr>
          <p:cNvPr id="5" name="Date Placeholder 4"/>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9807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D6DADDF9-B7E6-489F-9E78-E81A88EA85E5}" type="slidenum">
              <a:rPr lang="en-US">
                <a:solidFill>
                  <a:srgbClr val="FFFFFF"/>
                </a:solidFill>
              </a:rPr>
              <a:pPr/>
              <a:t>‹#›</a:t>
            </a:fld>
            <a:endParaRPr lang="en-US">
              <a:solidFill>
                <a:srgbClr val="FFFFFF"/>
              </a:solidFill>
            </a:endParaRPr>
          </a:p>
        </p:txBody>
      </p:sp>
      <p:sp>
        <p:nvSpPr>
          <p:cNvPr id="4" name="Date Placeholder 3"/>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7820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CD37DAF-20FB-422F-9110-6022349D5C19}" type="slidenum">
              <a:rPr lang="en-US">
                <a:solidFill>
                  <a:srgbClr val="FFFFFF"/>
                </a:solidFill>
              </a:rPr>
              <a:pPr/>
              <a:t>‹#›</a:t>
            </a:fld>
            <a:endParaRPr lang="en-US">
              <a:solidFill>
                <a:srgbClr val="FFFFFF"/>
              </a:solidFill>
            </a:endParaRPr>
          </a:p>
        </p:txBody>
      </p:sp>
      <p:sp>
        <p:nvSpPr>
          <p:cNvPr id="7" name="Date Placeholder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34853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B568802-3537-4523-A181-056CCE2FCCCA}" type="slidenum">
              <a:rPr lang="en-US">
                <a:solidFill>
                  <a:srgbClr val="FFFFFF"/>
                </a:solidFill>
              </a:rPr>
              <a:pPr/>
              <a:t>‹#›</a:t>
            </a:fld>
            <a:endParaRPr lang="en-US">
              <a:solidFill>
                <a:srgbClr val="FFFFFF"/>
              </a:solidFill>
            </a:endParaRPr>
          </a:p>
        </p:txBody>
      </p:sp>
      <p:sp>
        <p:nvSpPr>
          <p:cNvPr id="7" name="Date Placeholder 6"/>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62332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9663FAF-53A5-449E-879A-C824F60FC2A7}" type="slidenum">
              <a:rPr lang="en-US">
                <a:solidFill>
                  <a:srgbClr val="FFFFFF"/>
                </a:solidFill>
              </a:rPr>
              <a:pPr/>
              <a:t>‹#›</a:t>
            </a:fld>
            <a:endParaRPr lang="en-US">
              <a:solidFill>
                <a:srgbClr val="FFFFFF"/>
              </a:solidFill>
            </a:endParaRPr>
          </a:p>
        </p:txBody>
      </p:sp>
      <p:sp>
        <p:nvSpPr>
          <p:cNvPr id="6" name="Date Placeholder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87330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0C73C5A-0636-42AD-ABEC-C565AB5A11ED}" type="slidenum">
              <a:rPr lang="en-US">
                <a:solidFill>
                  <a:srgbClr val="FFFFFF"/>
                </a:solidFill>
              </a:rPr>
              <a:pPr/>
              <a:t>‹#›</a:t>
            </a:fld>
            <a:endParaRPr lang="en-US">
              <a:solidFill>
                <a:srgbClr val="FFFFFF"/>
              </a:solidFill>
            </a:endParaRPr>
          </a:p>
        </p:txBody>
      </p:sp>
      <p:sp>
        <p:nvSpPr>
          <p:cNvPr id="6" name="Date Placeholder 5"/>
          <p:cNvSpPr>
            <a:spLocks noGrp="1"/>
          </p:cNvSpPr>
          <p:nvPr>
            <p:ph type="dt" sz="half"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38590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Z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3638"/>
            <a:ext cx="2133600" cy="457200"/>
          </a:xfrm>
        </p:spPr>
        <p:txBody>
          <a:bodyPr/>
          <a:lstStyle>
            <a:lvl1pPr>
              <a:defRPr/>
            </a:lvl1pPr>
          </a:lstStyle>
          <a:p>
            <a:fld id="{1D77661D-CE59-4C0D-B87E-B5D272CAD001}" type="slidenum">
              <a:rPr lang="en-US">
                <a:solidFill>
                  <a:srgbClr val="FFFFFF"/>
                </a:solidFill>
              </a:rPr>
              <a:pPr/>
              <a:t>‹#›</a:t>
            </a:fld>
            <a:endParaRPr lang="en-US">
              <a:solidFill>
                <a:srgbClr val="FFFFFF"/>
              </a:solidFill>
            </a:endParaRPr>
          </a:p>
        </p:txBody>
      </p:sp>
      <p:sp>
        <p:nvSpPr>
          <p:cNvPr id="7" name="Date Placeholder 6"/>
          <p:cNvSpPr>
            <a:spLocks noGrp="1"/>
          </p:cNvSpPr>
          <p:nvPr>
            <p:ph type="dt" sz="half" idx="12"/>
          </p:nvPr>
        </p:nvSpPr>
        <p:spPr>
          <a:xfrm>
            <a:off x="457200" y="6248400"/>
            <a:ext cx="2133600" cy="45720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95707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Z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lipArt Placeholder 3"/>
          <p:cNvSpPr>
            <a:spLocks noGrp="1"/>
          </p:cNvSpPr>
          <p:nvPr>
            <p:ph type="clipArt" sz="half" idx="2"/>
          </p:nvPr>
        </p:nvSpPr>
        <p:spPr>
          <a:xfrm>
            <a:off x="4648200" y="1600200"/>
            <a:ext cx="4038600" cy="4530725"/>
          </a:xfrm>
        </p:spPr>
        <p:txBody>
          <a:bodyPr/>
          <a:lstStyle/>
          <a:p>
            <a:endParaRPr lang="en-ZA"/>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3638"/>
            <a:ext cx="2133600" cy="457200"/>
          </a:xfrm>
        </p:spPr>
        <p:txBody>
          <a:bodyPr/>
          <a:lstStyle>
            <a:lvl1pPr>
              <a:defRPr/>
            </a:lvl1pPr>
          </a:lstStyle>
          <a:p>
            <a:fld id="{F9E3956E-BBA4-4B86-A525-9D88F933D017}" type="slidenum">
              <a:rPr lang="en-US">
                <a:solidFill>
                  <a:srgbClr val="FFFFFF"/>
                </a:solidFill>
              </a:rPr>
              <a:pPr/>
              <a:t>‹#›</a:t>
            </a:fld>
            <a:endParaRPr lang="en-US">
              <a:solidFill>
                <a:srgbClr val="FFFFFF"/>
              </a:solidFill>
            </a:endParaRPr>
          </a:p>
        </p:txBody>
      </p:sp>
      <p:sp>
        <p:nvSpPr>
          <p:cNvPr id="7" name="Date Placeholder 6"/>
          <p:cNvSpPr>
            <a:spLocks noGrp="1"/>
          </p:cNvSpPr>
          <p:nvPr>
            <p:ph type="dt" sz="half" idx="12"/>
          </p:nvPr>
        </p:nvSpPr>
        <p:spPr>
          <a:xfrm>
            <a:off x="457200" y="6248400"/>
            <a:ext cx="2133600" cy="45720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18723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ZA"/>
          </a:p>
        </p:txBody>
      </p:sp>
      <p:sp>
        <p:nvSpPr>
          <p:cNvPr id="3" name="ClipArt Placeholder 2"/>
          <p:cNvSpPr>
            <a:spLocks noGrp="1"/>
          </p:cNvSpPr>
          <p:nvPr>
            <p:ph type="clipArt" sz="half" idx="1"/>
          </p:nvPr>
        </p:nvSpPr>
        <p:spPr>
          <a:xfrm>
            <a:off x="457200" y="1600200"/>
            <a:ext cx="4038600" cy="4530725"/>
          </a:xfrm>
        </p:spPr>
        <p:txBody>
          <a:bodyPr/>
          <a:lstStyle/>
          <a:p>
            <a:endParaRPr lang="en-ZA"/>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3638"/>
            <a:ext cx="2133600" cy="457200"/>
          </a:xfrm>
        </p:spPr>
        <p:txBody>
          <a:bodyPr/>
          <a:lstStyle>
            <a:lvl1pPr>
              <a:defRPr/>
            </a:lvl1pPr>
          </a:lstStyle>
          <a:p>
            <a:fld id="{DB024706-130D-48F7-963F-0E4AE63A02B3}" type="slidenum">
              <a:rPr lang="en-US">
                <a:solidFill>
                  <a:srgbClr val="FFFFFF"/>
                </a:solidFill>
              </a:rPr>
              <a:pPr/>
              <a:t>‹#›</a:t>
            </a:fld>
            <a:endParaRPr lang="en-US">
              <a:solidFill>
                <a:srgbClr val="FFFFFF"/>
              </a:solidFill>
            </a:endParaRPr>
          </a:p>
        </p:txBody>
      </p:sp>
      <p:sp>
        <p:nvSpPr>
          <p:cNvPr id="7" name="Date Placeholder 6"/>
          <p:cNvSpPr>
            <a:spLocks noGrp="1"/>
          </p:cNvSpPr>
          <p:nvPr>
            <p:ph type="dt" sz="half" idx="12"/>
          </p:nvPr>
        </p:nvSpPr>
        <p:spPr>
          <a:xfrm>
            <a:off x="457200" y="6248400"/>
            <a:ext cx="2133600" cy="45720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35113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EC57B5-5794-4BC6-84E7-CBE3257016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970374"/>
      </p:ext>
    </p:extLst>
  </p:cSld>
  <p:clrMapOvr>
    <a:masterClrMapping/>
  </p:clrMapOvr>
  <p:transition>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E08EEC-139A-4E5D-84EE-40522D693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43383079"/>
      </p:ext>
    </p:extLst>
  </p:cSld>
  <p:clrMapOvr>
    <a:masterClrMapping/>
  </p:clrMapOvr>
  <p:transition>
    <p:cove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71015C-BA19-4810-B61A-F8FEC6C2DAD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2702072"/>
      </p:ext>
    </p:extLst>
  </p:cSld>
  <p:clrMapOvr>
    <a:masterClrMapping/>
  </p:clrMapOvr>
  <p:transition>
    <p:cove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BFCB04-C36A-4BFE-975F-5E50F213BC6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95103264"/>
      </p:ext>
    </p:extLst>
  </p:cSld>
  <p:clrMapOvr>
    <a:masterClrMapping/>
  </p:clrMapOvr>
  <p:transition>
    <p:cove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6B6CEC-50F2-4FB5-A578-7C86A5DFB5F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66941149"/>
      </p:ext>
    </p:extLst>
  </p:cSld>
  <p:clrMapOvr>
    <a:masterClrMapping/>
  </p:clrMapOvr>
  <p:transition>
    <p:cove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BD31CF-A7BD-41A2-8F3B-D9EA4D2186C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41792560"/>
      </p:ext>
    </p:extLst>
  </p:cSld>
  <p:clrMapOvr>
    <a:masterClrMapping/>
  </p:clrMapOvr>
  <p:transition>
    <p:cove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36A908-BB44-4E8C-B75E-00C6EE84C8F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57561501"/>
      </p:ext>
    </p:extLst>
  </p:cSld>
  <p:clrMapOvr>
    <a:masterClrMapping/>
  </p:clrMapOvr>
  <p:transition>
    <p:cove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EC652E-2DD9-4550-90B7-44DB92031EF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47473203"/>
      </p:ext>
    </p:extLst>
  </p:cSld>
  <p:clrMapOvr>
    <a:masterClrMapping/>
  </p:clrMapOvr>
  <p:transition>
    <p:cove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18BC2D-1C74-4A92-9EE8-ADE971854AE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11343795"/>
      </p:ext>
    </p:extLst>
  </p:cSld>
  <p:clrMapOvr>
    <a:masterClrMapping/>
  </p:clrMapOvr>
  <p:transition>
    <p:cove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DE3E8D-56C7-4B1B-BC88-6CE3A3CCDB1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584846239"/>
      </p:ext>
    </p:extLst>
  </p:cSld>
  <p:clrMapOvr>
    <a:masterClrMapping/>
  </p:clrMapOvr>
  <p:transition>
    <p:cove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EE84B8-16B7-48B4-8198-4492A986359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94817596"/>
      </p:ext>
    </p:extLst>
  </p:cSld>
  <p:clrMapOvr>
    <a:masterClrMapping/>
  </p:clrMapOvr>
  <p:transition>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4C853-1F02-42A7-B697-A8BFC35B4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9629666"/>
      </p:ext>
    </p:extLst>
  </p:cSld>
  <p:clrMapOvr>
    <a:masterClrMapping/>
  </p:clrMapOvr>
  <p:transition>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B032AB-7D96-4388-8BE2-435405B8661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46444349"/>
      </p:ext>
    </p:extLst>
  </p:cSld>
  <p:clrMapOvr>
    <a:masterClrMapping/>
  </p:clrMapOvr>
  <p:transition>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5D9E73-F101-41D2-9D6B-53D0EB21E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2662474"/>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991FB6-BFE2-41F8-84AC-398204BFC6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322042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2433864499"/>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C67EF-F567-4084-B492-A0FA351EC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4238275"/>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59BC4D-C926-40CC-8EAB-EAA8A0335B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2775850"/>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B234E-7F73-4C6E-80D6-574D635171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9493363"/>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defRPr/>
            </a:pPr>
            <a:endParaRPr lang="en-ZA">
              <a:solidFill>
                <a:srgbClr val="FFFFFF"/>
              </a:solidFill>
            </a:endParaRPr>
          </a:p>
        </p:txBody>
      </p:sp>
      <p:sp>
        <p:nvSpPr>
          <p:cNvPr id="1372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372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3C3B1018-57A1-47D4-B663-E0EB0CC81403}"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2321662"/>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B098F-3E71-4CC5-B01D-73CD5AEC1B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671567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D6E4C-BA56-47C5-A57E-5D1AE43EF9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8150286"/>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BAB6BD-0415-4B39-9E04-2AD73945D0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0129912"/>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EC57B5-5794-4BC6-84E7-CBE3257016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2465664"/>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4C853-1F02-42A7-B697-A8BFC35B4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5519287"/>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5D9E73-F101-41D2-9D6B-53D0EB21E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895415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1340453620"/>
      </p:ext>
    </p:extLst>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991FB6-BFE2-41F8-84AC-398204BFC6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564089"/>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C67EF-F567-4084-B492-A0FA351EC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908979"/>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59BC4D-C926-40CC-8EAB-EAA8A0335B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4848138"/>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B234E-7F73-4C6E-80D6-574D635171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8080232"/>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defRPr/>
            </a:pPr>
            <a:endParaRPr lang="en-ZA">
              <a:solidFill>
                <a:srgbClr val="FFFFFF"/>
              </a:solidFill>
            </a:endParaRPr>
          </a:p>
        </p:txBody>
      </p:sp>
      <p:sp>
        <p:nvSpPr>
          <p:cNvPr id="1372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372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3C3B1018-57A1-47D4-B663-E0EB0CC81403}"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17140862"/>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B098F-3E71-4CC5-B01D-73CD5AEC1B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8878982"/>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D6E4C-BA56-47C5-A57E-5D1AE43EF9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311248"/>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BAB6BD-0415-4B39-9E04-2AD73945D0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3466360"/>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EC57B5-5794-4BC6-84E7-CBE3257016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5347351"/>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4C853-1F02-42A7-B697-A8BFC35B4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212387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218588946"/>
      </p:ext>
    </p:extLst>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5D9E73-F101-41D2-9D6B-53D0EB21E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6006882"/>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991FB6-BFE2-41F8-84AC-398204BFC6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6521528"/>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C67EF-F567-4084-B492-A0FA351EC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094402"/>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59BC4D-C926-40CC-8EAB-EAA8A0335B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3890502"/>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B234E-7F73-4C6E-80D6-574D635171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2447937"/>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hidden">
            <a:xfrm>
              <a:off x="0" y="0"/>
              <a:ext cx="5760" cy="535"/>
            </a:xfrm>
            <a:prstGeom prst="rect">
              <a:avLst/>
            </a:pr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76" name="Rectangle 4"/>
            <p:cNvSpPr>
              <a:spLocks noChangeArrowheads="1"/>
            </p:cNvSpPr>
            <p:nvPr/>
          </p:nvSpPr>
          <p:spPr bwMode="hidden">
            <a:xfrm>
              <a:off x="0" y="3147"/>
              <a:ext cx="5760" cy="1173"/>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p:nvPr>
        </p:nvSpPr>
        <p:spPr>
          <a:xfrm>
            <a:off x="1295400" y="1524000"/>
            <a:ext cx="7772400" cy="1143000"/>
          </a:xfrm>
        </p:spPr>
        <p:txBody>
          <a:bodyPr/>
          <a:lstStyle>
            <a:lvl1pPr>
              <a:defRPr/>
            </a:lvl1pPr>
          </a:lstStyle>
          <a:p>
            <a:pPr lvl="0"/>
            <a:r>
              <a:rPr lang="en-US" altLang="en-US" noProof="0" smtClean="0"/>
              <a:t>Click to edit Master title style</a:t>
            </a:r>
          </a:p>
        </p:txBody>
      </p:sp>
      <p:sp>
        <p:nvSpPr>
          <p:cNvPr id="3078" name="Rectangle 6"/>
          <p:cNvSpPr>
            <a:spLocks noGrp="1" noChangeArrowheads="1"/>
          </p:cNvSpPr>
          <p:nvPr>
            <p:ph type="subTitle" idx="1"/>
          </p:nvPr>
        </p:nvSpPr>
        <p:spPr>
          <a:xfrm>
            <a:off x="1371600" y="3886200"/>
            <a:ext cx="6400800" cy="1752600"/>
          </a:xfrm>
        </p:spPr>
        <p:txBody>
          <a:bodyPr/>
          <a:lstStyle>
            <a:lvl1pPr marL="0" indent="0">
              <a:buFont typeface="Monotype Sorts" pitchFamily="2" charset="2"/>
              <a:buNone/>
              <a:defRPr/>
            </a:lvl1pPr>
          </a:lstStyle>
          <a:p>
            <a:pPr lvl="0"/>
            <a:r>
              <a:rPr lang="en-US" altLang="en-US" noProof="0" smtClean="0"/>
              <a:t>Click to edit Master subtitle style</a:t>
            </a:r>
          </a:p>
        </p:txBody>
      </p:sp>
      <p:sp>
        <p:nvSpPr>
          <p:cNvPr id="3079" name="Rectangle 7"/>
          <p:cNvSpPr>
            <a:spLocks noGrp="1" noChangeArrowheads="1"/>
          </p:cNvSpPr>
          <p:nvPr>
            <p:ph type="dt" sz="half" idx="2"/>
          </p:nvPr>
        </p:nvSpPr>
        <p:spPr>
          <a:xfrm>
            <a:off x="1295400" y="6248400"/>
            <a:ext cx="1905000" cy="457200"/>
          </a:xfrm>
        </p:spPr>
        <p:txBody>
          <a:bodyPr/>
          <a:lstStyle>
            <a:lvl1pPr>
              <a:defRPr>
                <a:solidFill>
                  <a:srgbClr val="FFFFFF"/>
                </a:solidFill>
              </a:defRPr>
            </a:lvl1pPr>
          </a:lstStyle>
          <a:p>
            <a:endParaRPr lang="en-US" altLang="en-US"/>
          </a:p>
        </p:txBody>
      </p:sp>
      <p:sp>
        <p:nvSpPr>
          <p:cNvPr id="3080" name="Rectangle 8"/>
          <p:cNvSpPr>
            <a:spLocks noGrp="1" noChangeArrowheads="1"/>
          </p:cNvSpPr>
          <p:nvPr>
            <p:ph type="ftr" sz="quarter" idx="3"/>
          </p:nvPr>
        </p:nvSpPr>
        <p:spPr>
          <a:xfrm>
            <a:off x="3733800" y="6248400"/>
            <a:ext cx="2895600" cy="457200"/>
          </a:xfrm>
        </p:spPr>
        <p:txBody>
          <a:bodyPr/>
          <a:lstStyle>
            <a:lvl1pPr>
              <a:defRPr>
                <a:solidFill>
                  <a:srgbClr val="FFFFFF"/>
                </a:solidFill>
              </a:defRPr>
            </a:lvl1pPr>
          </a:lstStyle>
          <a:p>
            <a:endParaRPr lang="en-US" altLang="en-US"/>
          </a:p>
        </p:txBody>
      </p:sp>
      <p:sp>
        <p:nvSpPr>
          <p:cNvPr id="3081" name="Rectangle 9"/>
          <p:cNvSpPr>
            <a:spLocks noGrp="1" noChangeArrowheads="1"/>
          </p:cNvSpPr>
          <p:nvPr>
            <p:ph type="sldNum" sz="quarter" idx="4"/>
          </p:nvPr>
        </p:nvSpPr>
        <p:spPr>
          <a:xfrm>
            <a:off x="7162800" y="6248400"/>
            <a:ext cx="1905000" cy="457200"/>
          </a:xfrm>
        </p:spPr>
        <p:txBody>
          <a:bodyPr/>
          <a:lstStyle>
            <a:lvl1pPr>
              <a:defRPr>
                <a:solidFill>
                  <a:srgbClr val="FFFFFF"/>
                </a:solidFill>
              </a:defRPr>
            </a:lvl1pPr>
          </a:lstStyle>
          <a:p>
            <a:fld id="{9A864BF9-23E9-4817-8598-7664F1FD6356}" type="slidenum">
              <a:rPr lang="en-US" altLang="en-US"/>
              <a:pPr/>
              <a:t>‹#›</a:t>
            </a:fld>
            <a:endParaRPr lang="en-US" altLang="en-US"/>
          </a:p>
        </p:txBody>
      </p:sp>
      <p:grpSp>
        <p:nvGrpSpPr>
          <p:cNvPr id="3082" name="Group 10"/>
          <p:cNvGrpSpPr>
            <a:grpSpLocks/>
          </p:cNvGrpSpPr>
          <p:nvPr/>
        </p:nvGrpSpPr>
        <p:grpSpPr bwMode="auto">
          <a:xfrm>
            <a:off x="152400" y="314325"/>
            <a:ext cx="847725" cy="6543675"/>
            <a:chOff x="96" y="198"/>
            <a:chExt cx="534" cy="4122"/>
          </a:xfrm>
        </p:grpSpPr>
        <p:sp>
          <p:nvSpPr>
            <p:cNvPr id="3083" name="AutoShape 11"/>
            <p:cNvSpPr>
              <a:spLocks noChangeArrowheads="1"/>
            </p:cNvSpPr>
            <p:nvPr/>
          </p:nvSpPr>
          <p:spPr bwMode="auto">
            <a:xfrm rot="5400000" flipH="1">
              <a:off x="82" y="1994"/>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84" name="AutoShape 12"/>
            <p:cNvSpPr>
              <a:spLocks noChangeArrowheads="1"/>
            </p:cNvSpPr>
            <p:nvPr/>
          </p:nvSpPr>
          <p:spPr bwMode="auto">
            <a:xfrm rot="5400000" flipH="1">
              <a:off x="82" y="2588"/>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85" name="AutoShape 13"/>
            <p:cNvSpPr>
              <a:spLocks noChangeArrowheads="1"/>
            </p:cNvSpPr>
            <p:nvPr/>
          </p:nvSpPr>
          <p:spPr bwMode="auto">
            <a:xfrm rot="5400000" flipH="1">
              <a:off x="81" y="3181"/>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86" name="AutoShape 14"/>
            <p:cNvSpPr>
              <a:spLocks noChangeArrowheads="1"/>
            </p:cNvSpPr>
            <p:nvPr/>
          </p:nvSpPr>
          <p:spPr bwMode="auto">
            <a:xfrm rot="5400000" flipH="1">
              <a:off x="84" y="3774"/>
              <a:ext cx="558" cy="533"/>
            </a:xfrm>
            <a:prstGeom prst="parallelogram">
              <a:avLst>
                <a:gd name="adj" fmla="val 55437"/>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87" name="AutoShape 15"/>
            <p:cNvSpPr>
              <a:spLocks noChangeArrowheads="1"/>
            </p:cNvSpPr>
            <p:nvPr/>
          </p:nvSpPr>
          <p:spPr bwMode="auto">
            <a:xfrm rot="5400000" flipH="1">
              <a:off x="82" y="213"/>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88" name="AutoShape 16"/>
            <p:cNvSpPr>
              <a:spLocks noChangeArrowheads="1"/>
            </p:cNvSpPr>
            <p:nvPr/>
          </p:nvSpPr>
          <p:spPr bwMode="auto">
            <a:xfrm rot="5400000" flipH="1">
              <a:off x="81" y="803"/>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89" name="AutoShape 17"/>
            <p:cNvSpPr>
              <a:spLocks noChangeArrowheads="1"/>
            </p:cNvSpPr>
            <p:nvPr/>
          </p:nvSpPr>
          <p:spPr bwMode="auto">
            <a:xfrm rot="5400000" flipH="1">
              <a:off x="81" y="1399"/>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grpSp>
      <p:sp>
        <p:nvSpPr>
          <p:cNvPr id="3090" name="Rectangle 18"/>
          <p:cNvSpPr>
            <a:spLocks noChangeArrowheads="1"/>
          </p:cNvSpPr>
          <p:nvPr/>
        </p:nvSpPr>
        <p:spPr bwMode="auto">
          <a:xfrm>
            <a:off x="441325" y="0"/>
            <a:ext cx="276225" cy="6858000"/>
          </a:xfrm>
          <a:prstGeom prst="rect">
            <a:avLst/>
          </a:prstGeom>
          <a:gradFill rotWithShape="0">
            <a:gsLst>
              <a:gs pos="0">
                <a:schemeClr val="bg2"/>
              </a:gs>
              <a:gs pos="50000">
                <a:schemeClr val="fo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91" name="AutoShape 19"/>
          <p:cNvSpPr>
            <a:spLocks noChangeArrowheads="1"/>
          </p:cNvSpPr>
          <p:nvPr/>
        </p:nvSpPr>
        <p:spPr bwMode="auto">
          <a:xfrm flipH="1">
            <a:off x="547688" y="2717800"/>
            <a:ext cx="8596312" cy="254000"/>
          </a:xfrm>
          <a:prstGeom prst="homePlate">
            <a:avLst>
              <a:gd name="adj" fmla="val 58913"/>
            </a:avLst>
          </a:prstGeom>
          <a:gradFill rotWithShape="0">
            <a:gsLst>
              <a:gs pos="0">
                <a:schemeClr val="bg2"/>
              </a:gs>
              <a:gs pos="50000">
                <a:schemeClr val="folHlink"/>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92" name="Oval 20"/>
          <p:cNvSpPr>
            <a:spLocks noChangeArrowheads="1"/>
          </p:cNvSpPr>
          <p:nvPr/>
        </p:nvSpPr>
        <p:spPr bwMode="auto">
          <a:xfrm>
            <a:off x="433388" y="2697163"/>
            <a:ext cx="295275" cy="274637"/>
          </a:xfrm>
          <a:prstGeom prst="ellipse">
            <a:avLst/>
          </a:prstGeom>
          <a:gradFill rotWithShape="0">
            <a:gsLst>
              <a:gs pos="0">
                <a:srgbClr val="FEFFFF"/>
              </a:gs>
              <a:gs pos="100000">
                <a:schemeClr val="folHlink"/>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93" name="Rectangle 21"/>
          <p:cNvSpPr>
            <a:spLocks noChangeArrowheads="1"/>
          </p:cNvSpPr>
          <p:nvPr/>
        </p:nvSpPr>
        <p:spPr bwMode="auto">
          <a:xfrm>
            <a:off x="463550" y="2700338"/>
            <a:ext cx="161925" cy="415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94" name="Oval 22"/>
          <p:cNvSpPr>
            <a:spLocks noChangeArrowheads="1"/>
          </p:cNvSpPr>
          <p:nvPr/>
        </p:nvSpPr>
        <p:spPr bwMode="auto">
          <a:xfrm>
            <a:off x="9236075" y="2697163"/>
            <a:ext cx="304800" cy="274637"/>
          </a:xfrm>
          <a:prstGeom prst="ellipse">
            <a:avLst/>
          </a:prstGeom>
          <a:gradFill rotWithShape="0">
            <a:gsLst>
              <a:gs pos="0">
                <a:srgbClr val="FEFFFF"/>
              </a:gs>
              <a:gs pos="100000">
                <a:schemeClr val="folHlink"/>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95" name="Rectangle 23"/>
          <p:cNvSpPr>
            <a:spLocks noChangeArrowheads="1"/>
          </p:cNvSpPr>
          <p:nvPr/>
        </p:nvSpPr>
        <p:spPr bwMode="auto">
          <a:xfrm>
            <a:off x="484188" y="2760663"/>
            <a:ext cx="8751887"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grpSp>
        <p:nvGrpSpPr>
          <p:cNvPr id="3096" name="Group 24"/>
          <p:cNvGrpSpPr>
            <a:grpSpLocks/>
          </p:cNvGrpSpPr>
          <p:nvPr/>
        </p:nvGrpSpPr>
        <p:grpSpPr bwMode="auto">
          <a:xfrm>
            <a:off x="150813" y="0"/>
            <a:ext cx="849312" cy="6858000"/>
            <a:chOff x="95" y="0"/>
            <a:chExt cx="535" cy="4320"/>
          </a:xfrm>
        </p:grpSpPr>
        <p:sp>
          <p:nvSpPr>
            <p:cNvPr id="3097" name="AutoShape 25"/>
            <p:cNvSpPr>
              <a:spLocks noChangeArrowheads="1"/>
            </p:cNvSpPr>
            <p:nvPr/>
          </p:nvSpPr>
          <p:spPr bwMode="auto">
            <a:xfrm rot="-5400000">
              <a:off x="82" y="2291"/>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98" name="AutoShape 26"/>
            <p:cNvSpPr>
              <a:spLocks noChangeArrowheads="1"/>
            </p:cNvSpPr>
            <p:nvPr/>
          </p:nvSpPr>
          <p:spPr bwMode="auto">
            <a:xfrm rot="-5400000">
              <a:off x="81" y="2886"/>
              <a:ext cx="565" cy="533"/>
            </a:xfrm>
            <a:prstGeom prst="parallelogram">
              <a:avLst>
                <a:gd name="adj" fmla="val 56133"/>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099" name="AutoShape 27"/>
            <p:cNvSpPr>
              <a:spLocks noChangeArrowheads="1"/>
            </p:cNvSpPr>
            <p:nvPr/>
          </p:nvSpPr>
          <p:spPr bwMode="auto">
            <a:xfrm rot="-5400000">
              <a:off x="81" y="3479"/>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100" name="AutoShape 28"/>
            <p:cNvSpPr>
              <a:spLocks noChangeArrowheads="1"/>
            </p:cNvSpPr>
            <p:nvPr/>
          </p:nvSpPr>
          <p:spPr bwMode="auto">
            <a:xfrm rot="-5400000">
              <a:off x="81" y="508"/>
              <a:ext cx="565" cy="533"/>
            </a:xfrm>
            <a:prstGeom prst="parallelogram">
              <a:avLst>
                <a:gd name="adj" fmla="val 56133"/>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101" name="AutoShape 29"/>
            <p:cNvSpPr>
              <a:spLocks noChangeArrowheads="1"/>
            </p:cNvSpPr>
            <p:nvPr/>
          </p:nvSpPr>
          <p:spPr bwMode="auto">
            <a:xfrm rot="-5400000">
              <a:off x="81" y="1101"/>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102" name="AutoShape 30"/>
            <p:cNvSpPr>
              <a:spLocks noChangeArrowheads="1"/>
            </p:cNvSpPr>
            <p:nvPr/>
          </p:nvSpPr>
          <p:spPr bwMode="auto">
            <a:xfrm rot="-5400000">
              <a:off x="81" y="1697"/>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103" name="Freeform 31"/>
            <p:cNvSpPr>
              <a:spLocks/>
            </p:cNvSpPr>
            <p:nvPr/>
          </p:nvSpPr>
          <p:spPr bwMode="auto">
            <a:xfrm>
              <a:off x="98" y="0"/>
              <a:ext cx="532" cy="465"/>
            </a:xfrm>
            <a:custGeom>
              <a:avLst/>
              <a:gdLst>
                <a:gd name="T0" fmla="*/ 1 w 532"/>
                <a:gd name="T1" fmla="*/ 0 h 465"/>
                <a:gd name="T2" fmla="*/ 0 w 532"/>
                <a:gd name="T3" fmla="*/ 166 h 465"/>
                <a:gd name="T4" fmla="*/ 532 w 532"/>
                <a:gd name="T5" fmla="*/ 465 h 465"/>
                <a:gd name="T6" fmla="*/ 532 w 532"/>
                <a:gd name="T7" fmla="*/ 201 h 465"/>
                <a:gd name="T8" fmla="*/ 172 w 532"/>
                <a:gd name="T9" fmla="*/ 0 h 465"/>
                <a:gd name="T10" fmla="*/ 1 w 532"/>
                <a:gd name="T11" fmla="*/ 0 h 465"/>
              </a:gdLst>
              <a:ahLst/>
              <a:cxnLst>
                <a:cxn ang="0">
                  <a:pos x="T0" y="T1"/>
                </a:cxn>
                <a:cxn ang="0">
                  <a:pos x="T2" y="T3"/>
                </a:cxn>
                <a:cxn ang="0">
                  <a:pos x="T4" y="T5"/>
                </a:cxn>
                <a:cxn ang="0">
                  <a:pos x="T6" y="T7"/>
                </a:cxn>
                <a:cxn ang="0">
                  <a:pos x="T8" y="T9"/>
                </a:cxn>
                <a:cxn ang="0">
                  <a:pos x="T10" y="T11"/>
                </a:cxn>
              </a:cxnLst>
              <a:rect l="0" t="0" r="r" b="b"/>
              <a:pathLst>
                <a:path w="532" h="465">
                  <a:moveTo>
                    <a:pt x="1" y="0"/>
                  </a:moveTo>
                  <a:lnTo>
                    <a:pt x="0" y="166"/>
                  </a:lnTo>
                  <a:lnTo>
                    <a:pt x="532" y="465"/>
                  </a:lnTo>
                  <a:lnTo>
                    <a:pt x="532" y="201"/>
                  </a:lnTo>
                  <a:lnTo>
                    <a:pt x="172" y="0"/>
                  </a:lnTo>
                  <a:lnTo>
                    <a:pt x="1" y="0"/>
                  </a:lnTo>
                  <a:close/>
                </a:path>
              </a:pathLst>
            </a:cu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3104" name="Freeform 32"/>
            <p:cNvSpPr>
              <a:spLocks/>
            </p:cNvSpPr>
            <p:nvPr/>
          </p:nvSpPr>
          <p:spPr bwMode="auto">
            <a:xfrm>
              <a:off x="95" y="4060"/>
              <a:ext cx="457" cy="260"/>
            </a:xfrm>
            <a:custGeom>
              <a:avLst/>
              <a:gdLst>
                <a:gd name="T0" fmla="*/ 457 w 457"/>
                <a:gd name="T1" fmla="*/ 260 h 264"/>
                <a:gd name="T2" fmla="*/ 1 w 457"/>
                <a:gd name="T3" fmla="*/ 0 h 264"/>
                <a:gd name="T4" fmla="*/ 0 w 457"/>
                <a:gd name="T5" fmla="*/ 264 h 264"/>
                <a:gd name="T6" fmla="*/ 457 w 457"/>
                <a:gd name="T7" fmla="*/ 260 h 264"/>
              </a:gdLst>
              <a:ahLst/>
              <a:cxnLst>
                <a:cxn ang="0">
                  <a:pos x="T0" y="T1"/>
                </a:cxn>
                <a:cxn ang="0">
                  <a:pos x="T2" y="T3"/>
                </a:cxn>
                <a:cxn ang="0">
                  <a:pos x="T4" y="T5"/>
                </a:cxn>
                <a:cxn ang="0">
                  <a:pos x="T6" y="T7"/>
                </a:cxn>
              </a:cxnLst>
              <a:rect l="0" t="0" r="r" b="b"/>
              <a:pathLst>
                <a:path w="457" h="264">
                  <a:moveTo>
                    <a:pt x="457" y="260"/>
                  </a:moveTo>
                  <a:lnTo>
                    <a:pt x="1" y="0"/>
                  </a:lnTo>
                  <a:lnTo>
                    <a:pt x="0" y="264"/>
                  </a:lnTo>
                  <a:lnTo>
                    <a:pt x="457" y="260"/>
                  </a:lnTo>
                  <a:close/>
                </a:path>
              </a:pathLst>
            </a:cu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343591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92"/>
                                        </p:tgtEl>
                                        <p:attrNameLst>
                                          <p:attrName>style.visibility</p:attrName>
                                        </p:attrNameLst>
                                      </p:cBhvr>
                                      <p:to>
                                        <p:strVal val="visible"/>
                                      </p:to>
                                    </p:set>
                                    <p:anim calcmode="lin" valueType="num">
                                      <p:cBhvr additive="base">
                                        <p:cTn id="7" dur="500" fill="hold"/>
                                        <p:tgtEl>
                                          <p:spTgt spid="3092"/>
                                        </p:tgtEl>
                                        <p:attrNameLst>
                                          <p:attrName>ppt_x</p:attrName>
                                        </p:attrNameLst>
                                      </p:cBhvr>
                                      <p:tavLst>
                                        <p:tav tm="0">
                                          <p:val>
                                            <p:strVal val="#ppt_x"/>
                                          </p:val>
                                        </p:tav>
                                        <p:tav tm="100000">
                                          <p:val>
                                            <p:strVal val="#ppt_x"/>
                                          </p:val>
                                        </p:tav>
                                      </p:tavLst>
                                    </p:anim>
                                    <p:anim calcmode="lin" valueType="num">
                                      <p:cBhvr additive="base">
                                        <p:cTn id="8" dur="500" fill="hold"/>
                                        <p:tgtEl>
                                          <p:spTgt spid="3092"/>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5"/>
                                            </p:cond>
                                          </p:stCondLst>
                                        </p:cTn>
                                        <p:tgtEl>
                                          <p:spTgt spid="3092"/>
                                        </p:tgtEl>
                                        <p:attrNameLst>
                                          <p:attrName>style.visibility</p:attrName>
                                        </p:attrNameLst>
                                      </p:cBhvr>
                                      <p:to>
                                        <p:strVal val="hidden"/>
                                      </p:to>
                                    </p:set>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094"/>
                                        </p:tgtEl>
                                        <p:attrNameLst>
                                          <p:attrName>style.visibility</p:attrName>
                                        </p:attrNameLst>
                                      </p:cBhvr>
                                      <p:to>
                                        <p:strVal val="visible"/>
                                      </p:to>
                                    </p:set>
                                    <p:anim calcmode="lin" valueType="num">
                                      <p:cBhvr additive="base">
                                        <p:cTn id="12" dur="500" fill="hold"/>
                                        <p:tgtEl>
                                          <p:spTgt spid="3094"/>
                                        </p:tgtEl>
                                        <p:attrNameLst>
                                          <p:attrName>ppt_x</p:attrName>
                                        </p:attrNameLst>
                                      </p:cBhvr>
                                      <p:tavLst>
                                        <p:tav tm="0">
                                          <p:val>
                                            <p:strVal val="0-#ppt_w/2"/>
                                          </p:val>
                                        </p:tav>
                                        <p:tav tm="100000">
                                          <p:val>
                                            <p:strVal val="#ppt_x"/>
                                          </p:val>
                                        </p:tav>
                                      </p:tavLst>
                                    </p:anim>
                                    <p:anim calcmode="lin" valueType="num">
                                      <p:cBhvr additive="base">
                                        <p:cTn id="13" dur="500" fill="hold"/>
                                        <p:tgtEl>
                                          <p:spTgt spid="30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0" animBg="1"/>
      <p:bldP spid="309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31A0C87-35E1-41BB-9034-46FE889E63C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56462378"/>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24CDD63-6ED0-4CDE-AB28-8A5C670B29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9034409"/>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12192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51816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DDEAAC6-0023-45E1-B197-A49E0A53A64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12861213"/>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E3C8C0A-2BFB-4B39-BF35-37A515B3083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8860791"/>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3249598878"/>
      </p:ext>
    </p:extLst>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F852DD5-7A30-42A3-9C28-5590ACC115E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23213911"/>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DCC4514-5B69-4E40-BC6E-89236EF4B6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207285"/>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971FF28-3FB1-4454-8E01-339495E8182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40999583"/>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6527AB9-03CE-4664-B35A-881A79A1A5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87143000"/>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F6AFE84-ABA4-4DB1-9418-0A05100A3BB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66184847"/>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419100"/>
            <a:ext cx="1943100" cy="57404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1219200" y="419100"/>
            <a:ext cx="5676900" cy="574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8769EDC-9956-4498-A6AB-1057C9C18B0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94471366"/>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ZA"/>
          </a:p>
        </p:txBody>
      </p:sp>
      <p:sp>
        <p:nvSpPr>
          <p:cNvPr id="3" name="Text Placeholder 2"/>
          <p:cNvSpPr>
            <a:spLocks noGrp="1"/>
          </p:cNvSpPr>
          <p:nvPr>
            <p:ph type="body" sz="half" idx="1"/>
          </p:nvPr>
        </p:nvSpPr>
        <p:spPr>
          <a:xfrm>
            <a:off x="12192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lipArt Placeholder 3"/>
          <p:cNvSpPr>
            <a:spLocks noGrp="1"/>
          </p:cNvSpPr>
          <p:nvPr>
            <p:ph type="clipArt" sz="half" idx="2"/>
          </p:nvPr>
        </p:nvSpPr>
        <p:spPr>
          <a:xfrm>
            <a:off x="5181600" y="2044700"/>
            <a:ext cx="3810000" cy="4114800"/>
          </a:xfrm>
        </p:spPr>
        <p:txBody>
          <a:bodyPr/>
          <a:lstStyle/>
          <a:p>
            <a:endParaRPr lang="en-ZA"/>
          </a:p>
        </p:txBody>
      </p:sp>
      <p:sp>
        <p:nvSpPr>
          <p:cNvPr id="5" name="Date Placeholder 4"/>
          <p:cNvSpPr>
            <a:spLocks noGrp="1"/>
          </p:cNvSpPr>
          <p:nvPr>
            <p:ph type="dt" sz="half" idx="10"/>
          </p:nvPr>
        </p:nvSpPr>
        <p:spPr>
          <a:xfrm>
            <a:off x="1225550" y="6248400"/>
            <a:ext cx="1905000" cy="45720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3663950" y="6248400"/>
            <a:ext cx="2895600" cy="45720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7092950" y="6248400"/>
            <a:ext cx="1905000" cy="457200"/>
          </a:xfrm>
        </p:spPr>
        <p:txBody>
          <a:bodyPr/>
          <a:lstStyle>
            <a:lvl1pPr>
              <a:defRPr/>
            </a:lvl1pPr>
          </a:lstStyle>
          <a:p>
            <a:fld id="{AEE98731-B677-4DB2-865D-A67066274A2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51368"/>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ZA"/>
          </a:p>
        </p:txBody>
      </p:sp>
      <p:sp>
        <p:nvSpPr>
          <p:cNvPr id="3" name="ClipArt Placeholder 2"/>
          <p:cNvSpPr>
            <a:spLocks noGrp="1"/>
          </p:cNvSpPr>
          <p:nvPr>
            <p:ph type="clipArt" sz="half" idx="1"/>
          </p:nvPr>
        </p:nvSpPr>
        <p:spPr>
          <a:xfrm>
            <a:off x="1219200" y="2044700"/>
            <a:ext cx="3810000" cy="4114800"/>
          </a:xfrm>
        </p:spPr>
        <p:txBody>
          <a:bodyPr/>
          <a:lstStyle/>
          <a:p>
            <a:endParaRPr lang="en-ZA"/>
          </a:p>
        </p:txBody>
      </p:sp>
      <p:sp>
        <p:nvSpPr>
          <p:cNvPr id="4" name="Text Placeholder 3"/>
          <p:cNvSpPr>
            <a:spLocks noGrp="1"/>
          </p:cNvSpPr>
          <p:nvPr>
            <p:ph type="body" sz="half" idx="2"/>
          </p:nvPr>
        </p:nvSpPr>
        <p:spPr>
          <a:xfrm>
            <a:off x="51816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a:xfrm>
            <a:off x="1225550" y="6248400"/>
            <a:ext cx="1905000" cy="45720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3663950" y="6248400"/>
            <a:ext cx="2895600" cy="45720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7092950" y="6248400"/>
            <a:ext cx="1905000" cy="457200"/>
          </a:xfrm>
        </p:spPr>
        <p:txBody>
          <a:bodyPr/>
          <a:lstStyle>
            <a:lvl1pPr>
              <a:defRPr/>
            </a:lvl1pPr>
          </a:lstStyle>
          <a:p>
            <a:fld id="{95C3D6F3-16D1-466F-81B3-D358B522963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98443513"/>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defRPr/>
            </a:pPr>
            <a:endParaRPr lang="en-ZA">
              <a:solidFill>
                <a:srgbClr val="FFFFFF"/>
              </a:solidFill>
            </a:endParaRPr>
          </a:p>
        </p:txBody>
      </p:sp>
      <p:sp>
        <p:nvSpPr>
          <p:cNvPr id="1372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372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3C3B1018-57A1-47D4-B663-E0EB0CC81403}"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3230004"/>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B098F-3E71-4CC5-B01D-73CD5AEC1B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958371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416813125"/>
      </p:ext>
    </p:extLst>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D6E4C-BA56-47C5-A57E-5D1AE43EF9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0619093"/>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BAB6BD-0415-4B39-9E04-2AD73945D0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4243950"/>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EC57B5-5794-4BC6-84E7-CBE3257016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265507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4C853-1F02-42A7-B697-A8BFC35B4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3191047"/>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5D9E73-F101-41D2-9D6B-53D0EB21E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938218"/>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991FB6-BFE2-41F8-84AC-398204BFC6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758949"/>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C67EF-F567-4084-B492-A0FA351EC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8986981"/>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59BC4D-C926-40CC-8EAB-EAA8A0335B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158649"/>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B234E-7F73-4C6E-80D6-574D635171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4970321"/>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defRPr/>
            </a:pPr>
            <a:endParaRPr lang="en-ZA">
              <a:solidFill>
                <a:srgbClr val="FFFFFF"/>
              </a:solidFill>
            </a:endParaRPr>
          </a:p>
        </p:txBody>
      </p:sp>
      <p:sp>
        <p:nvSpPr>
          <p:cNvPr id="1372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372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3C3B1018-57A1-47D4-B663-E0EB0CC81403}"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882115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3103049162"/>
      </p:ext>
    </p:extLst>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B098F-3E71-4CC5-B01D-73CD5AEC1B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8382571"/>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D6E4C-BA56-47C5-A57E-5D1AE43EF9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5124743"/>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BAB6BD-0415-4B39-9E04-2AD73945D0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600659"/>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EC57B5-5794-4BC6-84E7-CBE3257016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7996108"/>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4C853-1F02-42A7-B697-A8BFC35B4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11148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5D9E73-F101-41D2-9D6B-53D0EB21E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4414347"/>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991FB6-BFE2-41F8-84AC-398204BFC6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597249"/>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C67EF-F567-4084-B492-A0FA351EC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7898266"/>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59BC4D-C926-40CC-8EAB-EAA8A0335B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8338619"/>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B234E-7F73-4C6E-80D6-574D635171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87492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1643261120"/>
      </p:ext>
    </p:extLst>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6A5FF5-16DA-4B85-BA86-82BC4151D0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117941"/>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186516-9724-4688-901E-B3B29F80B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086525"/>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A90298-F8B9-41D2-BAAB-E75129D61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310306"/>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87DF94-DC93-4830-A37E-7BF06A536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436610"/>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D407F2-E6BD-4824-8426-AE0B1D9F1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02161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E49EC0-FBCB-455B-B51D-675BEEF08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507860"/>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738AF6-B08D-4AE5-BBA5-6F2B9651E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113400"/>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3511C8-4297-44AD-8F25-49AF965F98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842041"/>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CB063A-660B-40E2-87DE-A246E0D9C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259465"/>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BFA20-5855-4771-B7C2-DFBF71C49B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274975"/>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8DC0FB-06CD-4C7C-A8BD-9AC193E88D14}" type="datetimeFigureOut">
              <a:rPr lang="en-ZA" smtClean="0"/>
              <a:pPr/>
              <a:t>2018/09/13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6F77EB3-9E32-465D-AC28-0DA79B77A52A}" type="slidenum">
              <a:rPr lang="en-ZA" smtClean="0"/>
              <a:pPr/>
              <a:t>‹#›</a:t>
            </a:fld>
            <a:endParaRPr lang="en-ZA"/>
          </a:p>
        </p:txBody>
      </p:sp>
    </p:spTree>
    <p:extLst>
      <p:ext uri="{BB962C8B-B14F-4D97-AF65-F5344CB8AC3E}">
        <p14:creationId xmlns:p14="http://schemas.microsoft.com/office/powerpoint/2010/main" val="2010783288"/>
      </p:ext>
    </p:extLst>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E45A6D-C6DB-4143-BD48-5230105BE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5147"/>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6A5FF5-16DA-4B85-BA86-82BC4151D0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956565"/>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186516-9724-4688-901E-B3B29F80B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560987"/>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A90298-F8B9-41D2-BAAB-E75129D61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559232"/>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87DF94-DC93-4830-A37E-7BF06A536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274044"/>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D407F2-E6BD-4824-8426-AE0B1D9F1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966234"/>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E49EC0-FBCB-455B-B51D-675BEEF08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798475"/>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738AF6-B08D-4AE5-BBA5-6F2B9651E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7386508"/>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3511C8-4297-44AD-8F25-49AF965F98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171180"/>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CB063A-660B-40E2-87DE-A246E0D9C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632269"/>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theme" Target="../theme/theme14.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8DC0FB-06CD-4C7C-A8BD-9AC193E88D14}" type="datetimeFigureOut">
              <a:rPr lang="en-ZA" smtClean="0"/>
              <a:pPr/>
              <a:t>2018/09/13</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77EB3-9E32-465D-AC28-0DA79B77A52A}" type="slidenum">
              <a:rPr lang="en-ZA" smtClean="0"/>
              <a:pPr/>
              <a:t>‹#›</a:t>
            </a:fld>
            <a:endParaRPr lang="en-ZA"/>
          </a:p>
        </p:txBody>
      </p:sp>
    </p:spTree>
    <p:extLst>
      <p:ext uri="{BB962C8B-B14F-4D97-AF65-F5344CB8AC3E}">
        <p14:creationId xmlns:p14="http://schemas.microsoft.com/office/powerpoint/2010/main" val="3871207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FFFFFF"/>
                  </a:outerShdw>
                </a:effectLst>
              </a:defRPr>
            </a:lvl1pPr>
          </a:lstStyle>
          <a:p>
            <a:pPr fontAlgn="base">
              <a:spcBef>
                <a:spcPct val="0"/>
              </a:spcBef>
              <a:spcAft>
                <a:spcPct val="0"/>
              </a:spcAft>
              <a:defRPr/>
            </a:pPr>
            <a:fld id="{D61AC0C4-8B2A-4FE0-AFF9-2A2C1342502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7822722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fade thruBlk="1"/>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fontAlgn="base">
              <a:spcBef>
                <a:spcPct val="0"/>
              </a:spcBef>
              <a:spcAft>
                <a:spcPct val="0"/>
              </a:spcAft>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FFFFFF"/>
                  </a:outerShdw>
                </a:effectLst>
              </a:defRPr>
            </a:lvl1pPr>
          </a:lstStyle>
          <a:p>
            <a:pPr fontAlgn="base">
              <a:spcBef>
                <a:spcPct val="0"/>
              </a:spcBef>
              <a:spcAft>
                <a:spcPct val="0"/>
              </a:spcAft>
              <a:defRPr/>
            </a:pPr>
            <a:fld id="{D61AC0C4-8B2A-4FE0-AFF9-2A2C1342502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9280789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fade thruBlk="1"/>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23DD682D-8AEE-424B-B28A-3593CC4BF8D3}"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fade thruBlk="1"/>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B3645-CFAB-477E-9C5C-5306372BA525}" type="datetimeFigureOut">
              <a:rPr lang="en-ZA" smtClean="0">
                <a:solidFill>
                  <a:prstClr val="black">
                    <a:tint val="75000"/>
                  </a:prstClr>
                </a:solidFill>
              </a:rPr>
              <a:pPr/>
              <a:t>2018/09/13</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CEBB-02B1-4022-BEE6-A048A08D845D}"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92602497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9875" cy="6858000"/>
            <a:chOff x="0" y="0"/>
            <a:chExt cx="5770" cy="4320"/>
          </a:xfrm>
        </p:grpSpPr>
        <p:sp>
          <p:nvSpPr>
            <p:cNvPr id="14643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3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3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3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3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4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5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5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5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5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5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eaLnBrk="0" fontAlgn="base" hangingPunct="0">
                <a:spcBef>
                  <a:spcPct val="0"/>
                </a:spcBef>
                <a:spcAft>
                  <a:spcPct val="0"/>
                </a:spcAft>
              </a:pPr>
              <a:endParaRPr lang="en-ZA">
                <a:solidFill>
                  <a:srgbClr val="FFFFFF"/>
                </a:solidFill>
                <a:latin typeface="Tahoma" pitchFamily="34" charset="0"/>
              </a:endParaRPr>
            </a:p>
          </p:txBody>
        </p:sp>
        <p:sp>
          <p:nvSpPr>
            <p:cNvPr id="14645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eaLnBrk="0" fontAlgn="base" hangingPunct="0">
                <a:spcBef>
                  <a:spcPct val="0"/>
                </a:spcBef>
                <a:spcAft>
                  <a:spcPct val="0"/>
                </a:spcAft>
              </a:pPr>
              <a:endParaRPr lang="en-ZA">
                <a:solidFill>
                  <a:srgbClr val="FFFFFF"/>
                </a:solidFill>
                <a:latin typeface="Tahoma" pitchFamily="34" charset="0"/>
              </a:endParaRPr>
            </a:p>
          </p:txBody>
        </p:sp>
      </p:grpSp>
      <p:sp>
        <p:nvSpPr>
          <p:cNvPr id="146456"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4645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645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lgn="ctr" fontAlgn="base">
              <a:spcBef>
                <a:spcPct val="0"/>
              </a:spcBef>
              <a:spcAft>
                <a:spcPct val="0"/>
              </a:spcAft>
            </a:pPr>
            <a:endParaRPr lang="en-US">
              <a:solidFill>
                <a:srgbClr val="FFFFFF"/>
              </a:solidFill>
              <a:latin typeface="Tahoma" pitchFamily="34" charset="0"/>
            </a:endParaRPr>
          </a:p>
        </p:txBody>
      </p:sp>
      <p:sp>
        <p:nvSpPr>
          <p:cNvPr id="146459"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fontAlgn="base">
              <a:spcBef>
                <a:spcPct val="0"/>
              </a:spcBef>
              <a:spcAft>
                <a:spcPct val="0"/>
              </a:spcAft>
            </a:pPr>
            <a:fld id="{FB25F745-58D3-4623-B6A9-4707A8E7399B}" type="slidenum">
              <a:rPr lang="en-US">
                <a:solidFill>
                  <a:srgbClr val="FFFFFF"/>
                </a:solidFill>
                <a:latin typeface="Tahoma" pitchFamily="34" charset="0"/>
              </a:rPr>
              <a:pPr fontAlgn="base">
                <a:spcBef>
                  <a:spcPct val="0"/>
                </a:spcBef>
                <a:spcAft>
                  <a:spcPct val="0"/>
                </a:spcAft>
              </a:pPr>
              <a:t>‹#›</a:t>
            </a:fld>
            <a:endParaRPr lang="en-US">
              <a:solidFill>
                <a:srgbClr val="FFFFFF"/>
              </a:solidFill>
              <a:latin typeface="Tahoma" pitchFamily="34" charset="0"/>
            </a:endParaRPr>
          </a:p>
        </p:txBody>
      </p:sp>
      <p:sp>
        <p:nvSpPr>
          <p:cNvPr id="14646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defRPr>
            </a:lvl1pPr>
          </a:lstStyle>
          <a:p>
            <a:pPr fontAlgn="base">
              <a:spcBef>
                <a:spcPct val="0"/>
              </a:spcBef>
              <a:spcAft>
                <a:spcPct val="0"/>
              </a:spcAft>
            </a:pPr>
            <a:endParaRPr lang="en-US">
              <a:solidFill>
                <a:srgbClr val="FFFFFF"/>
              </a:solidFill>
              <a:latin typeface="Tahoma" pitchFamily="34" charset="0"/>
            </a:endParaRPr>
          </a:p>
        </p:txBody>
      </p:sp>
    </p:spTree>
    <p:extLst>
      <p:ext uri="{BB962C8B-B14F-4D97-AF65-F5344CB8AC3E}">
        <p14:creationId xmlns:p14="http://schemas.microsoft.com/office/powerpoint/2010/main" val="315466953"/>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4200">
          <a:solidFill>
            <a:srgbClr val="FFCC00"/>
          </a:solidFill>
          <a:latin typeface="+mj-lt"/>
          <a:ea typeface="+mj-ea"/>
          <a:cs typeface="+mj-cs"/>
        </a:defRPr>
      </a:lvl1pPr>
      <a:lvl2pPr algn="ctr" rtl="0" fontAlgn="base">
        <a:spcBef>
          <a:spcPct val="0"/>
        </a:spcBef>
        <a:spcAft>
          <a:spcPct val="0"/>
        </a:spcAft>
        <a:defRPr sz="4200">
          <a:solidFill>
            <a:srgbClr val="FFCC00"/>
          </a:solidFill>
          <a:latin typeface="Comic Sans MS" pitchFamily="66" charset="0"/>
        </a:defRPr>
      </a:lvl2pPr>
      <a:lvl3pPr algn="ctr" rtl="0" fontAlgn="base">
        <a:spcBef>
          <a:spcPct val="0"/>
        </a:spcBef>
        <a:spcAft>
          <a:spcPct val="0"/>
        </a:spcAft>
        <a:defRPr sz="4200">
          <a:solidFill>
            <a:srgbClr val="FFCC00"/>
          </a:solidFill>
          <a:latin typeface="Comic Sans MS" pitchFamily="66" charset="0"/>
        </a:defRPr>
      </a:lvl3pPr>
      <a:lvl4pPr algn="ctr" rtl="0" fontAlgn="base">
        <a:spcBef>
          <a:spcPct val="0"/>
        </a:spcBef>
        <a:spcAft>
          <a:spcPct val="0"/>
        </a:spcAft>
        <a:defRPr sz="4200">
          <a:solidFill>
            <a:srgbClr val="FFCC00"/>
          </a:solidFill>
          <a:latin typeface="Comic Sans MS" pitchFamily="66" charset="0"/>
        </a:defRPr>
      </a:lvl4pPr>
      <a:lvl5pPr algn="ctr" rtl="0" fontAlgn="base">
        <a:spcBef>
          <a:spcPct val="0"/>
        </a:spcBef>
        <a:spcAft>
          <a:spcPct val="0"/>
        </a:spcAft>
        <a:defRPr sz="4200">
          <a:solidFill>
            <a:srgbClr val="FFCC00"/>
          </a:solidFill>
          <a:latin typeface="Comic Sans MS" pitchFamily="66" charset="0"/>
        </a:defRPr>
      </a:lvl5pPr>
      <a:lvl6pPr marL="457200" algn="ctr" rtl="0" fontAlgn="base">
        <a:spcBef>
          <a:spcPct val="0"/>
        </a:spcBef>
        <a:spcAft>
          <a:spcPct val="0"/>
        </a:spcAft>
        <a:defRPr sz="4200">
          <a:solidFill>
            <a:srgbClr val="FFCC00"/>
          </a:solidFill>
          <a:latin typeface="Comic Sans MS" pitchFamily="66" charset="0"/>
        </a:defRPr>
      </a:lvl6pPr>
      <a:lvl7pPr marL="914400" algn="ctr" rtl="0" fontAlgn="base">
        <a:spcBef>
          <a:spcPct val="0"/>
        </a:spcBef>
        <a:spcAft>
          <a:spcPct val="0"/>
        </a:spcAft>
        <a:defRPr sz="4200">
          <a:solidFill>
            <a:srgbClr val="FFCC00"/>
          </a:solidFill>
          <a:latin typeface="Comic Sans MS" pitchFamily="66" charset="0"/>
        </a:defRPr>
      </a:lvl7pPr>
      <a:lvl8pPr marL="1371600" algn="ctr" rtl="0" fontAlgn="base">
        <a:spcBef>
          <a:spcPct val="0"/>
        </a:spcBef>
        <a:spcAft>
          <a:spcPct val="0"/>
        </a:spcAft>
        <a:defRPr sz="4200">
          <a:solidFill>
            <a:srgbClr val="FFCC00"/>
          </a:solidFill>
          <a:latin typeface="Comic Sans MS" pitchFamily="66" charset="0"/>
        </a:defRPr>
      </a:lvl8pPr>
      <a:lvl9pPr marL="1828800" algn="ctr" rtl="0" fontAlgn="base">
        <a:spcBef>
          <a:spcPct val="0"/>
        </a:spcBef>
        <a:spcAft>
          <a:spcPct val="0"/>
        </a:spcAft>
        <a:defRPr sz="4200">
          <a:solidFill>
            <a:srgbClr val="FFCC00"/>
          </a:solidFill>
          <a:latin typeface="Comic Sans MS" pitchFamily="66" charset="0"/>
        </a:defRPr>
      </a:lvl9pPr>
    </p:titleStyle>
    <p:bodyStyle>
      <a:lvl1pPr marL="342900" indent="-342900" algn="ctr" rtl="0" fontAlgn="base">
        <a:spcBef>
          <a:spcPct val="20000"/>
        </a:spcBef>
        <a:spcAft>
          <a:spcPct val="0"/>
        </a:spcAft>
        <a:buClr>
          <a:schemeClr val="hlink"/>
        </a:buClr>
        <a:buSzPct val="80000"/>
        <a:buFont typeface="Wingdings" pitchFamily="2" charset="2"/>
        <a:defRPr sz="3200">
          <a:solidFill>
            <a:schemeClr val="hlink"/>
          </a:solidFill>
          <a:latin typeface="+mn-lt"/>
          <a:ea typeface="+mn-ea"/>
          <a:cs typeface="+mn-cs"/>
        </a:defRPr>
      </a:lvl1pPr>
      <a:lvl2pPr marL="742950" indent="-285750" algn="ctr" rtl="0" fontAlgn="base">
        <a:spcBef>
          <a:spcPct val="20000"/>
        </a:spcBef>
        <a:spcAft>
          <a:spcPct val="0"/>
        </a:spcAft>
        <a:buClr>
          <a:schemeClr val="folHlink"/>
        </a:buClr>
        <a:buSzPct val="80000"/>
        <a:buFont typeface="Wingdings" pitchFamily="2" charset="2"/>
        <a:defRPr sz="2800">
          <a:solidFill>
            <a:schemeClr val="hlink"/>
          </a:solidFill>
          <a:latin typeface="+mn-lt"/>
        </a:defRPr>
      </a:lvl2pPr>
      <a:lvl3pPr marL="1143000" indent="-228600" algn="ctr" rtl="0" fontAlgn="base">
        <a:spcBef>
          <a:spcPct val="20000"/>
        </a:spcBef>
        <a:spcAft>
          <a:spcPct val="0"/>
        </a:spcAft>
        <a:buClr>
          <a:schemeClr val="tx2"/>
        </a:buClr>
        <a:buSzPct val="80000"/>
        <a:buFont typeface="Wingdings" pitchFamily="2" charset="2"/>
        <a:defRPr sz="2400">
          <a:solidFill>
            <a:schemeClr val="hlink"/>
          </a:solidFill>
          <a:latin typeface="+mn-lt"/>
        </a:defRPr>
      </a:lvl3pPr>
      <a:lvl4pPr marL="1600200" indent="-228600" algn="ctr" rtl="0" fontAlgn="base">
        <a:spcBef>
          <a:spcPct val="20000"/>
        </a:spcBef>
        <a:spcAft>
          <a:spcPct val="0"/>
        </a:spcAft>
        <a:buClr>
          <a:schemeClr val="hlink"/>
        </a:buClr>
        <a:buSzPct val="80000"/>
        <a:buFont typeface="Wingdings" pitchFamily="2" charset="2"/>
        <a:defRPr sz="2000">
          <a:solidFill>
            <a:schemeClr val="hlink"/>
          </a:solidFill>
          <a:latin typeface="+mn-lt"/>
        </a:defRPr>
      </a:lvl4pPr>
      <a:lvl5pPr marL="2057400" indent="-228600" algn="ctr" rtl="0" fontAlgn="base">
        <a:spcBef>
          <a:spcPct val="20000"/>
        </a:spcBef>
        <a:spcAft>
          <a:spcPct val="0"/>
        </a:spcAft>
        <a:buClr>
          <a:schemeClr val="tx1"/>
        </a:buClr>
        <a:buSzPct val="80000"/>
        <a:buFont typeface="Wingdings" pitchFamily="2" charset="2"/>
        <a:defRPr sz="2000">
          <a:solidFill>
            <a:schemeClr val="hlink"/>
          </a:solidFill>
          <a:latin typeface="+mn-lt"/>
        </a:defRPr>
      </a:lvl5pPr>
      <a:lvl6pPr marL="2514600" indent="-228600" algn="ctr" rtl="0" fontAlgn="base">
        <a:spcBef>
          <a:spcPct val="20000"/>
        </a:spcBef>
        <a:spcAft>
          <a:spcPct val="0"/>
        </a:spcAft>
        <a:buClr>
          <a:schemeClr val="tx1"/>
        </a:buClr>
        <a:buSzPct val="80000"/>
        <a:buFont typeface="Wingdings" pitchFamily="2" charset="2"/>
        <a:defRPr sz="2000">
          <a:solidFill>
            <a:schemeClr val="hlink"/>
          </a:solidFill>
          <a:latin typeface="+mn-lt"/>
        </a:defRPr>
      </a:lvl6pPr>
      <a:lvl7pPr marL="2971800" indent="-228600" algn="ctr" rtl="0" fontAlgn="base">
        <a:spcBef>
          <a:spcPct val="20000"/>
        </a:spcBef>
        <a:spcAft>
          <a:spcPct val="0"/>
        </a:spcAft>
        <a:buClr>
          <a:schemeClr val="tx1"/>
        </a:buClr>
        <a:buSzPct val="80000"/>
        <a:buFont typeface="Wingdings" pitchFamily="2" charset="2"/>
        <a:defRPr sz="2000">
          <a:solidFill>
            <a:schemeClr val="hlink"/>
          </a:solidFill>
          <a:latin typeface="+mn-lt"/>
        </a:defRPr>
      </a:lvl7pPr>
      <a:lvl8pPr marL="3429000" indent="-228600" algn="ctr" rtl="0" fontAlgn="base">
        <a:spcBef>
          <a:spcPct val="20000"/>
        </a:spcBef>
        <a:spcAft>
          <a:spcPct val="0"/>
        </a:spcAft>
        <a:buClr>
          <a:schemeClr val="tx1"/>
        </a:buClr>
        <a:buSzPct val="80000"/>
        <a:buFont typeface="Wingdings" pitchFamily="2" charset="2"/>
        <a:defRPr sz="2000">
          <a:solidFill>
            <a:schemeClr val="hlink"/>
          </a:solidFill>
          <a:latin typeface="+mn-lt"/>
        </a:defRPr>
      </a:lvl8pPr>
      <a:lvl9pPr marL="3886200" indent="-228600" algn="ctr" rtl="0" fontAlgn="base">
        <a:spcBef>
          <a:spcPct val="20000"/>
        </a:spcBef>
        <a:spcAft>
          <a:spcPct val="0"/>
        </a:spcAft>
        <a:buClr>
          <a:schemeClr val="tx1"/>
        </a:buClr>
        <a:buSzPct val="80000"/>
        <a:buFont typeface="Wingdings" pitchFamily="2" charset="2"/>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stw background powerpoin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FD2B180B-4796-43AF-BE4A-7F5149AFFE37}" type="slidenum">
              <a:rPr lang="en-AU">
                <a:solidFill>
                  <a:srgbClr val="000000"/>
                </a:solidFill>
              </a:rPr>
              <a:pPr fontAlgn="base">
                <a:spcBef>
                  <a:spcPct val="0"/>
                </a:spcBef>
                <a:spcAft>
                  <a:spcPct val="0"/>
                </a:spcAft>
                <a:defRPr/>
              </a:pPr>
              <a:t>‹#›</a:t>
            </a:fld>
            <a:endParaRPr lang="en-AU">
              <a:solidFill>
                <a:srgbClr val="000000"/>
              </a:solidFill>
            </a:endParaRPr>
          </a:p>
        </p:txBody>
      </p:sp>
    </p:spTree>
    <p:extLst>
      <p:ext uri="{BB962C8B-B14F-4D97-AF65-F5344CB8AC3E}">
        <p14:creationId xmlns:p14="http://schemas.microsoft.com/office/powerpoint/2010/main" val="361761706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cove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6E9CBAC0-4867-471F-B5DF-85BEAFFCF8B8}"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3557971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thruBlk="1"/>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6E9CBAC0-4867-471F-B5DF-85BEAFFCF8B8}"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14809042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6E9CBAC0-4867-471F-B5DF-85BEAFFCF8B8}"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701618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19200" y="4191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1219200" y="20447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122555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b="0" i="0">
                <a:effectLst/>
                <a:latin typeface="+mj-lt"/>
              </a:defRPr>
            </a:lvl1pPr>
          </a:lstStyle>
          <a:p>
            <a:pPr eaLnBrk="0" fontAlgn="base" hangingPunct="0">
              <a:spcAft>
                <a:spcPct val="0"/>
              </a:spcAft>
            </a:pPr>
            <a:endParaRPr lang="en-US" altLang="en-US">
              <a:solidFill>
                <a:srgbClr val="FFFFFF"/>
              </a:solidFill>
            </a:endParaRPr>
          </a:p>
        </p:txBody>
      </p:sp>
      <p:sp>
        <p:nvSpPr>
          <p:cNvPr id="2053" name="Rectangle 5"/>
          <p:cNvSpPr>
            <a:spLocks noGrp="1" noChangeArrowheads="1"/>
          </p:cNvSpPr>
          <p:nvPr>
            <p:ph type="ftr" sz="quarter" idx="3"/>
          </p:nvPr>
        </p:nvSpPr>
        <p:spPr bwMode="auto">
          <a:xfrm>
            <a:off x="366395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b="0" i="0">
                <a:effectLst/>
                <a:latin typeface="+mj-lt"/>
              </a:defRPr>
            </a:lvl1pPr>
          </a:lstStyle>
          <a:p>
            <a:pPr eaLnBrk="0" fontAlgn="base" hangingPunct="0">
              <a:spcAft>
                <a:spcPct val="0"/>
              </a:spcAft>
            </a:pPr>
            <a:endParaRPr lang="en-US" altLang="en-US">
              <a:solidFill>
                <a:srgbClr val="FFFFFF"/>
              </a:solidFill>
            </a:endParaRPr>
          </a:p>
        </p:txBody>
      </p:sp>
      <p:sp>
        <p:nvSpPr>
          <p:cNvPr id="2054" name="Rectangle 6"/>
          <p:cNvSpPr>
            <a:spLocks noGrp="1" noChangeArrowheads="1"/>
          </p:cNvSpPr>
          <p:nvPr>
            <p:ph type="sldNum" sz="quarter" idx="4"/>
          </p:nvPr>
        </p:nvSpPr>
        <p:spPr bwMode="auto">
          <a:xfrm>
            <a:off x="709295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b="0" i="0">
                <a:effectLst/>
                <a:latin typeface="+mj-lt"/>
              </a:defRPr>
            </a:lvl1pPr>
          </a:lstStyle>
          <a:p>
            <a:pPr eaLnBrk="0" fontAlgn="base" hangingPunct="0">
              <a:spcAft>
                <a:spcPct val="0"/>
              </a:spcAft>
            </a:pPr>
            <a:fld id="{F629793D-20DA-4CC2-A994-D35FECBECFBA}" type="slidenum">
              <a:rPr lang="en-US" altLang="en-US">
                <a:solidFill>
                  <a:srgbClr val="FFFFFF"/>
                </a:solidFill>
              </a:rPr>
              <a:pPr eaLnBrk="0" fontAlgn="base" hangingPunct="0">
                <a:spcAft>
                  <a:spcPct val="0"/>
                </a:spcAft>
              </a:pPr>
              <a:t>‹#›</a:t>
            </a:fld>
            <a:endParaRPr lang="en-US" altLang="en-US">
              <a:solidFill>
                <a:srgbClr val="FFFFFF"/>
              </a:solidFill>
            </a:endParaRPr>
          </a:p>
        </p:txBody>
      </p:sp>
      <p:grpSp>
        <p:nvGrpSpPr>
          <p:cNvPr id="2055" name="Group 7"/>
          <p:cNvGrpSpPr>
            <a:grpSpLocks/>
          </p:cNvGrpSpPr>
          <p:nvPr/>
        </p:nvGrpSpPr>
        <p:grpSpPr bwMode="auto">
          <a:xfrm>
            <a:off x="152400" y="314325"/>
            <a:ext cx="847725" cy="6543675"/>
            <a:chOff x="96" y="198"/>
            <a:chExt cx="534" cy="4122"/>
          </a:xfrm>
        </p:grpSpPr>
        <p:sp>
          <p:nvSpPr>
            <p:cNvPr id="2056" name="AutoShape 8"/>
            <p:cNvSpPr>
              <a:spLocks noChangeArrowheads="1"/>
            </p:cNvSpPr>
            <p:nvPr/>
          </p:nvSpPr>
          <p:spPr bwMode="auto">
            <a:xfrm rot="5400000" flipH="1">
              <a:off x="82" y="1994"/>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57" name="AutoShape 9"/>
            <p:cNvSpPr>
              <a:spLocks noChangeArrowheads="1"/>
            </p:cNvSpPr>
            <p:nvPr/>
          </p:nvSpPr>
          <p:spPr bwMode="auto">
            <a:xfrm rot="5400000" flipH="1">
              <a:off x="82" y="2588"/>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58" name="AutoShape 10"/>
            <p:cNvSpPr>
              <a:spLocks noChangeArrowheads="1"/>
            </p:cNvSpPr>
            <p:nvPr/>
          </p:nvSpPr>
          <p:spPr bwMode="auto">
            <a:xfrm rot="5400000" flipH="1">
              <a:off x="81" y="3181"/>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59" name="AutoShape 11"/>
            <p:cNvSpPr>
              <a:spLocks noChangeArrowheads="1"/>
            </p:cNvSpPr>
            <p:nvPr/>
          </p:nvSpPr>
          <p:spPr bwMode="auto">
            <a:xfrm rot="5400000" flipH="1">
              <a:off x="84" y="3774"/>
              <a:ext cx="558" cy="533"/>
            </a:xfrm>
            <a:prstGeom prst="parallelogram">
              <a:avLst>
                <a:gd name="adj" fmla="val 55437"/>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0" name="AutoShape 12"/>
            <p:cNvSpPr>
              <a:spLocks noChangeArrowheads="1"/>
            </p:cNvSpPr>
            <p:nvPr/>
          </p:nvSpPr>
          <p:spPr bwMode="auto">
            <a:xfrm rot="5400000" flipH="1">
              <a:off x="82" y="213"/>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1" name="AutoShape 13"/>
            <p:cNvSpPr>
              <a:spLocks noChangeArrowheads="1"/>
            </p:cNvSpPr>
            <p:nvPr/>
          </p:nvSpPr>
          <p:spPr bwMode="auto">
            <a:xfrm rot="5400000" flipH="1">
              <a:off x="81" y="803"/>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2" name="AutoShape 14"/>
            <p:cNvSpPr>
              <a:spLocks noChangeArrowheads="1"/>
            </p:cNvSpPr>
            <p:nvPr/>
          </p:nvSpPr>
          <p:spPr bwMode="auto">
            <a:xfrm rot="5400000" flipH="1">
              <a:off x="81" y="1399"/>
              <a:ext cx="564" cy="533"/>
            </a:xfrm>
            <a:prstGeom prst="parallelogram">
              <a:avLst>
                <a:gd name="adj" fmla="val 56034"/>
              </a:avLst>
            </a:prstGeom>
            <a:gradFill rotWithShape="0">
              <a:gsLst>
                <a:gs pos="0">
                  <a:schemeClr val="accent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grpSp>
      <p:sp>
        <p:nvSpPr>
          <p:cNvPr id="2063" name="Rectangle 15"/>
          <p:cNvSpPr>
            <a:spLocks noChangeArrowheads="1"/>
          </p:cNvSpPr>
          <p:nvPr/>
        </p:nvSpPr>
        <p:spPr bwMode="auto">
          <a:xfrm>
            <a:off x="441325" y="0"/>
            <a:ext cx="276225" cy="6858000"/>
          </a:xfrm>
          <a:prstGeom prst="rect">
            <a:avLst/>
          </a:prstGeom>
          <a:gradFill rotWithShape="0">
            <a:gsLst>
              <a:gs pos="0">
                <a:schemeClr val="bg2"/>
              </a:gs>
              <a:gs pos="50000">
                <a:schemeClr val="fo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4" name="AutoShape 16"/>
          <p:cNvSpPr>
            <a:spLocks noChangeArrowheads="1"/>
          </p:cNvSpPr>
          <p:nvPr/>
        </p:nvSpPr>
        <p:spPr bwMode="auto">
          <a:xfrm flipH="1">
            <a:off x="547688" y="1703388"/>
            <a:ext cx="8596312" cy="254000"/>
          </a:xfrm>
          <a:prstGeom prst="homePlate">
            <a:avLst>
              <a:gd name="adj" fmla="val 58913"/>
            </a:avLst>
          </a:prstGeom>
          <a:gradFill rotWithShape="0">
            <a:gsLst>
              <a:gs pos="0">
                <a:schemeClr val="bg2"/>
              </a:gs>
              <a:gs pos="50000">
                <a:schemeClr val="folHlink"/>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5" name="Oval 17"/>
          <p:cNvSpPr>
            <a:spLocks noChangeArrowheads="1"/>
          </p:cNvSpPr>
          <p:nvPr/>
        </p:nvSpPr>
        <p:spPr bwMode="auto">
          <a:xfrm>
            <a:off x="460375" y="1706563"/>
            <a:ext cx="295275" cy="274637"/>
          </a:xfrm>
          <a:prstGeom prst="ellipse">
            <a:avLst/>
          </a:prstGeom>
          <a:gradFill rotWithShape="0">
            <a:gsLst>
              <a:gs pos="0">
                <a:srgbClr val="FEFFFF"/>
              </a:gs>
              <a:gs pos="100000">
                <a:schemeClr val="folHlink"/>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6" name="Rectangle 18"/>
          <p:cNvSpPr>
            <a:spLocks noChangeArrowheads="1"/>
          </p:cNvSpPr>
          <p:nvPr/>
        </p:nvSpPr>
        <p:spPr bwMode="auto">
          <a:xfrm>
            <a:off x="463550" y="1912938"/>
            <a:ext cx="190500" cy="467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7" name="Oval 19"/>
          <p:cNvSpPr>
            <a:spLocks noChangeArrowheads="1"/>
          </p:cNvSpPr>
          <p:nvPr/>
        </p:nvSpPr>
        <p:spPr bwMode="auto">
          <a:xfrm>
            <a:off x="9209088" y="1676400"/>
            <a:ext cx="304800" cy="274638"/>
          </a:xfrm>
          <a:prstGeom prst="ellipse">
            <a:avLst/>
          </a:prstGeom>
          <a:gradFill rotWithShape="0">
            <a:gsLst>
              <a:gs pos="0">
                <a:srgbClr val="FEFFFF"/>
              </a:gs>
              <a:gs pos="100000">
                <a:schemeClr val="folHlink"/>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68" name="Rectangle 20"/>
          <p:cNvSpPr>
            <a:spLocks noChangeArrowheads="1"/>
          </p:cNvSpPr>
          <p:nvPr/>
        </p:nvSpPr>
        <p:spPr bwMode="auto">
          <a:xfrm>
            <a:off x="457200" y="1739900"/>
            <a:ext cx="8751888"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grpSp>
        <p:nvGrpSpPr>
          <p:cNvPr id="2069" name="Group 21"/>
          <p:cNvGrpSpPr>
            <a:grpSpLocks/>
          </p:cNvGrpSpPr>
          <p:nvPr/>
        </p:nvGrpSpPr>
        <p:grpSpPr bwMode="auto">
          <a:xfrm>
            <a:off x="150813" y="0"/>
            <a:ext cx="849312" cy="6858000"/>
            <a:chOff x="95" y="0"/>
            <a:chExt cx="535" cy="4320"/>
          </a:xfrm>
        </p:grpSpPr>
        <p:sp>
          <p:nvSpPr>
            <p:cNvPr id="2070" name="AutoShape 22"/>
            <p:cNvSpPr>
              <a:spLocks noChangeArrowheads="1"/>
            </p:cNvSpPr>
            <p:nvPr/>
          </p:nvSpPr>
          <p:spPr bwMode="auto">
            <a:xfrm rot="-5400000">
              <a:off x="82" y="2291"/>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71" name="AutoShape 23"/>
            <p:cNvSpPr>
              <a:spLocks noChangeArrowheads="1"/>
            </p:cNvSpPr>
            <p:nvPr/>
          </p:nvSpPr>
          <p:spPr bwMode="auto">
            <a:xfrm rot="-5400000">
              <a:off x="81" y="2886"/>
              <a:ext cx="565" cy="533"/>
            </a:xfrm>
            <a:prstGeom prst="parallelogram">
              <a:avLst>
                <a:gd name="adj" fmla="val 56133"/>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72" name="AutoShape 24"/>
            <p:cNvSpPr>
              <a:spLocks noChangeArrowheads="1"/>
            </p:cNvSpPr>
            <p:nvPr/>
          </p:nvSpPr>
          <p:spPr bwMode="auto">
            <a:xfrm rot="-5400000">
              <a:off x="81" y="3479"/>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73" name="AutoShape 25"/>
            <p:cNvSpPr>
              <a:spLocks noChangeArrowheads="1"/>
            </p:cNvSpPr>
            <p:nvPr/>
          </p:nvSpPr>
          <p:spPr bwMode="auto">
            <a:xfrm rot="-5400000">
              <a:off x="81" y="508"/>
              <a:ext cx="565" cy="533"/>
            </a:xfrm>
            <a:prstGeom prst="parallelogram">
              <a:avLst>
                <a:gd name="adj" fmla="val 56133"/>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74" name="AutoShape 26"/>
            <p:cNvSpPr>
              <a:spLocks noChangeArrowheads="1"/>
            </p:cNvSpPr>
            <p:nvPr/>
          </p:nvSpPr>
          <p:spPr bwMode="auto">
            <a:xfrm rot="-5400000">
              <a:off x="81" y="1101"/>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75" name="AutoShape 27"/>
            <p:cNvSpPr>
              <a:spLocks noChangeArrowheads="1"/>
            </p:cNvSpPr>
            <p:nvPr/>
          </p:nvSpPr>
          <p:spPr bwMode="auto">
            <a:xfrm rot="-5400000">
              <a:off x="81" y="1697"/>
              <a:ext cx="564" cy="533"/>
            </a:xfrm>
            <a:prstGeom prst="parallelogram">
              <a:avLst>
                <a:gd name="adj" fmla="val 56034"/>
              </a:avLst>
            </a:pr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76" name="Freeform 28"/>
            <p:cNvSpPr>
              <a:spLocks/>
            </p:cNvSpPr>
            <p:nvPr/>
          </p:nvSpPr>
          <p:spPr bwMode="auto">
            <a:xfrm>
              <a:off x="98" y="0"/>
              <a:ext cx="532" cy="465"/>
            </a:xfrm>
            <a:custGeom>
              <a:avLst/>
              <a:gdLst>
                <a:gd name="T0" fmla="*/ 1 w 532"/>
                <a:gd name="T1" fmla="*/ 0 h 465"/>
                <a:gd name="T2" fmla="*/ 0 w 532"/>
                <a:gd name="T3" fmla="*/ 166 h 465"/>
                <a:gd name="T4" fmla="*/ 532 w 532"/>
                <a:gd name="T5" fmla="*/ 465 h 465"/>
                <a:gd name="T6" fmla="*/ 532 w 532"/>
                <a:gd name="T7" fmla="*/ 201 h 465"/>
                <a:gd name="T8" fmla="*/ 172 w 532"/>
                <a:gd name="T9" fmla="*/ 0 h 465"/>
                <a:gd name="T10" fmla="*/ 1 w 532"/>
                <a:gd name="T11" fmla="*/ 0 h 465"/>
              </a:gdLst>
              <a:ahLst/>
              <a:cxnLst>
                <a:cxn ang="0">
                  <a:pos x="T0" y="T1"/>
                </a:cxn>
                <a:cxn ang="0">
                  <a:pos x="T2" y="T3"/>
                </a:cxn>
                <a:cxn ang="0">
                  <a:pos x="T4" y="T5"/>
                </a:cxn>
                <a:cxn ang="0">
                  <a:pos x="T6" y="T7"/>
                </a:cxn>
                <a:cxn ang="0">
                  <a:pos x="T8" y="T9"/>
                </a:cxn>
                <a:cxn ang="0">
                  <a:pos x="T10" y="T11"/>
                </a:cxn>
              </a:cxnLst>
              <a:rect l="0" t="0" r="r" b="b"/>
              <a:pathLst>
                <a:path w="532" h="465">
                  <a:moveTo>
                    <a:pt x="1" y="0"/>
                  </a:moveTo>
                  <a:lnTo>
                    <a:pt x="0" y="166"/>
                  </a:lnTo>
                  <a:lnTo>
                    <a:pt x="532" y="465"/>
                  </a:lnTo>
                  <a:lnTo>
                    <a:pt x="532" y="201"/>
                  </a:lnTo>
                  <a:lnTo>
                    <a:pt x="172" y="0"/>
                  </a:lnTo>
                  <a:lnTo>
                    <a:pt x="1" y="0"/>
                  </a:lnTo>
                  <a:close/>
                </a:path>
              </a:pathLst>
            </a:cu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sp>
          <p:nvSpPr>
            <p:cNvPr id="2077" name="Freeform 29"/>
            <p:cNvSpPr>
              <a:spLocks/>
            </p:cNvSpPr>
            <p:nvPr/>
          </p:nvSpPr>
          <p:spPr bwMode="auto">
            <a:xfrm>
              <a:off x="95" y="4060"/>
              <a:ext cx="457" cy="260"/>
            </a:xfrm>
            <a:custGeom>
              <a:avLst/>
              <a:gdLst>
                <a:gd name="T0" fmla="*/ 457 w 457"/>
                <a:gd name="T1" fmla="*/ 260 h 264"/>
                <a:gd name="T2" fmla="*/ 1 w 457"/>
                <a:gd name="T3" fmla="*/ 0 h 264"/>
                <a:gd name="T4" fmla="*/ 0 w 457"/>
                <a:gd name="T5" fmla="*/ 264 h 264"/>
                <a:gd name="T6" fmla="*/ 457 w 457"/>
                <a:gd name="T7" fmla="*/ 260 h 264"/>
              </a:gdLst>
              <a:ahLst/>
              <a:cxnLst>
                <a:cxn ang="0">
                  <a:pos x="T0" y="T1"/>
                </a:cxn>
                <a:cxn ang="0">
                  <a:pos x="T2" y="T3"/>
                </a:cxn>
                <a:cxn ang="0">
                  <a:pos x="T4" y="T5"/>
                </a:cxn>
                <a:cxn ang="0">
                  <a:pos x="T6" y="T7"/>
                </a:cxn>
              </a:cxnLst>
              <a:rect l="0" t="0" r="r" b="b"/>
              <a:pathLst>
                <a:path w="457" h="264">
                  <a:moveTo>
                    <a:pt x="457" y="260"/>
                  </a:moveTo>
                  <a:lnTo>
                    <a:pt x="1" y="0"/>
                  </a:lnTo>
                  <a:lnTo>
                    <a:pt x="0" y="264"/>
                  </a:lnTo>
                  <a:lnTo>
                    <a:pt x="457" y="260"/>
                  </a:lnTo>
                  <a:close/>
                </a:path>
              </a:pathLst>
            </a:custGeom>
            <a:gradFill rotWithShape="0">
              <a:gsLst>
                <a:gs pos="0">
                  <a:schemeClr val="accent2"/>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wrap="none" anchor="ctr"/>
            <a:lstStyle/>
            <a:p>
              <a:pPr eaLnBrk="0" fontAlgn="base" hangingPunct="0">
                <a:spcBef>
                  <a:spcPct val="0"/>
                </a:spcBef>
                <a:spcAft>
                  <a:spcPct val="0"/>
                </a:spcAft>
              </a:pPr>
              <a:endParaRPr lang="en-ZA" sz="2400" b="1" i="1">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731670253"/>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65"/>
                                        </p:tgtEl>
                                        <p:attrNameLst>
                                          <p:attrName>style.visibility</p:attrName>
                                        </p:attrNameLst>
                                      </p:cBhvr>
                                      <p:to>
                                        <p:strVal val="visible"/>
                                      </p:to>
                                    </p:set>
                                    <p:anim calcmode="lin" valueType="num">
                                      <p:cBhvr additive="base">
                                        <p:cTn id="7" dur="500" fill="hold"/>
                                        <p:tgtEl>
                                          <p:spTgt spid="2065"/>
                                        </p:tgtEl>
                                        <p:attrNameLst>
                                          <p:attrName>ppt_x</p:attrName>
                                        </p:attrNameLst>
                                      </p:cBhvr>
                                      <p:tavLst>
                                        <p:tav tm="0">
                                          <p:val>
                                            <p:strVal val="#ppt_x"/>
                                          </p:val>
                                        </p:tav>
                                        <p:tav tm="100000">
                                          <p:val>
                                            <p:strVal val="#ppt_x"/>
                                          </p:val>
                                        </p:tav>
                                      </p:tavLst>
                                    </p:anim>
                                    <p:anim calcmode="lin" valueType="num">
                                      <p:cBhvr additive="base">
                                        <p:cTn id="8" dur="500" fill="hold"/>
                                        <p:tgtEl>
                                          <p:spTgt spid="2065"/>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5"/>
                                            </p:cond>
                                          </p:stCondLst>
                                        </p:cTn>
                                        <p:tgtEl>
                                          <p:spTgt spid="2065"/>
                                        </p:tgtEl>
                                        <p:attrNameLst>
                                          <p:attrName>style.visibility</p:attrName>
                                        </p:attrNameLst>
                                      </p:cBhvr>
                                      <p:to>
                                        <p:strVal val="hidden"/>
                                      </p:to>
                                    </p:set>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67"/>
                                        </p:tgtEl>
                                        <p:attrNameLst>
                                          <p:attrName>style.visibility</p:attrName>
                                        </p:attrNameLst>
                                      </p:cBhvr>
                                      <p:to>
                                        <p:strVal val="visible"/>
                                      </p:to>
                                    </p:set>
                                    <p:anim calcmode="lin" valueType="num">
                                      <p:cBhvr additive="base">
                                        <p:cTn id="12" dur="500" fill="hold"/>
                                        <p:tgtEl>
                                          <p:spTgt spid="2067"/>
                                        </p:tgtEl>
                                        <p:attrNameLst>
                                          <p:attrName>ppt_x</p:attrName>
                                        </p:attrNameLst>
                                      </p:cBhvr>
                                      <p:tavLst>
                                        <p:tav tm="0">
                                          <p:val>
                                            <p:strVal val="0-#ppt_w/2"/>
                                          </p:val>
                                        </p:tav>
                                        <p:tav tm="100000">
                                          <p:val>
                                            <p:strVal val="#ppt_x"/>
                                          </p:val>
                                        </p:tav>
                                      </p:tavLst>
                                    </p:anim>
                                    <p:anim calcmode="lin" valueType="num">
                                      <p:cBhvr additive="base">
                                        <p:cTn id="13" dur="5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p:bldP spid="2067" grpId="0" animBg="1"/>
    </p:bldLst>
  </p:timing>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Narrow" pitchFamily="34"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2" charset="2"/>
        <a:buChar char="b"/>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6E9CBAC0-4867-471F-B5DF-85BEAFFCF8B8}"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130194406"/>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fade thruBlk="1"/>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6E9CBAC0-4867-471F-B5DF-85BEAFFCF8B8}"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045750502"/>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thruBlk="1"/>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58FFB09-8857-45DB-84EB-C2290072FB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5472750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0099"/>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58FFB09-8857-45DB-84EB-C2290072FB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491547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08.xml"/><Relationship Id="rId4" Type="http://schemas.openxmlformats.org/officeDocument/2006/relationships/image" Target="../media/image7.gif"/></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08.xml"/><Relationship Id="rId4" Type="http://schemas.openxmlformats.org/officeDocument/2006/relationships/image" Target="../media/image7.gif"/></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6.xml"/><Relationship Id="rId4" Type="http://schemas.openxmlformats.org/officeDocument/2006/relationships/image" Target="../media/image30.jpeg"/></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8.xml"/><Relationship Id="rId4" Type="http://schemas.openxmlformats.org/officeDocument/2006/relationships/image" Target="../media/image7.gi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700808"/>
            <a:ext cx="5400600" cy="405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lnSpc>
                <a:spcPct val="80000"/>
              </a:lnSpc>
              <a:spcBef>
                <a:spcPct val="50000"/>
              </a:spcBef>
              <a:spcAft>
                <a:spcPct val="0"/>
              </a:spcAft>
            </a:pPr>
            <a:endParaRPr lang="en-GB" altLang="en-US" sz="5400" b="1" u="sng">
              <a:solidFill>
                <a:srgbClr val="FFFFFF"/>
              </a:solidFill>
              <a:latin typeface="Times New Roman" pitchFamily="18" charset="0"/>
            </a:endParaRPr>
          </a:p>
        </p:txBody>
      </p:sp>
      <p:pic>
        <p:nvPicPr>
          <p:cNvPr id="3074" name="Picture 2"/>
          <p:cNvPicPr>
            <a:picLocks noChangeAspect="1" noChangeArrowheads="1"/>
          </p:cNvPicPr>
          <p:nvPr/>
        </p:nvPicPr>
        <p:blipFill>
          <a:blip r:embed="rId4" cstate="print">
            <a:duotone>
              <a:prstClr val="black"/>
              <a:srgbClr val="FF9900">
                <a:tint val="45000"/>
                <a:satMod val="400000"/>
              </a:srgbClr>
            </a:duotone>
            <a:extLst>
              <a:ext uri="{28A0092B-C50C-407E-A947-70E740481C1C}">
                <a14:useLocalDpi xmlns:a14="http://schemas.microsoft.com/office/drawing/2010/main" val="0"/>
              </a:ext>
            </a:extLst>
          </a:blip>
          <a:srcRect/>
          <a:stretch>
            <a:fillRect/>
          </a:stretch>
        </p:blipFill>
        <p:spPr bwMode="auto">
          <a:xfrm>
            <a:off x="-15875" y="30758"/>
            <a:ext cx="9175750" cy="195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04048" y="3690898"/>
            <a:ext cx="2232248" cy="1754326"/>
          </a:xfrm>
          <a:prstGeom prst="rect">
            <a:avLst/>
          </a:prstGeom>
          <a:noFill/>
        </p:spPr>
        <p:txBody>
          <a:bodyPr wrap="square" rtlCol="0">
            <a:spAutoFit/>
          </a:bodyPr>
          <a:lstStyle/>
          <a:p>
            <a:pPr algn="ctr"/>
            <a:r>
              <a:rPr lang="en-ZA" sz="3600" dirty="0" smtClean="0">
                <a:solidFill>
                  <a:srgbClr val="002060"/>
                </a:solidFill>
                <a:latin typeface="Comic Sans MS" pitchFamily="66" charset="0"/>
              </a:rPr>
              <a:t>In support of </a:t>
            </a:r>
            <a:endParaRPr lang="en-ZA" sz="3600" dirty="0">
              <a:solidFill>
                <a:srgbClr val="002060"/>
              </a:solidFill>
              <a:latin typeface="Comic Sans MS" pitchFamily="66" charset="0"/>
            </a:endParaRPr>
          </a:p>
        </p:txBody>
      </p:sp>
      <p:sp>
        <p:nvSpPr>
          <p:cNvPr id="7" name="Rectangle 6"/>
          <p:cNvSpPr/>
          <p:nvPr/>
        </p:nvSpPr>
        <p:spPr>
          <a:xfrm>
            <a:off x="35496" y="5695508"/>
            <a:ext cx="9029134" cy="1261884"/>
          </a:xfrm>
          <a:prstGeom prst="rect">
            <a:avLst/>
          </a:prstGeom>
          <a:noFill/>
        </p:spPr>
        <p:txBody>
          <a:bodyPr wrap="square" lIns="91440" tIns="45720" rIns="91440" bIns="45720">
            <a:spAutoFit/>
          </a:bodyPr>
          <a:lstStyle/>
          <a:p>
            <a:pPr algn="ctr"/>
            <a:r>
              <a:rPr lang="en-US" sz="3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oudy Stout" pitchFamily="18" charset="0"/>
              </a:rPr>
              <a:t>MISSION TO THE HOLY CITY</a:t>
            </a:r>
            <a:endParaRPr lang="en-US" sz="3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oudy Stout" pitchFamily="18" charset="0"/>
            </a:endParaRPr>
          </a:p>
        </p:txBody>
      </p:sp>
    </p:spTree>
    <p:extLst>
      <p:ext uri="{BB962C8B-B14F-4D97-AF65-F5344CB8AC3E}">
        <p14:creationId xmlns:p14="http://schemas.microsoft.com/office/powerpoint/2010/main" val="2272490427"/>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371600" y="609600"/>
            <a:ext cx="7391400" cy="3657600"/>
          </a:xfrm>
          <a:prstGeom prst="rect">
            <a:avLst/>
          </a:prstGeom>
          <a:solidFill>
            <a:srgbClr val="FFFFFF"/>
          </a:solidFill>
          <a:ln w="9525" cap="rnd">
            <a:solidFill>
              <a:schemeClr val="tx1"/>
            </a:solidFill>
            <a:prstDash val="sysDot"/>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en-GB" altLang="en-US" sz="1800">
              <a:solidFill>
                <a:srgbClr val="000000"/>
              </a:solidFill>
            </a:endParaRPr>
          </a:p>
        </p:txBody>
      </p:sp>
      <p:sp>
        <p:nvSpPr>
          <p:cNvPr id="19511" name="AutoShape 55"/>
          <p:cNvSpPr>
            <a:spLocks noChangeArrowheads="1"/>
          </p:cNvSpPr>
          <p:nvPr/>
        </p:nvSpPr>
        <p:spPr bwMode="auto">
          <a:xfrm>
            <a:off x="1447800" y="762000"/>
            <a:ext cx="7010400" cy="3429000"/>
          </a:xfrm>
          <a:prstGeom prst="rtTriangle">
            <a:avLst/>
          </a:prstGeom>
          <a:solidFill>
            <a:srgbClr val="FF99FF">
              <a:alpha val="59999"/>
            </a:srgb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ZA" altLang="en-US" sz="1800">
              <a:solidFill>
                <a:srgbClr val="000000"/>
              </a:solidFill>
            </a:endParaRPr>
          </a:p>
        </p:txBody>
      </p:sp>
      <p:sp>
        <p:nvSpPr>
          <p:cNvPr id="34820" name="Text Box 3"/>
          <p:cNvSpPr txBox="1">
            <a:spLocks noChangeArrowheads="1"/>
          </p:cNvSpPr>
          <p:nvPr/>
        </p:nvSpPr>
        <p:spPr bwMode="auto">
          <a:xfrm>
            <a:off x="0" y="21272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GB" altLang="en-US" sz="1800">
              <a:solidFill>
                <a:srgbClr val="000000"/>
              </a:solidFill>
            </a:endParaRPr>
          </a:p>
        </p:txBody>
      </p:sp>
      <p:cxnSp>
        <p:nvCxnSpPr>
          <p:cNvPr id="34821" name="AutoShape 4"/>
          <p:cNvCxnSpPr>
            <a:cxnSpLocks noChangeShapeType="1"/>
            <a:stCxn id="34818" idx="1"/>
            <a:endCxn id="34818" idx="1"/>
          </p:cNvCxnSpPr>
          <p:nvPr/>
        </p:nvCxnSpPr>
        <p:spPr bwMode="auto">
          <a:xfrm>
            <a:off x="1371600" y="24384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4822" name="Line 5"/>
          <p:cNvSpPr>
            <a:spLocks noChangeShapeType="1"/>
          </p:cNvSpPr>
          <p:nvPr/>
        </p:nvSpPr>
        <p:spPr bwMode="auto">
          <a:xfrm>
            <a:off x="1371600" y="609600"/>
            <a:ext cx="739140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19466" name="Text Box 10"/>
          <p:cNvSpPr txBox="1">
            <a:spLocks noChangeArrowheads="1"/>
          </p:cNvSpPr>
          <p:nvPr/>
        </p:nvSpPr>
        <p:spPr bwMode="auto">
          <a:xfrm>
            <a:off x="0" y="5013176"/>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b="1" dirty="0">
                <a:solidFill>
                  <a:srgbClr val="FFFFFF"/>
                </a:solidFill>
              </a:rPr>
              <a:t>PAYMENT PERIOD (months)</a:t>
            </a:r>
          </a:p>
        </p:txBody>
      </p:sp>
      <p:sp>
        <p:nvSpPr>
          <p:cNvPr id="34825" name="Text Box 11"/>
          <p:cNvSpPr txBox="1">
            <a:spLocks noChangeArrowheads="1"/>
          </p:cNvSpPr>
          <p:nvPr/>
        </p:nvSpPr>
        <p:spPr bwMode="auto">
          <a:xfrm>
            <a:off x="1066800" y="4403725"/>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GB" altLang="en-US" sz="1800">
              <a:solidFill>
                <a:srgbClr val="000000"/>
              </a:solidFill>
            </a:endParaRPr>
          </a:p>
        </p:txBody>
      </p:sp>
      <p:sp>
        <p:nvSpPr>
          <p:cNvPr id="19471" name="Text Box 15"/>
          <p:cNvSpPr txBox="1">
            <a:spLocks noChangeArrowheads="1"/>
          </p:cNvSpPr>
          <p:nvPr/>
        </p:nvSpPr>
        <p:spPr bwMode="auto">
          <a:xfrm rot="-5400000">
            <a:off x="-1731963" y="2217738"/>
            <a:ext cx="4651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dirty="0">
                <a:solidFill>
                  <a:srgbClr val="FFFFFF"/>
                </a:solidFill>
              </a:rPr>
              <a:t>INSTALLMENT (R)</a:t>
            </a:r>
          </a:p>
        </p:txBody>
      </p:sp>
      <p:sp>
        <p:nvSpPr>
          <p:cNvPr id="19476" name="Text Box 20"/>
          <p:cNvSpPr txBox="1">
            <a:spLocks noChangeArrowheads="1"/>
          </p:cNvSpPr>
          <p:nvPr/>
        </p:nvSpPr>
        <p:spPr bwMode="auto">
          <a:xfrm>
            <a:off x="1219200" y="4327525"/>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000" b="1" dirty="0">
                <a:solidFill>
                  <a:srgbClr val="FFFFFF"/>
                </a:solidFill>
              </a:rPr>
              <a:t>1         </a:t>
            </a:r>
            <a:r>
              <a:rPr lang="en-US" altLang="en-US" sz="4000" b="1" dirty="0" smtClean="0">
                <a:solidFill>
                  <a:srgbClr val="FFFFFF"/>
                </a:solidFill>
              </a:rPr>
              <a:t>90        180        270     360</a:t>
            </a:r>
            <a:endParaRPr lang="en-US" altLang="en-US" sz="4000" b="1" dirty="0">
              <a:solidFill>
                <a:srgbClr val="FFFFFF"/>
              </a:solidFill>
            </a:endParaRPr>
          </a:p>
        </p:txBody>
      </p:sp>
      <p:sp>
        <p:nvSpPr>
          <p:cNvPr id="19478" name="AutoShape 22"/>
          <p:cNvSpPr>
            <a:spLocks noChangeArrowheads="1"/>
          </p:cNvSpPr>
          <p:nvPr/>
        </p:nvSpPr>
        <p:spPr bwMode="auto">
          <a:xfrm>
            <a:off x="2899048" y="1556792"/>
            <a:ext cx="301352" cy="2634208"/>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ZA" altLang="en-US" sz="1800">
              <a:solidFill>
                <a:srgbClr val="000000"/>
              </a:solidFill>
            </a:endParaRPr>
          </a:p>
        </p:txBody>
      </p:sp>
      <p:sp>
        <p:nvSpPr>
          <p:cNvPr id="19479" name="AutoShape 23"/>
          <p:cNvSpPr>
            <a:spLocks noChangeArrowheads="1"/>
          </p:cNvSpPr>
          <p:nvPr/>
        </p:nvSpPr>
        <p:spPr bwMode="auto">
          <a:xfrm>
            <a:off x="4648200" y="2438400"/>
            <a:ext cx="304800" cy="17526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ZA" altLang="en-US" sz="1800">
              <a:solidFill>
                <a:srgbClr val="000000"/>
              </a:solidFill>
            </a:endParaRPr>
          </a:p>
        </p:txBody>
      </p:sp>
      <p:sp>
        <p:nvSpPr>
          <p:cNvPr id="19482" name="AutoShape 26"/>
          <p:cNvSpPr>
            <a:spLocks noChangeArrowheads="1"/>
          </p:cNvSpPr>
          <p:nvPr/>
        </p:nvSpPr>
        <p:spPr bwMode="auto">
          <a:xfrm>
            <a:off x="1447800" y="914400"/>
            <a:ext cx="304800" cy="32766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ZA" altLang="en-US" sz="1800">
              <a:solidFill>
                <a:srgbClr val="000000"/>
              </a:solidFill>
            </a:endParaRPr>
          </a:p>
        </p:txBody>
      </p:sp>
      <p:sp>
        <p:nvSpPr>
          <p:cNvPr id="34831" name="Text Box 32"/>
          <p:cNvSpPr txBox="1">
            <a:spLocks noChangeArrowheads="1"/>
          </p:cNvSpPr>
          <p:nvPr/>
        </p:nvSpPr>
        <p:spPr bwMode="auto">
          <a:xfrm>
            <a:off x="974725" y="25352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GB" altLang="en-US" sz="1800">
              <a:solidFill>
                <a:srgbClr val="000000"/>
              </a:solidFill>
            </a:endParaRPr>
          </a:p>
        </p:txBody>
      </p:sp>
      <p:sp>
        <p:nvSpPr>
          <p:cNvPr id="19494" name="Text Box 38"/>
          <p:cNvSpPr txBox="1">
            <a:spLocks noChangeArrowheads="1"/>
          </p:cNvSpPr>
          <p:nvPr/>
        </p:nvSpPr>
        <p:spPr bwMode="auto">
          <a:xfrm rot="16200000">
            <a:off x="457694" y="2253733"/>
            <a:ext cx="1250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b="1" dirty="0" smtClean="0">
                <a:solidFill>
                  <a:srgbClr val="BBE0E3"/>
                </a:solidFill>
              </a:rPr>
              <a:t>R 617.17</a:t>
            </a:r>
            <a:endParaRPr lang="en-US" altLang="en-US" sz="1800" b="1" dirty="0">
              <a:solidFill>
                <a:srgbClr val="BBE0E3"/>
              </a:solidFill>
            </a:endParaRPr>
          </a:p>
        </p:txBody>
      </p:sp>
      <p:sp>
        <p:nvSpPr>
          <p:cNvPr id="34835" name="Line 41"/>
          <p:cNvSpPr>
            <a:spLocks noChangeShapeType="1"/>
          </p:cNvSpPr>
          <p:nvPr/>
        </p:nvSpPr>
        <p:spPr bwMode="auto">
          <a:xfrm>
            <a:off x="3124200" y="42513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19512" name="AutoShape 56"/>
          <p:cNvSpPr>
            <a:spLocks noChangeArrowheads="1"/>
          </p:cNvSpPr>
          <p:nvPr/>
        </p:nvSpPr>
        <p:spPr bwMode="auto">
          <a:xfrm rot="10800000">
            <a:off x="1752600" y="685800"/>
            <a:ext cx="6934200" cy="3429000"/>
          </a:xfrm>
          <a:prstGeom prst="rtTriangle">
            <a:avLst/>
          </a:prstGeom>
          <a:solidFill>
            <a:srgbClr val="FF99FF">
              <a:alpha val="59999"/>
            </a:srgb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ZA" altLang="en-US" sz="1800">
              <a:solidFill>
                <a:srgbClr val="000000"/>
              </a:solidFill>
            </a:endParaRPr>
          </a:p>
        </p:txBody>
      </p:sp>
      <p:sp>
        <p:nvSpPr>
          <p:cNvPr id="34837" name="Line 43"/>
          <p:cNvSpPr>
            <a:spLocks noChangeShapeType="1"/>
          </p:cNvSpPr>
          <p:nvPr/>
        </p:nvSpPr>
        <p:spPr bwMode="auto">
          <a:xfrm flipV="1">
            <a:off x="3200400" y="6096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34838" name="Line 44"/>
          <p:cNvSpPr>
            <a:spLocks noChangeShapeType="1"/>
          </p:cNvSpPr>
          <p:nvPr/>
        </p:nvSpPr>
        <p:spPr bwMode="auto">
          <a:xfrm flipV="1">
            <a:off x="50292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34839" name="Line 46"/>
          <p:cNvSpPr>
            <a:spLocks noChangeShapeType="1"/>
          </p:cNvSpPr>
          <p:nvPr/>
        </p:nvSpPr>
        <p:spPr bwMode="auto">
          <a:xfrm flipV="1">
            <a:off x="68580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19483" name="AutoShape 27"/>
          <p:cNvSpPr>
            <a:spLocks noChangeArrowheads="1"/>
          </p:cNvSpPr>
          <p:nvPr/>
        </p:nvSpPr>
        <p:spPr bwMode="auto">
          <a:xfrm>
            <a:off x="6477000" y="685800"/>
            <a:ext cx="304800" cy="2424113"/>
          </a:xfrm>
          <a:prstGeom prst="downArrow">
            <a:avLst>
              <a:gd name="adj1" fmla="val 50000"/>
              <a:gd name="adj2" fmla="val 42578"/>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ZA" altLang="en-US" sz="1800">
              <a:solidFill>
                <a:srgbClr val="000000"/>
              </a:solidFill>
            </a:endParaRPr>
          </a:p>
        </p:txBody>
      </p:sp>
      <p:sp>
        <p:nvSpPr>
          <p:cNvPr id="19481" name="AutoShape 25"/>
          <p:cNvSpPr>
            <a:spLocks noChangeArrowheads="1"/>
          </p:cNvSpPr>
          <p:nvPr/>
        </p:nvSpPr>
        <p:spPr bwMode="auto">
          <a:xfrm>
            <a:off x="8458200" y="685800"/>
            <a:ext cx="257175" cy="3352800"/>
          </a:xfrm>
          <a:prstGeom prst="downArrow">
            <a:avLst>
              <a:gd name="adj1" fmla="val 50000"/>
              <a:gd name="adj2" fmla="val 57870"/>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ZA" altLang="en-US" sz="1800">
              <a:solidFill>
                <a:srgbClr val="000000"/>
              </a:solidFill>
            </a:endParaRPr>
          </a:p>
        </p:txBody>
      </p:sp>
      <p:sp>
        <p:nvSpPr>
          <p:cNvPr id="19515" name="Line 59"/>
          <p:cNvSpPr>
            <a:spLocks noChangeShapeType="1"/>
          </p:cNvSpPr>
          <p:nvPr/>
        </p:nvSpPr>
        <p:spPr bwMode="auto">
          <a:xfrm>
            <a:off x="1371600" y="304800"/>
            <a:ext cx="6629400" cy="0"/>
          </a:xfrm>
          <a:prstGeom prst="line">
            <a:avLst/>
          </a:prstGeom>
          <a:noFill/>
          <a:ln w="63500">
            <a:solidFill>
              <a:srgbClr val="33CCCC"/>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30" name="Text Box 38"/>
          <p:cNvSpPr txBox="1">
            <a:spLocks noChangeArrowheads="1"/>
          </p:cNvSpPr>
          <p:nvPr/>
        </p:nvSpPr>
        <p:spPr bwMode="auto">
          <a:xfrm>
            <a:off x="8001000" y="166687"/>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b="1" dirty="0" smtClean="0">
                <a:solidFill>
                  <a:srgbClr val="BBE0E3"/>
                </a:solidFill>
              </a:rPr>
              <a:t>R 617.17</a:t>
            </a:r>
            <a:endParaRPr lang="en-US" altLang="en-US" sz="1800" b="1" dirty="0">
              <a:solidFill>
                <a:srgbClr val="BBE0E3"/>
              </a:solidFill>
            </a:endParaRPr>
          </a:p>
        </p:txBody>
      </p:sp>
      <p:sp>
        <p:nvSpPr>
          <p:cNvPr id="19462" name="Text Box 6"/>
          <p:cNvSpPr txBox="1">
            <a:spLocks noChangeArrowheads="1"/>
          </p:cNvSpPr>
          <p:nvPr/>
        </p:nvSpPr>
        <p:spPr bwMode="auto">
          <a:xfrm>
            <a:off x="1371600" y="3276600"/>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400" b="1" dirty="0">
                <a:solidFill>
                  <a:srgbClr val="000000"/>
                </a:solidFill>
              </a:rPr>
              <a:t>INTEREST</a:t>
            </a:r>
          </a:p>
        </p:txBody>
      </p:sp>
      <p:sp>
        <p:nvSpPr>
          <p:cNvPr id="19463" name="Text Box 7"/>
          <p:cNvSpPr txBox="1">
            <a:spLocks noChangeArrowheads="1"/>
          </p:cNvSpPr>
          <p:nvPr/>
        </p:nvSpPr>
        <p:spPr bwMode="auto">
          <a:xfrm>
            <a:off x="5257800" y="838200"/>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dirty="0">
                <a:solidFill>
                  <a:srgbClr val="000000"/>
                </a:solidFill>
              </a:rPr>
              <a:t>PRINCIPLE</a:t>
            </a:r>
          </a:p>
        </p:txBody>
      </p:sp>
      <p:sp>
        <p:nvSpPr>
          <p:cNvPr id="31" name="Text Box 10"/>
          <p:cNvSpPr txBox="1">
            <a:spLocks noChangeArrowheads="1"/>
          </p:cNvSpPr>
          <p:nvPr/>
        </p:nvSpPr>
        <p:spPr bwMode="auto">
          <a:xfrm>
            <a:off x="36512" y="5805264"/>
            <a:ext cx="91074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5200" b="1" dirty="0" smtClean="0">
                <a:solidFill>
                  <a:srgbClr val="FF9933"/>
                </a:solidFill>
              </a:rPr>
              <a:t>How is interest calculated?</a:t>
            </a:r>
            <a:endParaRPr lang="en-US" altLang="en-US" sz="4400" b="1" dirty="0">
              <a:solidFill>
                <a:srgbClr val="FF9933"/>
              </a:solidFill>
            </a:endParaRPr>
          </a:p>
        </p:txBody>
      </p:sp>
    </p:spTree>
    <p:extLst>
      <p:ext uri="{BB962C8B-B14F-4D97-AF65-F5344CB8AC3E}">
        <p14:creationId xmlns:p14="http://schemas.microsoft.com/office/powerpoint/2010/main" val="28223795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71"/>
                                        </p:tgtEl>
                                        <p:attrNameLst>
                                          <p:attrName>style.visibility</p:attrName>
                                        </p:attrNameLst>
                                      </p:cBhvr>
                                      <p:to>
                                        <p:strVal val="visible"/>
                                      </p:to>
                                    </p:set>
                                    <p:animEffect transition="in" filter="blinds(horizontal)">
                                      <p:cBhvr>
                                        <p:cTn id="12" dur="500"/>
                                        <p:tgtEl>
                                          <p:spTgt spid="1947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494"/>
                                        </p:tgtEl>
                                        <p:attrNameLst>
                                          <p:attrName>style.visibility</p:attrName>
                                        </p:attrNameLst>
                                      </p:cBhvr>
                                      <p:to>
                                        <p:strVal val="visible"/>
                                      </p:to>
                                    </p:set>
                                    <p:animEffect transition="in" filter="blinds(horizontal)">
                                      <p:cBhvr>
                                        <p:cTn id="15" dur="500"/>
                                        <p:tgtEl>
                                          <p:spTgt spid="194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476"/>
                                        </p:tgtEl>
                                        <p:attrNameLst>
                                          <p:attrName>style.visibility</p:attrName>
                                        </p:attrNameLst>
                                      </p:cBhvr>
                                      <p:to>
                                        <p:strVal val="visible"/>
                                      </p:to>
                                    </p:set>
                                    <p:animEffect transition="in" filter="blinds(horizontal)">
                                      <p:cBhvr>
                                        <p:cTn id="20" dur="500"/>
                                        <p:tgtEl>
                                          <p:spTgt spid="1947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6"/>
                                        </p:tgtEl>
                                        <p:attrNameLst>
                                          <p:attrName>style.visibility</p:attrName>
                                        </p:attrNameLst>
                                      </p:cBhvr>
                                      <p:to>
                                        <p:strVal val="visible"/>
                                      </p:to>
                                    </p:set>
                                    <p:animEffect transition="in" filter="blinds(horizontal)">
                                      <p:cBhvr>
                                        <p:cTn id="23" dur="500"/>
                                        <p:tgtEl>
                                          <p:spTgt spid="194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463"/>
                                        </p:tgtEl>
                                        <p:attrNameLst>
                                          <p:attrName>style.visibility</p:attrName>
                                        </p:attrNameLst>
                                      </p:cBhvr>
                                      <p:to>
                                        <p:strVal val="visible"/>
                                      </p:to>
                                    </p:set>
                                    <p:animEffect transition="in" filter="blinds(horizontal)">
                                      <p:cBhvr>
                                        <p:cTn id="28" dur="500"/>
                                        <p:tgtEl>
                                          <p:spTgt spid="1946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9512"/>
                                        </p:tgtEl>
                                        <p:attrNameLst>
                                          <p:attrName>style.visibility</p:attrName>
                                        </p:attrNameLst>
                                      </p:cBhvr>
                                      <p:to>
                                        <p:strVal val="visible"/>
                                      </p:to>
                                    </p:set>
                                    <p:animEffect transition="in" filter="blinds(horizontal)">
                                      <p:cBhvr>
                                        <p:cTn id="31" dur="500"/>
                                        <p:tgtEl>
                                          <p:spTgt spid="19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grpId="1" nodeType="clickEffect">
                                  <p:stCondLst>
                                    <p:cond delay="0"/>
                                  </p:stCondLst>
                                  <p:childTnLst>
                                    <p:animEffect transition="out" filter="fade">
                                      <p:cBhvr>
                                        <p:cTn id="35" dur="1000"/>
                                        <p:tgtEl>
                                          <p:spTgt spid="19512"/>
                                        </p:tgtEl>
                                      </p:cBhvr>
                                    </p:animEffect>
                                    <p:set>
                                      <p:cBhvr>
                                        <p:cTn id="36" dur="1" fill="hold">
                                          <p:stCondLst>
                                            <p:cond delay="999"/>
                                          </p:stCondLst>
                                        </p:cTn>
                                        <p:tgtEl>
                                          <p:spTgt spid="19512"/>
                                        </p:tgtEl>
                                        <p:attrNameLst>
                                          <p:attrName>style.visibility</p:attrName>
                                        </p:attrNameLst>
                                      </p:cBhvr>
                                      <p:to>
                                        <p:strVal val="hidden"/>
                                      </p:to>
                                    </p:set>
                                  </p:childTnLst>
                                </p:cTn>
                              </p:par>
                              <p:par>
                                <p:cTn id="37" presetID="3" presetClass="entr" presetSubtype="10" fill="hold" grpId="0" nodeType="withEffect">
                                  <p:stCondLst>
                                    <p:cond delay="0"/>
                                  </p:stCondLst>
                                  <p:childTnLst>
                                    <p:set>
                                      <p:cBhvr>
                                        <p:cTn id="38" dur="1" fill="hold">
                                          <p:stCondLst>
                                            <p:cond delay="0"/>
                                          </p:stCondLst>
                                        </p:cTn>
                                        <p:tgtEl>
                                          <p:spTgt spid="19462"/>
                                        </p:tgtEl>
                                        <p:attrNameLst>
                                          <p:attrName>style.visibility</p:attrName>
                                        </p:attrNameLst>
                                      </p:cBhvr>
                                      <p:to>
                                        <p:strVal val="visible"/>
                                      </p:to>
                                    </p:set>
                                    <p:animEffect transition="in" filter="blinds(horizontal)">
                                      <p:cBhvr>
                                        <p:cTn id="39" dur="500"/>
                                        <p:tgtEl>
                                          <p:spTgt spid="1946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9511"/>
                                        </p:tgtEl>
                                        <p:attrNameLst>
                                          <p:attrName>style.visibility</p:attrName>
                                        </p:attrNameLst>
                                      </p:cBhvr>
                                      <p:to>
                                        <p:strVal val="visible"/>
                                      </p:to>
                                    </p:set>
                                    <p:animEffect transition="in" filter="blinds(horizontal)">
                                      <p:cBhvr>
                                        <p:cTn id="42" dur="500"/>
                                        <p:tgtEl>
                                          <p:spTgt spid="195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1" nodeType="clickEffect">
                                  <p:stCondLst>
                                    <p:cond delay="0"/>
                                  </p:stCondLst>
                                  <p:childTnLst>
                                    <p:animEffect transition="out" filter="fade">
                                      <p:cBhvr>
                                        <p:cTn id="46" dur="1000"/>
                                        <p:tgtEl>
                                          <p:spTgt spid="19511"/>
                                        </p:tgtEl>
                                      </p:cBhvr>
                                    </p:animEffect>
                                    <p:set>
                                      <p:cBhvr>
                                        <p:cTn id="47" dur="1" fill="hold">
                                          <p:stCondLst>
                                            <p:cond delay="999"/>
                                          </p:stCondLst>
                                        </p:cTn>
                                        <p:tgtEl>
                                          <p:spTgt spid="19511"/>
                                        </p:tgtEl>
                                        <p:attrNameLst>
                                          <p:attrName>style.visibility</p:attrName>
                                        </p:attrNameLst>
                                      </p:cBhvr>
                                      <p:to>
                                        <p:strVal val="hidden"/>
                                      </p:to>
                                    </p:set>
                                  </p:childTnLst>
                                </p:cTn>
                              </p:par>
                              <p:par>
                                <p:cTn id="48" presetID="2" presetClass="entr" presetSubtype="8" fill="hold" grpId="0" nodeType="withEffect">
                                  <p:stCondLst>
                                    <p:cond delay="0"/>
                                  </p:stCondLst>
                                  <p:childTnLst>
                                    <p:set>
                                      <p:cBhvr>
                                        <p:cTn id="49" dur="1" fill="hold">
                                          <p:stCondLst>
                                            <p:cond delay="0"/>
                                          </p:stCondLst>
                                        </p:cTn>
                                        <p:tgtEl>
                                          <p:spTgt spid="19515"/>
                                        </p:tgtEl>
                                        <p:attrNameLst>
                                          <p:attrName>style.visibility</p:attrName>
                                        </p:attrNameLst>
                                      </p:cBhvr>
                                      <p:to>
                                        <p:strVal val="visible"/>
                                      </p:to>
                                    </p:set>
                                    <p:anim calcmode="lin" valueType="num">
                                      <p:cBhvr additive="base">
                                        <p:cTn id="50" dur="1000" fill="hold"/>
                                        <p:tgtEl>
                                          <p:spTgt spid="19515"/>
                                        </p:tgtEl>
                                        <p:attrNameLst>
                                          <p:attrName>ppt_x</p:attrName>
                                        </p:attrNameLst>
                                      </p:cBhvr>
                                      <p:tavLst>
                                        <p:tav tm="0">
                                          <p:val>
                                            <p:strVal val="0-#ppt_w/2"/>
                                          </p:val>
                                        </p:tav>
                                        <p:tav tm="100000">
                                          <p:val>
                                            <p:strVal val="#ppt_x"/>
                                          </p:val>
                                        </p:tav>
                                      </p:tavLst>
                                    </p:anim>
                                    <p:anim calcmode="lin" valueType="num">
                                      <p:cBhvr additive="base">
                                        <p:cTn id="51" dur="1000" fill="hold"/>
                                        <p:tgtEl>
                                          <p:spTgt spid="19515"/>
                                        </p:tgtEl>
                                        <p:attrNameLst>
                                          <p:attrName>ppt_y</p:attrName>
                                        </p:attrNameLst>
                                      </p:cBhvr>
                                      <p:tavLst>
                                        <p:tav tm="0">
                                          <p:val>
                                            <p:strVal val="#ppt_y"/>
                                          </p:val>
                                        </p:tav>
                                        <p:tav tm="100000">
                                          <p:val>
                                            <p:strVal val="#ppt_y"/>
                                          </p:val>
                                        </p:tav>
                                      </p:tavLst>
                                    </p:anim>
                                  </p:childTnLst>
                                </p:cTn>
                              </p:par>
                            </p:childTnLst>
                          </p:cTn>
                        </p:par>
                        <p:par>
                          <p:cTn id="52" fill="hold">
                            <p:stCondLst>
                              <p:cond delay="1000"/>
                            </p:stCondLst>
                            <p:childTnLst>
                              <p:par>
                                <p:cTn id="53" presetID="3" presetClass="entr" presetSubtype="1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linds(horizont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482"/>
                                        </p:tgtEl>
                                        <p:attrNameLst>
                                          <p:attrName>style.visibility</p:attrName>
                                        </p:attrNameLst>
                                      </p:cBhvr>
                                      <p:to>
                                        <p:strVal val="visible"/>
                                      </p:to>
                                    </p:set>
                                    <p:anim calcmode="lin" valueType="num">
                                      <p:cBhvr additive="base">
                                        <p:cTn id="60" dur="500" fill="hold"/>
                                        <p:tgtEl>
                                          <p:spTgt spid="19482"/>
                                        </p:tgtEl>
                                        <p:attrNameLst>
                                          <p:attrName>ppt_x</p:attrName>
                                        </p:attrNameLst>
                                      </p:cBhvr>
                                      <p:tavLst>
                                        <p:tav tm="0">
                                          <p:val>
                                            <p:strVal val="#ppt_x"/>
                                          </p:val>
                                        </p:tav>
                                        <p:tav tm="100000">
                                          <p:val>
                                            <p:strVal val="#ppt_x"/>
                                          </p:val>
                                        </p:tav>
                                      </p:tavLst>
                                    </p:anim>
                                    <p:anim calcmode="lin" valueType="num">
                                      <p:cBhvr additive="base">
                                        <p:cTn id="61" dur="500" fill="hold"/>
                                        <p:tgtEl>
                                          <p:spTgt spid="19482"/>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xit" presetSubtype="4" fill="hold" grpId="1" nodeType="clickEffect">
                                  <p:stCondLst>
                                    <p:cond delay="0"/>
                                  </p:stCondLst>
                                  <p:childTnLst>
                                    <p:anim calcmode="lin" valueType="num">
                                      <p:cBhvr additive="base">
                                        <p:cTn id="65" dur="500"/>
                                        <p:tgtEl>
                                          <p:spTgt spid="19482"/>
                                        </p:tgtEl>
                                        <p:attrNameLst>
                                          <p:attrName>ppt_x</p:attrName>
                                        </p:attrNameLst>
                                      </p:cBhvr>
                                      <p:tavLst>
                                        <p:tav tm="0">
                                          <p:val>
                                            <p:strVal val="ppt_x"/>
                                          </p:val>
                                        </p:tav>
                                        <p:tav tm="100000">
                                          <p:val>
                                            <p:strVal val="ppt_x"/>
                                          </p:val>
                                        </p:tav>
                                      </p:tavLst>
                                    </p:anim>
                                    <p:anim calcmode="lin" valueType="num">
                                      <p:cBhvr additive="base">
                                        <p:cTn id="66" dur="500"/>
                                        <p:tgtEl>
                                          <p:spTgt spid="19482"/>
                                        </p:tgtEl>
                                        <p:attrNameLst>
                                          <p:attrName>ppt_y</p:attrName>
                                        </p:attrNameLst>
                                      </p:cBhvr>
                                      <p:tavLst>
                                        <p:tav tm="0">
                                          <p:val>
                                            <p:strVal val="ppt_y"/>
                                          </p:val>
                                        </p:tav>
                                        <p:tav tm="100000">
                                          <p:val>
                                            <p:strVal val="1+ppt_h/2"/>
                                          </p:val>
                                        </p:tav>
                                      </p:tavLst>
                                    </p:anim>
                                    <p:set>
                                      <p:cBhvr>
                                        <p:cTn id="67" dur="1" fill="hold">
                                          <p:stCondLst>
                                            <p:cond delay="499"/>
                                          </p:stCondLst>
                                        </p:cTn>
                                        <p:tgtEl>
                                          <p:spTgt spid="19482"/>
                                        </p:tgtEl>
                                        <p:attrNameLst>
                                          <p:attrName>style.visibility</p:attrName>
                                        </p:attrNameLst>
                                      </p:cBhvr>
                                      <p:to>
                                        <p:strVal val="hidden"/>
                                      </p:to>
                                    </p:set>
                                  </p:childTnLst>
                                </p:cTn>
                              </p:par>
                              <p:par>
                                <p:cTn id="68" presetID="2" presetClass="entr" presetSubtype="4" fill="hold" grpId="0" nodeType="withEffect">
                                  <p:stCondLst>
                                    <p:cond delay="0"/>
                                  </p:stCondLst>
                                  <p:childTnLst>
                                    <p:set>
                                      <p:cBhvr>
                                        <p:cTn id="69" dur="1" fill="hold">
                                          <p:stCondLst>
                                            <p:cond delay="0"/>
                                          </p:stCondLst>
                                        </p:cTn>
                                        <p:tgtEl>
                                          <p:spTgt spid="19478"/>
                                        </p:tgtEl>
                                        <p:attrNameLst>
                                          <p:attrName>style.visibility</p:attrName>
                                        </p:attrNameLst>
                                      </p:cBhvr>
                                      <p:to>
                                        <p:strVal val="visible"/>
                                      </p:to>
                                    </p:set>
                                    <p:anim calcmode="lin" valueType="num">
                                      <p:cBhvr additive="base">
                                        <p:cTn id="70" dur="500" fill="hold"/>
                                        <p:tgtEl>
                                          <p:spTgt spid="19478"/>
                                        </p:tgtEl>
                                        <p:attrNameLst>
                                          <p:attrName>ppt_x</p:attrName>
                                        </p:attrNameLst>
                                      </p:cBhvr>
                                      <p:tavLst>
                                        <p:tav tm="0">
                                          <p:val>
                                            <p:strVal val="#ppt_x"/>
                                          </p:val>
                                        </p:tav>
                                        <p:tav tm="100000">
                                          <p:val>
                                            <p:strVal val="#ppt_x"/>
                                          </p:val>
                                        </p:tav>
                                      </p:tavLst>
                                    </p:anim>
                                    <p:anim calcmode="lin" valueType="num">
                                      <p:cBhvr additive="base">
                                        <p:cTn id="71" dur="500" fill="hold"/>
                                        <p:tgtEl>
                                          <p:spTgt spid="19478"/>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xit" presetSubtype="4" fill="hold" grpId="1" nodeType="clickEffect">
                                  <p:stCondLst>
                                    <p:cond delay="0"/>
                                  </p:stCondLst>
                                  <p:childTnLst>
                                    <p:anim calcmode="lin" valueType="num">
                                      <p:cBhvr additive="base">
                                        <p:cTn id="75" dur="500"/>
                                        <p:tgtEl>
                                          <p:spTgt spid="19478"/>
                                        </p:tgtEl>
                                        <p:attrNameLst>
                                          <p:attrName>ppt_x</p:attrName>
                                        </p:attrNameLst>
                                      </p:cBhvr>
                                      <p:tavLst>
                                        <p:tav tm="0">
                                          <p:val>
                                            <p:strVal val="ppt_x"/>
                                          </p:val>
                                        </p:tav>
                                        <p:tav tm="100000">
                                          <p:val>
                                            <p:strVal val="ppt_x"/>
                                          </p:val>
                                        </p:tav>
                                      </p:tavLst>
                                    </p:anim>
                                    <p:anim calcmode="lin" valueType="num">
                                      <p:cBhvr additive="base">
                                        <p:cTn id="76" dur="500"/>
                                        <p:tgtEl>
                                          <p:spTgt spid="19478"/>
                                        </p:tgtEl>
                                        <p:attrNameLst>
                                          <p:attrName>ppt_y</p:attrName>
                                        </p:attrNameLst>
                                      </p:cBhvr>
                                      <p:tavLst>
                                        <p:tav tm="0">
                                          <p:val>
                                            <p:strVal val="ppt_y"/>
                                          </p:val>
                                        </p:tav>
                                        <p:tav tm="100000">
                                          <p:val>
                                            <p:strVal val="1+ppt_h/2"/>
                                          </p:val>
                                        </p:tav>
                                      </p:tavLst>
                                    </p:anim>
                                    <p:set>
                                      <p:cBhvr>
                                        <p:cTn id="77" dur="1" fill="hold">
                                          <p:stCondLst>
                                            <p:cond delay="499"/>
                                          </p:stCondLst>
                                        </p:cTn>
                                        <p:tgtEl>
                                          <p:spTgt spid="19478"/>
                                        </p:tgtEl>
                                        <p:attrNameLst>
                                          <p:attrName>style.visibility</p:attrName>
                                        </p:attrNameLst>
                                      </p:cBhvr>
                                      <p:to>
                                        <p:strVal val="hidden"/>
                                      </p:to>
                                    </p:set>
                                  </p:childTnLst>
                                </p:cTn>
                              </p:par>
                              <p:par>
                                <p:cTn id="78" presetID="2" presetClass="entr" presetSubtype="4" fill="hold" grpId="0" nodeType="withEffect">
                                  <p:stCondLst>
                                    <p:cond delay="0"/>
                                  </p:stCondLst>
                                  <p:childTnLst>
                                    <p:set>
                                      <p:cBhvr>
                                        <p:cTn id="79" dur="1" fill="hold">
                                          <p:stCondLst>
                                            <p:cond delay="0"/>
                                          </p:stCondLst>
                                        </p:cTn>
                                        <p:tgtEl>
                                          <p:spTgt spid="19479"/>
                                        </p:tgtEl>
                                        <p:attrNameLst>
                                          <p:attrName>style.visibility</p:attrName>
                                        </p:attrNameLst>
                                      </p:cBhvr>
                                      <p:to>
                                        <p:strVal val="visible"/>
                                      </p:to>
                                    </p:set>
                                    <p:anim calcmode="lin" valueType="num">
                                      <p:cBhvr additive="base">
                                        <p:cTn id="80" dur="500" fill="hold"/>
                                        <p:tgtEl>
                                          <p:spTgt spid="19479"/>
                                        </p:tgtEl>
                                        <p:attrNameLst>
                                          <p:attrName>ppt_x</p:attrName>
                                        </p:attrNameLst>
                                      </p:cBhvr>
                                      <p:tavLst>
                                        <p:tav tm="0">
                                          <p:val>
                                            <p:strVal val="#ppt_x"/>
                                          </p:val>
                                        </p:tav>
                                        <p:tav tm="100000">
                                          <p:val>
                                            <p:strVal val="#ppt_x"/>
                                          </p:val>
                                        </p:tav>
                                      </p:tavLst>
                                    </p:anim>
                                    <p:anim calcmode="lin" valueType="num">
                                      <p:cBhvr additive="base">
                                        <p:cTn id="81" dur="500" fill="hold"/>
                                        <p:tgtEl>
                                          <p:spTgt spid="19479"/>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xit" presetSubtype="4" fill="hold" grpId="1" nodeType="clickEffect">
                                  <p:stCondLst>
                                    <p:cond delay="0"/>
                                  </p:stCondLst>
                                  <p:childTnLst>
                                    <p:anim calcmode="lin" valueType="num">
                                      <p:cBhvr additive="base">
                                        <p:cTn id="85" dur="500"/>
                                        <p:tgtEl>
                                          <p:spTgt spid="19479"/>
                                        </p:tgtEl>
                                        <p:attrNameLst>
                                          <p:attrName>ppt_x</p:attrName>
                                        </p:attrNameLst>
                                      </p:cBhvr>
                                      <p:tavLst>
                                        <p:tav tm="0">
                                          <p:val>
                                            <p:strVal val="ppt_x"/>
                                          </p:val>
                                        </p:tav>
                                        <p:tav tm="100000">
                                          <p:val>
                                            <p:strVal val="ppt_x"/>
                                          </p:val>
                                        </p:tav>
                                      </p:tavLst>
                                    </p:anim>
                                    <p:anim calcmode="lin" valueType="num">
                                      <p:cBhvr additive="base">
                                        <p:cTn id="86" dur="500"/>
                                        <p:tgtEl>
                                          <p:spTgt spid="19479"/>
                                        </p:tgtEl>
                                        <p:attrNameLst>
                                          <p:attrName>ppt_y</p:attrName>
                                        </p:attrNameLst>
                                      </p:cBhvr>
                                      <p:tavLst>
                                        <p:tav tm="0">
                                          <p:val>
                                            <p:strVal val="ppt_y"/>
                                          </p:val>
                                        </p:tav>
                                        <p:tav tm="100000">
                                          <p:val>
                                            <p:strVal val="1+ppt_h/2"/>
                                          </p:val>
                                        </p:tav>
                                      </p:tavLst>
                                    </p:anim>
                                    <p:set>
                                      <p:cBhvr>
                                        <p:cTn id="87" dur="1" fill="hold">
                                          <p:stCondLst>
                                            <p:cond delay="499"/>
                                          </p:stCondLst>
                                        </p:cTn>
                                        <p:tgtEl>
                                          <p:spTgt spid="19479"/>
                                        </p:tgtEl>
                                        <p:attrNameLst>
                                          <p:attrName>style.visibility</p:attrName>
                                        </p:attrNameLst>
                                      </p:cBhvr>
                                      <p:to>
                                        <p:strVal val="hidden"/>
                                      </p:to>
                                    </p:set>
                                  </p:childTnLst>
                                </p:cTn>
                              </p:par>
                              <p:par>
                                <p:cTn id="88" presetID="2" presetClass="entr" presetSubtype="1" fill="hold" grpId="0" nodeType="withEffect">
                                  <p:stCondLst>
                                    <p:cond delay="0"/>
                                  </p:stCondLst>
                                  <p:childTnLst>
                                    <p:set>
                                      <p:cBhvr>
                                        <p:cTn id="89" dur="1" fill="hold">
                                          <p:stCondLst>
                                            <p:cond delay="0"/>
                                          </p:stCondLst>
                                        </p:cTn>
                                        <p:tgtEl>
                                          <p:spTgt spid="19483"/>
                                        </p:tgtEl>
                                        <p:attrNameLst>
                                          <p:attrName>style.visibility</p:attrName>
                                        </p:attrNameLst>
                                      </p:cBhvr>
                                      <p:to>
                                        <p:strVal val="visible"/>
                                      </p:to>
                                    </p:set>
                                    <p:anim calcmode="lin" valueType="num">
                                      <p:cBhvr additive="base">
                                        <p:cTn id="90" dur="500" fill="hold"/>
                                        <p:tgtEl>
                                          <p:spTgt spid="19483"/>
                                        </p:tgtEl>
                                        <p:attrNameLst>
                                          <p:attrName>ppt_x</p:attrName>
                                        </p:attrNameLst>
                                      </p:cBhvr>
                                      <p:tavLst>
                                        <p:tav tm="0">
                                          <p:val>
                                            <p:strVal val="#ppt_x"/>
                                          </p:val>
                                        </p:tav>
                                        <p:tav tm="100000">
                                          <p:val>
                                            <p:strVal val="#ppt_x"/>
                                          </p:val>
                                        </p:tav>
                                      </p:tavLst>
                                    </p:anim>
                                    <p:anim calcmode="lin" valueType="num">
                                      <p:cBhvr additive="base">
                                        <p:cTn id="91" dur="500" fill="hold"/>
                                        <p:tgtEl>
                                          <p:spTgt spid="19483"/>
                                        </p:tgtEl>
                                        <p:attrNameLst>
                                          <p:attrName>ppt_y</p:attrName>
                                        </p:attrNameLst>
                                      </p:cBhvr>
                                      <p:tavLst>
                                        <p:tav tm="0">
                                          <p:val>
                                            <p:strVal val="0-#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xit" presetSubtype="1" fill="hold" grpId="1" nodeType="clickEffect">
                                  <p:stCondLst>
                                    <p:cond delay="0"/>
                                  </p:stCondLst>
                                  <p:childTnLst>
                                    <p:anim calcmode="lin" valueType="num">
                                      <p:cBhvr additive="base">
                                        <p:cTn id="95" dur="500"/>
                                        <p:tgtEl>
                                          <p:spTgt spid="19483"/>
                                        </p:tgtEl>
                                        <p:attrNameLst>
                                          <p:attrName>ppt_x</p:attrName>
                                        </p:attrNameLst>
                                      </p:cBhvr>
                                      <p:tavLst>
                                        <p:tav tm="0">
                                          <p:val>
                                            <p:strVal val="ppt_x"/>
                                          </p:val>
                                        </p:tav>
                                        <p:tav tm="100000">
                                          <p:val>
                                            <p:strVal val="ppt_x"/>
                                          </p:val>
                                        </p:tav>
                                      </p:tavLst>
                                    </p:anim>
                                    <p:anim calcmode="lin" valueType="num">
                                      <p:cBhvr additive="base">
                                        <p:cTn id="96" dur="500"/>
                                        <p:tgtEl>
                                          <p:spTgt spid="19483"/>
                                        </p:tgtEl>
                                        <p:attrNameLst>
                                          <p:attrName>ppt_y</p:attrName>
                                        </p:attrNameLst>
                                      </p:cBhvr>
                                      <p:tavLst>
                                        <p:tav tm="0">
                                          <p:val>
                                            <p:strVal val="ppt_y"/>
                                          </p:val>
                                        </p:tav>
                                        <p:tav tm="100000">
                                          <p:val>
                                            <p:strVal val="0-ppt_h/2"/>
                                          </p:val>
                                        </p:tav>
                                      </p:tavLst>
                                    </p:anim>
                                    <p:set>
                                      <p:cBhvr>
                                        <p:cTn id="97" dur="1" fill="hold">
                                          <p:stCondLst>
                                            <p:cond delay="499"/>
                                          </p:stCondLst>
                                        </p:cTn>
                                        <p:tgtEl>
                                          <p:spTgt spid="19483"/>
                                        </p:tgtEl>
                                        <p:attrNameLst>
                                          <p:attrName>style.visibility</p:attrName>
                                        </p:attrNameLst>
                                      </p:cBhvr>
                                      <p:to>
                                        <p:strVal val="hidden"/>
                                      </p:to>
                                    </p:set>
                                  </p:childTnLst>
                                </p:cTn>
                              </p:par>
                              <p:par>
                                <p:cTn id="98" presetID="2" presetClass="entr" presetSubtype="1" fill="hold" grpId="0" nodeType="withEffect">
                                  <p:stCondLst>
                                    <p:cond delay="0"/>
                                  </p:stCondLst>
                                  <p:childTnLst>
                                    <p:set>
                                      <p:cBhvr>
                                        <p:cTn id="99" dur="1" fill="hold">
                                          <p:stCondLst>
                                            <p:cond delay="0"/>
                                          </p:stCondLst>
                                        </p:cTn>
                                        <p:tgtEl>
                                          <p:spTgt spid="19481"/>
                                        </p:tgtEl>
                                        <p:attrNameLst>
                                          <p:attrName>style.visibility</p:attrName>
                                        </p:attrNameLst>
                                      </p:cBhvr>
                                      <p:to>
                                        <p:strVal val="visible"/>
                                      </p:to>
                                    </p:set>
                                    <p:anim calcmode="lin" valueType="num">
                                      <p:cBhvr additive="base">
                                        <p:cTn id="100" dur="500" fill="hold"/>
                                        <p:tgtEl>
                                          <p:spTgt spid="19481"/>
                                        </p:tgtEl>
                                        <p:attrNameLst>
                                          <p:attrName>ppt_x</p:attrName>
                                        </p:attrNameLst>
                                      </p:cBhvr>
                                      <p:tavLst>
                                        <p:tav tm="0">
                                          <p:val>
                                            <p:strVal val="#ppt_x"/>
                                          </p:val>
                                        </p:tav>
                                        <p:tav tm="100000">
                                          <p:val>
                                            <p:strVal val="#ppt_x"/>
                                          </p:val>
                                        </p:tav>
                                      </p:tavLst>
                                    </p:anim>
                                    <p:anim calcmode="lin" valueType="num">
                                      <p:cBhvr additive="base">
                                        <p:cTn id="101" dur="500" fill="hold"/>
                                        <p:tgtEl>
                                          <p:spTgt spid="19481"/>
                                        </p:tgtEl>
                                        <p:attrNameLst>
                                          <p:attrName>ppt_y</p:attrName>
                                        </p:attrNameLst>
                                      </p:cBhvr>
                                      <p:tavLst>
                                        <p:tav tm="0">
                                          <p:val>
                                            <p:strVal val="0-#ppt_h/2"/>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xit" presetSubtype="1" fill="hold" grpId="1" nodeType="clickEffect">
                                  <p:stCondLst>
                                    <p:cond delay="0"/>
                                  </p:stCondLst>
                                  <p:childTnLst>
                                    <p:anim calcmode="lin" valueType="num">
                                      <p:cBhvr additive="base">
                                        <p:cTn id="105" dur="500"/>
                                        <p:tgtEl>
                                          <p:spTgt spid="19481"/>
                                        </p:tgtEl>
                                        <p:attrNameLst>
                                          <p:attrName>ppt_x</p:attrName>
                                        </p:attrNameLst>
                                      </p:cBhvr>
                                      <p:tavLst>
                                        <p:tav tm="0">
                                          <p:val>
                                            <p:strVal val="ppt_x"/>
                                          </p:val>
                                        </p:tav>
                                        <p:tav tm="100000">
                                          <p:val>
                                            <p:strVal val="ppt_x"/>
                                          </p:val>
                                        </p:tav>
                                      </p:tavLst>
                                    </p:anim>
                                    <p:anim calcmode="lin" valueType="num">
                                      <p:cBhvr additive="base">
                                        <p:cTn id="106" dur="500"/>
                                        <p:tgtEl>
                                          <p:spTgt spid="19481"/>
                                        </p:tgtEl>
                                        <p:attrNameLst>
                                          <p:attrName>ppt_y</p:attrName>
                                        </p:attrNameLst>
                                      </p:cBhvr>
                                      <p:tavLst>
                                        <p:tav tm="0">
                                          <p:val>
                                            <p:strVal val="ppt_y"/>
                                          </p:val>
                                        </p:tav>
                                        <p:tav tm="100000">
                                          <p:val>
                                            <p:strVal val="0-ppt_h/2"/>
                                          </p:val>
                                        </p:tav>
                                      </p:tavLst>
                                    </p:anim>
                                    <p:set>
                                      <p:cBhvr>
                                        <p:cTn id="107" dur="1" fill="hold">
                                          <p:stCondLst>
                                            <p:cond delay="499"/>
                                          </p:stCondLst>
                                        </p:cTn>
                                        <p:tgtEl>
                                          <p:spTgt spid="194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11" grpId="0" animBg="1"/>
      <p:bldP spid="19511" grpId="1" animBg="1"/>
      <p:bldP spid="19466" grpId="0"/>
      <p:bldP spid="19471" grpId="0"/>
      <p:bldP spid="19476" grpId="0"/>
      <p:bldP spid="19478" grpId="0" animBg="1"/>
      <p:bldP spid="19478" grpId="1" animBg="1"/>
      <p:bldP spid="19479" grpId="0" animBg="1"/>
      <p:bldP spid="19479" grpId="1" animBg="1"/>
      <p:bldP spid="19482" grpId="0" animBg="1"/>
      <p:bldP spid="19482" grpId="1" animBg="1"/>
      <p:bldP spid="19494" grpId="0"/>
      <p:bldP spid="19512" grpId="0" animBg="1"/>
      <p:bldP spid="19512" grpId="1" animBg="1"/>
      <p:bldP spid="19483" grpId="0" animBg="1"/>
      <p:bldP spid="19483" grpId="1" animBg="1"/>
      <p:bldP spid="19481" grpId="0" animBg="1"/>
      <p:bldP spid="19481" grpId="1" animBg="1"/>
      <p:bldP spid="19515" grpId="0" animBg="1"/>
      <p:bldP spid="30" grpId="0"/>
      <p:bldP spid="19462" grpId="0"/>
      <p:bldP spid="19463"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0" descr="L0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Text Box 14"/>
          <p:cNvSpPr txBox="1">
            <a:spLocks noChangeArrowheads="1"/>
          </p:cNvSpPr>
          <p:nvPr/>
        </p:nvSpPr>
        <p:spPr bwMode="auto">
          <a:xfrm>
            <a:off x="0" y="0"/>
            <a:ext cx="9144000" cy="21018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400" i="1" u="sng">
                <a:solidFill>
                  <a:srgbClr val="CC9900"/>
                </a:solidFill>
                <a:effectLst>
                  <a:outerShdw blurRad="38100" dist="38100" dir="2700000" algn="tl">
                    <a:srgbClr val="000000"/>
                  </a:outerShdw>
                </a:effectLst>
              </a:rPr>
              <a:t>IMPACT OF INTEREST                ON LIFE OF LOAN</a:t>
            </a:r>
            <a:r>
              <a:rPr lang="en-US" sz="4400">
                <a:solidFill>
                  <a:srgbClr val="FFFFFF"/>
                </a:solidFill>
                <a:effectLst>
                  <a:outerShdw blurRad="38100" dist="38100" dir="2700000" algn="tl">
                    <a:srgbClr val="000000"/>
                  </a:outerShdw>
                </a:effectLst>
              </a:rPr>
              <a:t>                                       </a:t>
            </a:r>
            <a:r>
              <a:rPr lang="en-US" sz="4400">
                <a:solidFill>
                  <a:srgbClr val="FFFF00"/>
                </a:solidFill>
                <a:effectLst>
                  <a:outerShdw blurRad="38100" dist="38100" dir="2700000" algn="tl">
                    <a:srgbClr val="000000"/>
                  </a:outerShdw>
                </a:effectLst>
              </a:rPr>
              <a:t>R60,000.00 @ 12% over </a:t>
            </a:r>
            <a:r>
              <a:rPr lang="en-US" sz="4400" u="sng">
                <a:solidFill>
                  <a:srgbClr val="FFFF00"/>
                </a:solidFill>
                <a:effectLst>
                  <a:outerShdw blurRad="38100" dist="38100" dir="2700000" algn="tl">
                    <a:srgbClr val="000000"/>
                  </a:outerShdw>
                </a:effectLst>
              </a:rPr>
              <a:t> ? </a:t>
            </a:r>
            <a:r>
              <a:rPr lang="en-US" sz="4400">
                <a:solidFill>
                  <a:srgbClr val="FFFF00"/>
                </a:solidFill>
                <a:effectLst>
                  <a:outerShdw blurRad="38100" dist="38100" dir="2700000" algn="tl">
                    <a:srgbClr val="000000"/>
                  </a:outerShdw>
                </a:effectLst>
              </a:rPr>
              <a:t> years</a:t>
            </a:r>
          </a:p>
        </p:txBody>
      </p:sp>
      <p:sp>
        <p:nvSpPr>
          <p:cNvPr id="8249" name="Text Box 57"/>
          <p:cNvSpPr txBox="1">
            <a:spLocks noChangeArrowheads="1"/>
          </p:cNvSpPr>
          <p:nvPr/>
        </p:nvSpPr>
        <p:spPr bwMode="auto">
          <a:xfrm>
            <a:off x="0" y="5805488"/>
            <a:ext cx="9144000" cy="82391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800">
                <a:solidFill>
                  <a:srgbClr val="FFFFFF"/>
                </a:solidFill>
                <a:effectLst>
                  <a:outerShdw blurRad="38100" dist="38100" dir="2700000" algn="tl">
                    <a:srgbClr val="000000"/>
                  </a:outerShdw>
                </a:effectLst>
              </a:rPr>
              <a:t>What is the bottom line ?</a:t>
            </a:r>
          </a:p>
        </p:txBody>
      </p:sp>
      <p:sp>
        <p:nvSpPr>
          <p:cNvPr id="8252" name="Text Box 60"/>
          <p:cNvSpPr txBox="1">
            <a:spLocks noChangeArrowheads="1"/>
          </p:cNvSpPr>
          <p:nvPr/>
        </p:nvSpPr>
        <p:spPr bwMode="auto">
          <a:xfrm>
            <a:off x="1905000" y="2209800"/>
            <a:ext cx="2438400" cy="701675"/>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4000">
                <a:solidFill>
                  <a:srgbClr val="FFFFFF"/>
                </a:solidFill>
                <a:effectLst>
                  <a:outerShdw blurRad="38100" dist="38100" dir="2700000" algn="tl">
                    <a:srgbClr val="000000"/>
                  </a:outerShdw>
                </a:effectLst>
              </a:rPr>
              <a:t>30 Years</a:t>
            </a:r>
            <a:endParaRPr lang="en-GB" sz="4000">
              <a:solidFill>
                <a:srgbClr val="FFFFFF"/>
              </a:solidFill>
              <a:effectLst>
                <a:outerShdw blurRad="38100" dist="38100" dir="2700000" algn="tl">
                  <a:srgbClr val="000000"/>
                </a:outerShdw>
              </a:effectLst>
            </a:endParaRPr>
          </a:p>
        </p:txBody>
      </p:sp>
      <p:sp>
        <p:nvSpPr>
          <p:cNvPr id="8253" name="Text Box 61"/>
          <p:cNvSpPr txBox="1">
            <a:spLocks noChangeArrowheads="1"/>
          </p:cNvSpPr>
          <p:nvPr/>
        </p:nvSpPr>
        <p:spPr bwMode="auto">
          <a:xfrm>
            <a:off x="1905000" y="3048000"/>
            <a:ext cx="2438400" cy="701675"/>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4000">
                <a:solidFill>
                  <a:srgbClr val="FFFFFF"/>
                </a:solidFill>
                <a:effectLst>
                  <a:outerShdw blurRad="38100" dist="38100" dir="2700000" algn="tl">
                    <a:srgbClr val="000000"/>
                  </a:outerShdw>
                </a:effectLst>
              </a:rPr>
              <a:t>20 Years</a:t>
            </a:r>
            <a:endParaRPr lang="en-GB" sz="4000">
              <a:solidFill>
                <a:srgbClr val="FFFFFF"/>
              </a:solidFill>
              <a:effectLst>
                <a:outerShdw blurRad="38100" dist="38100" dir="2700000" algn="tl">
                  <a:srgbClr val="000000"/>
                </a:outerShdw>
              </a:effectLst>
            </a:endParaRPr>
          </a:p>
        </p:txBody>
      </p:sp>
      <p:sp>
        <p:nvSpPr>
          <p:cNvPr id="8254" name="Text Box 62"/>
          <p:cNvSpPr txBox="1">
            <a:spLocks noChangeArrowheads="1"/>
          </p:cNvSpPr>
          <p:nvPr/>
        </p:nvSpPr>
        <p:spPr bwMode="auto">
          <a:xfrm>
            <a:off x="1905000" y="3946525"/>
            <a:ext cx="2438400" cy="701675"/>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4000">
                <a:solidFill>
                  <a:srgbClr val="FFFFFF"/>
                </a:solidFill>
                <a:effectLst>
                  <a:outerShdw blurRad="38100" dist="38100" dir="2700000" algn="tl">
                    <a:srgbClr val="000000"/>
                  </a:outerShdw>
                </a:effectLst>
              </a:rPr>
              <a:t>10 Years</a:t>
            </a:r>
            <a:endParaRPr lang="en-GB" sz="4000">
              <a:solidFill>
                <a:srgbClr val="FFFFFF"/>
              </a:solidFill>
              <a:effectLst>
                <a:outerShdw blurRad="38100" dist="38100" dir="2700000" algn="tl">
                  <a:srgbClr val="000000"/>
                </a:outerShdw>
              </a:effectLst>
            </a:endParaRPr>
          </a:p>
        </p:txBody>
      </p:sp>
      <p:sp>
        <p:nvSpPr>
          <p:cNvPr id="8256" name="Text Box 64"/>
          <p:cNvSpPr txBox="1">
            <a:spLocks noChangeArrowheads="1"/>
          </p:cNvSpPr>
          <p:nvPr/>
        </p:nvSpPr>
        <p:spPr bwMode="auto">
          <a:xfrm>
            <a:off x="1828800" y="4860925"/>
            <a:ext cx="2438400" cy="701675"/>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4000">
                <a:solidFill>
                  <a:srgbClr val="FFFFFF"/>
                </a:solidFill>
                <a:effectLst>
                  <a:outerShdw blurRad="38100" dist="38100" dir="2700000" algn="tl">
                    <a:srgbClr val="000000"/>
                  </a:outerShdw>
                </a:effectLst>
              </a:rPr>
              <a:t>  7 Years</a:t>
            </a:r>
            <a:endParaRPr lang="en-GB" sz="4000">
              <a:solidFill>
                <a:srgbClr val="FFFFFF"/>
              </a:solidFill>
              <a:effectLst>
                <a:outerShdw blurRad="38100" dist="38100" dir="2700000" algn="tl">
                  <a:srgbClr val="000000"/>
                </a:outerShdw>
              </a:effectLst>
            </a:endParaRPr>
          </a:p>
        </p:txBody>
      </p:sp>
      <p:sp>
        <p:nvSpPr>
          <p:cNvPr id="8258" name="Text Box 66"/>
          <p:cNvSpPr txBox="1">
            <a:spLocks noChangeArrowheads="1"/>
          </p:cNvSpPr>
          <p:nvPr/>
        </p:nvSpPr>
        <p:spPr bwMode="auto">
          <a:xfrm>
            <a:off x="4495800" y="2193925"/>
            <a:ext cx="3657600" cy="701675"/>
          </a:xfrm>
          <a:prstGeom prst="rect">
            <a:avLst/>
          </a:prstGeom>
          <a:noFill/>
          <a:ln w="9525">
            <a:noFill/>
            <a:miter lim="800000"/>
            <a:headEnd/>
            <a:tailEnd/>
          </a:ln>
          <a:effectLst/>
        </p:spPr>
        <p:txBody>
          <a:bodyPr>
            <a:spAutoFit/>
          </a:bodyPr>
          <a:lstStyle/>
          <a:p>
            <a:pPr algn="r" fontAlgn="base">
              <a:spcBef>
                <a:spcPct val="20000"/>
              </a:spcBef>
              <a:spcAft>
                <a:spcPct val="0"/>
              </a:spcAft>
              <a:defRPr/>
            </a:pPr>
            <a:r>
              <a:rPr lang="en-US" sz="4000">
                <a:solidFill>
                  <a:srgbClr val="FFFFFF"/>
                </a:solidFill>
                <a:effectLst>
                  <a:outerShdw blurRad="38100" dist="38100" dir="2700000" algn="tl">
                    <a:srgbClr val="000000"/>
                  </a:outerShdw>
                </a:effectLst>
              </a:rPr>
              <a:t>R  162,172.24</a:t>
            </a:r>
            <a:endParaRPr lang="en-GB" sz="4000">
              <a:solidFill>
                <a:srgbClr val="000000"/>
              </a:solidFill>
            </a:endParaRPr>
          </a:p>
        </p:txBody>
      </p:sp>
      <p:sp>
        <p:nvSpPr>
          <p:cNvPr id="8259" name="Text Box 67"/>
          <p:cNvSpPr txBox="1">
            <a:spLocks noChangeArrowheads="1"/>
          </p:cNvSpPr>
          <p:nvPr/>
        </p:nvSpPr>
        <p:spPr bwMode="auto">
          <a:xfrm>
            <a:off x="4343400" y="3048000"/>
            <a:ext cx="3810000" cy="701675"/>
          </a:xfrm>
          <a:prstGeom prst="rect">
            <a:avLst/>
          </a:prstGeom>
          <a:noFill/>
          <a:ln w="9525">
            <a:noFill/>
            <a:miter lim="800000"/>
            <a:headEnd/>
            <a:tailEnd/>
          </a:ln>
          <a:effectLst/>
        </p:spPr>
        <p:txBody>
          <a:bodyPr>
            <a:spAutoFit/>
          </a:bodyPr>
          <a:lstStyle/>
          <a:p>
            <a:pPr algn="r" fontAlgn="base">
              <a:spcBef>
                <a:spcPct val="20000"/>
              </a:spcBef>
              <a:spcAft>
                <a:spcPct val="0"/>
              </a:spcAft>
              <a:defRPr/>
            </a:pPr>
            <a:r>
              <a:rPr lang="en-US" sz="4000">
                <a:solidFill>
                  <a:srgbClr val="FFFFFF"/>
                </a:solidFill>
                <a:effectLst>
                  <a:outerShdw blurRad="38100" dist="38100" dir="2700000" algn="tl">
                    <a:srgbClr val="000000"/>
                  </a:outerShdw>
                </a:effectLst>
              </a:rPr>
              <a:t>R    98,557.26</a:t>
            </a:r>
            <a:endParaRPr lang="en-GB" sz="4000">
              <a:solidFill>
                <a:srgbClr val="000000"/>
              </a:solidFill>
            </a:endParaRPr>
          </a:p>
        </p:txBody>
      </p:sp>
      <p:sp>
        <p:nvSpPr>
          <p:cNvPr id="8260" name="Text Box 68"/>
          <p:cNvSpPr txBox="1">
            <a:spLocks noChangeArrowheads="1"/>
          </p:cNvSpPr>
          <p:nvPr/>
        </p:nvSpPr>
        <p:spPr bwMode="auto">
          <a:xfrm>
            <a:off x="4648200" y="3946525"/>
            <a:ext cx="3505200" cy="701675"/>
          </a:xfrm>
          <a:prstGeom prst="rect">
            <a:avLst/>
          </a:prstGeom>
          <a:noFill/>
          <a:ln w="9525">
            <a:noFill/>
            <a:miter lim="800000"/>
            <a:headEnd/>
            <a:tailEnd/>
          </a:ln>
          <a:effectLst/>
        </p:spPr>
        <p:txBody>
          <a:bodyPr>
            <a:spAutoFit/>
          </a:bodyPr>
          <a:lstStyle/>
          <a:p>
            <a:pPr algn="r" fontAlgn="base">
              <a:spcBef>
                <a:spcPct val="20000"/>
              </a:spcBef>
              <a:spcAft>
                <a:spcPct val="0"/>
              </a:spcAft>
              <a:defRPr/>
            </a:pPr>
            <a:r>
              <a:rPr lang="en-US" sz="4000">
                <a:solidFill>
                  <a:srgbClr val="FFFFFF"/>
                </a:solidFill>
                <a:effectLst>
                  <a:outerShdw blurRad="38100" dist="38100" dir="2700000" algn="tl">
                    <a:srgbClr val="000000"/>
                  </a:outerShdw>
                </a:effectLst>
              </a:rPr>
              <a:t>R    43,298.62</a:t>
            </a:r>
            <a:endParaRPr lang="en-GB" sz="4000">
              <a:solidFill>
                <a:srgbClr val="000000"/>
              </a:solidFill>
            </a:endParaRPr>
          </a:p>
        </p:txBody>
      </p:sp>
      <p:sp>
        <p:nvSpPr>
          <p:cNvPr id="8261" name="Text Box 69"/>
          <p:cNvSpPr txBox="1">
            <a:spLocks noChangeArrowheads="1"/>
          </p:cNvSpPr>
          <p:nvPr/>
        </p:nvSpPr>
        <p:spPr bwMode="auto">
          <a:xfrm>
            <a:off x="4724400" y="4860925"/>
            <a:ext cx="3429000" cy="701675"/>
          </a:xfrm>
          <a:prstGeom prst="rect">
            <a:avLst/>
          </a:prstGeom>
          <a:noFill/>
          <a:ln w="9525">
            <a:noFill/>
            <a:miter lim="800000"/>
            <a:headEnd/>
            <a:tailEnd/>
          </a:ln>
          <a:effectLst/>
        </p:spPr>
        <p:txBody>
          <a:bodyPr>
            <a:spAutoFit/>
          </a:bodyPr>
          <a:lstStyle/>
          <a:p>
            <a:pPr algn="r" fontAlgn="base">
              <a:spcBef>
                <a:spcPct val="20000"/>
              </a:spcBef>
              <a:spcAft>
                <a:spcPct val="0"/>
              </a:spcAft>
              <a:defRPr/>
            </a:pPr>
            <a:r>
              <a:rPr lang="en-US" sz="4000">
                <a:solidFill>
                  <a:srgbClr val="FFFFFF"/>
                </a:solidFill>
                <a:effectLst>
                  <a:outerShdw blurRad="38100" dist="38100" dir="2700000" algn="tl">
                    <a:srgbClr val="000000"/>
                  </a:outerShdw>
                </a:effectLst>
              </a:rPr>
              <a:t>R    28,969.95</a:t>
            </a:r>
            <a:endParaRPr lang="en-GB" sz="4000">
              <a:solidFill>
                <a:srgbClr val="000000"/>
              </a:solidFill>
            </a:endParaRPr>
          </a:p>
        </p:txBody>
      </p:sp>
    </p:spTree>
    <p:extLst>
      <p:ext uri="{BB962C8B-B14F-4D97-AF65-F5344CB8AC3E}">
        <p14:creationId xmlns:p14="http://schemas.microsoft.com/office/powerpoint/2010/main" val="24621921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52"/>
                                        </p:tgtEl>
                                        <p:attrNameLst>
                                          <p:attrName>style.visibility</p:attrName>
                                        </p:attrNameLst>
                                      </p:cBhvr>
                                      <p:to>
                                        <p:strVal val="visible"/>
                                      </p:to>
                                    </p:set>
                                    <p:anim calcmode="lin" valueType="num">
                                      <p:cBhvr additive="base">
                                        <p:cTn id="7" dur="500" fill="hold"/>
                                        <p:tgtEl>
                                          <p:spTgt spid="8252"/>
                                        </p:tgtEl>
                                        <p:attrNameLst>
                                          <p:attrName>ppt_x</p:attrName>
                                        </p:attrNameLst>
                                      </p:cBhvr>
                                      <p:tavLst>
                                        <p:tav tm="0">
                                          <p:val>
                                            <p:strVal val="0-#ppt_w/2"/>
                                          </p:val>
                                        </p:tav>
                                        <p:tav tm="100000">
                                          <p:val>
                                            <p:strVal val="#ppt_x"/>
                                          </p:val>
                                        </p:tav>
                                      </p:tavLst>
                                    </p:anim>
                                    <p:anim calcmode="lin" valueType="num">
                                      <p:cBhvr additive="base">
                                        <p:cTn id="8" dur="500" fill="hold"/>
                                        <p:tgtEl>
                                          <p:spTgt spid="82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258"/>
                                        </p:tgtEl>
                                        <p:attrNameLst>
                                          <p:attrName>style.visibility</p:attrName>
                                        </p:attrNameLst>
                                      </p:cBhvr>
                                      <p:to>
                                        <p:strVal val="visible"/>
                                      </p:to>
                                    </p:set>
                                    <p:anim calcmode="lin" valueType="num">
                                      <p:cBhvr additive="base">
                                        <p:cTn id="13" dur="500" fill="hold"/>
                                        <p:tgtEl>
                                          <p:spTgt spid="8258"/>
                                        </p:tgtEl>
                                        <p:attrNameLst>
                                          <p:attrName>ppt_x</p:attrName>
                                        </p:attrNameLst>
                                      </p:cBhvr>
                                      <p:tavLst>
                                        <p:tav tm="0">
                                          <p:val>
                                            <p:strVal val="1+#ppt_w/2"/>
                                          </p:val>
                                        </p:tav>
                                        <p:tav tm="100000">
                                          <p:val>
                                            <p:strVal val="#ppt_x"/>
                                          </p:val>
                                        </p:tav>
                                      </p:tavLst>
                                    </p:anim>
                                    <p:anim calcmode="lin" valueType="num">
                                      <p:cBhvr additive="base">
                                        <p:cTn id="14" dur="500" fill="hold"/>
                                        <p:tgtEl>
                                          <p:spTgt spid="825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53"/>
                                        </p:tgtEl>
                                        <p:attrNameLst>
                                          <p:attrName>style.visibility</p:attrName>
                                        </p:attrNameLst>
                                      </p:cBhvr>
                                      <p:to>
                                        <p:strVal val="visible"/>
                                      </p:to>
                                    </p:set>
                                    <p:anim calcmode="lin" valueType="num">
                                      <p:cBhvr additive="base">
                                        <p:cTn id="19" dur="500" fill="hold"/>
                                        <p:tgtEl>
                                          <p:spTgt spid="8253"/>
                                        </p:tgtEl>
                                        <p:attrNameLst>
                                          <p:attrName>ppt_x</p:attrName>
                                        </p:attrNameLst>
                                      </p:cBhvr>
                                      <p:tavLst>
                                        <p:tav tm="0">
                                          <p:val>
                                            <p:strVal val="0-#ppt_w/2"/>
                                          </p:val>
                                        </p:tav>
                                        <p:tav tm="100000">
                                          <p:val>
                                            <p:strVal val="#ppt_x"/>
                                          </p:val>
                                        </p:tav>
                                      </p:tavLst>
                                    </p:anim>
                                    <p:anim calcmode="lin" valueType="num">
                                      <p:cBhvr additive="base">
                                        <p:cTn id="20" dur="500" fill="hold"/>
                                        <p:tgtEl>
                                          <p:spTgt spid="825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259"/>
                                        </p:tgtEl>
                                        <p:attrNameLst>
                                          <p:attrName>style.visibility</p:attrName>
                                        </p:attrNameLst>
                                      </p:cBhvr>
                                      <p:to>
                                        <p:strVal val="visible"/>
                                      </p:to>
                                    </p:set>
                                    <p:anim calcmode="lin" valueType="num">
                                      <p:cBhvr additive="base">
                                        <p:cTn id="25" dur="500" fill="hold"/>
                                        <p:tgtEl>
                                          <p:spTgt spid="8259"/>
                                        </p:tgtEl>
                                        <p:attrNameLst>
                                          <p:attrName>ppt_x</p:attrName>
                                        </p:attrNameLst>
                                      </p:cBhvr>
                                      <p:tavLst>
                                        <p:tav tm="0">
                                          <p:val>
                                            <p:strVal val="1+#ppt_w/2"/>
                                          </p:val>
                                        </p:tav>
                                        <p:tav tm="100000">
                                          <p:val>
                                            <p:strVal val="#ppt_x"/>
                                          </p:val>
                                        </p:tav>
                                      </p:tavLst>
                                    </p:anim>
                                    <p:anim calcmode="lin" valueType="num">
                                      <p:cBhvr additive="base">
                                        <p:cTn id="26" dur="500" fill="hold"/>
                                        <p:tgtEl>
                                          <p:spTgt spid="825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54"/>
                                        </p:tgtEl>
                                        <p:attrNameLst>
                                          <p:attrName>style.visibility</p:attrName>
                                        </p:attrNameLst>
                                      </p:cBhvr>
                                      <p:to>
                                        <p:strVal val="visible"/>
                                      </p:to>
                                    </p:set>
                                    <p:anim calcmode="lin" valueType="num">
                                      <p:cBhvr additive="base">
                                        <p:cTn id="31" dur="500" fill="hold"/>
                                        <p:tgtEl>
                                          <p:spTgt spid="8254"/>
                                        </p:tgtEl>
                                        <p:attrNameLst>
                                          <p:attrName>ppt_x</p:attrName>
                                        </p:attrNameLst>
                                      </p:cBhvr>
                                      <p:tavLst>
                                        <p:tav tm="0">
                                          <p:val>
                                            <p:strVal val="0-#ppt_w/2"/>
                                          </p:val>
                                        </p:tav>
                                        <p:tav tm="100000">
                                          <p:val>
                                            <p:strVal val="#ppt_x"/>
                                          </p:val>
                                        </p:tav>
                                      </p:tavLst>
                                    </p:anim>
                                    <p:anim calcmode="lin" valueType="num">
                                      <p:cBhvr additive="base">
                                        <p:cTn id="32" dur="500" fill="hold"/>
                                        <p:tgtEl>
                                          <p:spTgt spid="825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260"/>
                                        </p:tgtEl>
                                        <p:attrNameLst>
                                          <p:attrName>style.visibility</p:attrName>
                                        </p:attrNameLst>
                                      </p:cBhvr>
                                      <p:to>
                                        <p:strVal val="visible"/>
                                      </p:to>
                                    </p:set>
                                    <p:anim calcmode="lin" valueType="num">
                                      <p:cBhvr additive="base">
                                        <p:cTn id="37" dur="500" fill="hold"/>
                                        <p:tgtEl>
                                          <p:spTgt spid="8260"/>
                                        </p:tgtEl>
                                        <p:attrNameLst>
                                          <p:attrName>ppt_x</p:attrName>
                                        </p:attrNameLst>
                                      </p:cBhvr>
                                      <p:tavLst>
                                        <p:tav tm="0">
                                          <p:val>
                                            <p:strVal val="1+#ppt_w/2"/>
                                          </p:val>
                                        </p:tav>
                                        <p:tav tm="100000">
                                          <p:val>
                                            <p:strVal val="#ppt_x"/>
                                          </p:val>
                                        </p:tav>
                                      </p:tavLst>
                                    </p:anim>
                                    <p:anim calcmode="lin" valueType="num">
                                      <p:cBhvr additive="base">
                                        <p:cTn id="38" dur="500" fill="hold"/>
                                        <p:tgtEl>
                                          <p:spTgt spid="826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56"/>
                                        </p:tgtEl>
                                        <p:attrNameLst>
                                          <p:attrName>style.visibility</p:attrName>
                                        </p:attrNameLst>
                                      </p:cBhvr>
                                      <p:to>
                                        <p:strVal val="visible"/>
                                      </p:to>
                                    </p:set>
                                    <p:anim calcmode="lin" valueType="num">
                                      <p:cBhvr additive="base">
                                        <p:cTn id="43" dur="500" fill="hold"/>
                                        <p:tgtEl>
                                          <p:spTgt spid="8256"/>
                                        </p:tgtEl>
                                        <p:attrNameLst>
                                          <p:attrName>ppt_x</p:attrName>
                                        </p:attrNameLst>
                                      </p:cBhvr>
                                      <p:tavLst>
                                        <p:tav tm="0">
                                          <p:val>
                                            <p:strVal val="0-#ppt_w/2"/>
                                          </p:val>
                                        </p:tav>
                                        <p:tav tm="100000">
                                          <p:val>
                                            <p:strVal val="#ppt_x"/>
                                          </p:val>
                                        </p:tav>
                                      </p:tavLst>
                                    </p:anim>
                                    <p:anim calcmode="lin" valueType="num">
                                      <p:cBhvr additive="base">
                                        <p:cTn id="44" dur="500" fill="hold"/>
                                        <p:tgtEl>
                                          <p:spTgt spid="825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8261"/>
                                        </p:tgtEl>
                                        <p:attrNameLst>
                                          <p:attrName>style.visibility</p:attrName>
                                        </p:attrNameLst>
                                      </p:cBhvr>
                                      <p:to>
                                        <p:strVal val="visible"/>
                                      </p:to>
                                    </p:set>
                                    <p:anim calcmode="lin" valueType="num">
                                      <p:cBhvr additive="base">
                                        <p:cTn id="49" dur="500" fill="hold"/>
                                        <p:tgtEl>
                                          <p:spTgt spid="8261"/>
                                        </p:tgtEl>
                                        <p:attrNameLst>
                                          <p:attrName>ppt_x</p:attrName>
                                        </p:attrNameLst>
                                      </p:cBhvr>
                                      <p:tavLst>
                                        <p:tav tm="0">
                                          <p:val>
                                            <p:strVal val="1+#ppt_w/2"/>
                                          </p:val>
                                        </p:tav>
                                        <p:tav tm="100000">
                                          <p:val>
                                            <p:strVal val="#ppt_x"/>
                                          </p:val>
                                        </p:tav>
                                      </p:tavLst>
                                    </p:anim>
                                    <p:anim calcmode="lin" valueType="num">
                                      <p:cBhvr additive="base">
                                        <p:cTn id="50" dur="500" fill="hold"/>
                                        <p:tgtEl>
                                          <p:spTgt spid="82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6" decel="50000" fill="hold" grpId="0" nodeType="clickEffect">
                                  <p:stCondLst>
                                    <p:cond delay="0"/>
                                  </p:stCondLst>
                                  <p:iterate type="wd">
                                    <p:tmPct val="50000"/>
                                  </p:iterate>
                                  <p:childTnLst>
                                    <p:set>
                                      <p:cBhvr>
                                        <p:cTn id="54" dur="1" fill="hold">
                                          <p:stCondLst>
                                            <p:cond delay="0"/>
                                          </p:stCondLst>
                                        </p:cTn>
                                        <p:tgtEl>
                                          <p:spTgt spid="8249"/>
                                        </p:tgtEl>
                                        <p:attrNameLst>
                                          <p:attrName>style.visibility</p:attrName>
                                        </p:attrNameLst>
                                      </p:cBhvr>
                                      <p:to>
                                        <p:strVal val="visible"/>
                                      </p:to>
                                    </p:set>
                                    <p:anim calcmode="lin" valueType="num">
                                      <p:cBhvr additive="base">
                                        <p:cTn id="55" dur="300" fill="hold"/>
                                        <p:tgtEl>
                                          <p:spTgt spid="8249"/>
                                        </p:tgtEl>
                                        <p:attrNameLst>
                                          <p:attrName>ppt_x</p:attrName>
                                        </p:attrNameLst>
                                      </p:cBhvr>
                                      <p:tavLst>
                                        <p:tav tm="0">
                                          <p:val>
                                            <p:strVal val="1+#ppt_w/2"/>
                                          </p:val>
                                        </p:tav>
                                        <p:tav tm="100000">
                                          <p:val>
                                            <p:strVal val="#ppt_x"/>
                                          </p:val>
                                        </p:tav>
                                      </p:tavLst>
                                    </p:anim>
                                    <p:anim calcmode="lin" valueType="num">
                                      <p:cBhvr additive="base">
                                        <p:cTn id="56" dur="300" fill="hold"/>
                                        <p:tgtEl>
                                          <p:spTgt spid="82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9" grpId="0" autoUpdateAnimBg="0"/>
      <p:bldP spid="8252" grpId="0" autoUpdateAnimBg="0"/>
      <p:bldP spid="8253" grpId="0" autoUpdateAnimBg="0"/>
      <p:bldP spid="8254" grpId="0" autoUpdateAnimBg="0"/>
      <p:bldP spid="8256" grpId="0" autoUpdateAnimBg="0"/>
      <p:bldP spid="8258" grpId="0" autoUpdateAnimBg="0"/>
      <p:bldP spid="8259" grpId="0" autoUpdateAnimBg="0"/>
      <p:bldP spid="8260" grpId="0" autoUpdateAnimBg="0"/>
      <p:bldP spid="826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371600" y="609600"/>
            <a:ext cx="7391400" cy="3657600"/>
          </a:xfrm>
          <a:prstGeom prst="rect">
            <a:avLst/>
          </a:prstGeom>
          <a:solidFill>
            <a:srgbClr val="FFFFFF"/>
          </a:solidFill>
          <a:ln w="9525" cap="rnd">
            <a:solidFill>
              <a:schemeClr val="tx1"/>
            </a:solidFill>
            <a:prstDash val="sysDot"/>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endParaRPr lang="en-GB" altLang="en-US">
              <a:solidFill>
                <a:srgbClr val="000000"/>
              </a:solidFill>
            </a:endParaRPr>
          </a:p>
        </p:txBody>
      </p:sp>
      <p:sp>
        <p:nvSpPr>
          <p:cNvPr id="13315" name="AutoShape 3"/>
          <p:cNvSpPr>
            <a:spLocks noChangeArrowheads="1"/>
          </p:cNvSpPr>
          <p:nvPr/>
        </p:nvSpPr>
        <p:spPr bwMode="auto">
          <a:xfrm>
            <a:off x="1447800" y="762000"/>
            <a:ext cx="7010400" cy="3429000"/>
          </a:xfrm>
          <a:prstGeom prst="rtTriangle">
            <a:avLst/>
          </a:prstGeom>
          <a:solidFill>
            <a:srgbClr val="FF99FF">
              <a:alpha val="59999"/>
            </a:srgbClr>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59396" name="Text Box 4"/>
          <p:cNvSpPr txBox="1">
            <a:spLocks noChangeArrowheads="1"/>
          </p:cNvSpPr>
          <p:nvPr/>
        </p:nvSpPr>
        <p:spPr bwMode="auto">
          <a:xfrm>
            <a:off x="1066800" y="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af-ZA" altLang="en-US" sz="2800">
                <a:solidFill>
                  <a:srgbClr val="FF9933"/>
                </a:solidFill>
              </a:rPr>
              <a:t>When will you reach the equilibrium?</a:t>
            </a:r>
            <a:endParaRPr lang="en-GB" altLang="en-US" sz="2800">
              <a:solidFill>
                <a:srgbClr val="FF9933"/>
              </a:solidFill>
            </a:endParaRPr>
          </a:p>
        </p:txBody>
      </p:sp>
      <p:cxnSp>
        <p:nvCxnSpPr>
          <p:cNvPr id="13317" name="AutoShape 5"/>
          <p:cNvCxnSpPr>
            <a:cxnSpLocks noChangeShapeType="1"/>
            <a:stCxn id="13314" idx="1"/>
            <a:endCxn id="13314" idx="1"/>
          </p:cNvCxnSpPr>
          <p:nvPr/>
        </p:nvCxnSpPr>
        <p:spPr bwMode="auto">
          <a:xfrm>
            <a:off x="1371600" y="24384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3318" name="Line 6"/>
          <p:cNvSpPr>
            <a:spLocks noChangeShapeType="1"/>
          </p:cNvSpPr>
          <p:nvPr/>
        </p:nvSpPr>
        <p:spPr bwMode="auto">
          <a:xfrm>
            <a:off x="1371600" y="609600"/>
            <a:ext cx="739140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13319" name="Text Box 7"/>
          <p:cNvSpPr txBox="1">
            <a:spLocks noChangeArrowheads="1"/>
          </p:cNvSpPr>
          <p:nvPr/>
        </p:nvSpPr>
        <p:spPr bwMode="auto">
          <a:xfrm>
            <a:off x="1219200" y="3429000"/>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altLang="en-US" sz="4400" b="1">
                <a:solidFill>
                  <a:srgbClr val="000000"/>
                </a:solidFill>
              </a:rPr>
              <a:t>INTEREST</a:t>
            </a:r>
          </a:p>
        </p:txBody>
      </p:sp>
      <p:sp>
        <p:nvSpPr>
          <p:cNvPr id="13320" name="Text Box 9"/>
          <p:cNvSpPr txBox="1">
            <a:spLocks noChangeArrowheads="1"/>
          </p:cNvSpPr>
          <p:nvPr/>
        </p:nvSpPr>
        <p:spPr bwMode="auto">
          <a:xfrm>
            <a:off x="0" y="51054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altLang="en-US" sz="5200" b="1">
                <a:solidFill>
                  <a:srgbClr val="EDEEE2"/>
                </a:solidFill>
              </a:rPr>
              <a:t>PAYMENT PERIOD</a:t>
            </a:r>
            <a:r>
              <a:rPr lang="en-US" altLang="en-US" sz="5400" b="1">
                <a:solidFill>
                  <a:srgbClr val="EDEEE2"/>
                </a:solidFill>
              </a:rPr>
              <a:t> </a:t>
            </a:r>
            <a:r>
              <a:rPr lang="en-US" altLang="en-US" sz="4400" b="1">
                <a:solidFill>
                  <a:srgbClr val="EDEEE2"/>
                </a:solidFill>
              </a:rPr>
              <a:t>(months)</a:t>
            </a:r>
          </a:p>
        </p:txBody>
      </p:sp>
      <p:sp>
        <p:nvSpPr>
          <p:cNvPr id="13321" name="Text Box 10"/>
          <p:cNvSpPr txBox="1">
            <a:spLocks noChangeArrowheads="1"/>
          </p:cNvSpPr>
          <p:nvPr/>
        </p:nvSpPr>
        <p:spPr bwMode="auto">
          <a:xfrm>
            <a:off x="1066800" y="4403725"/>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endParaRPr lang="en-GB" altLang="en-US">
              <a:solidFill>
                <a:srgbClr val="000000"/>
              </a:solidFill>
            </a:endParaRPr>
          </a:p>
        </p:txBody>
      </p:sp>
      <p:sp>
        <p:nvSpPr>
          <p:cNvPr id="13322" name="Text Box 11"/>
          <p:cNvSpPr txBox="1">
            <a:spLocks noChangeArrowheads="1"/>
          </p:cNvSpPr>
          <p:nvPr/>
        </p:nvSpPr>
        <p:spPr bwMode="auto">
          <a:xfrm rot="-5400000">
            <a:off x="-1731963" y="2217738"/>
            <a:ext cx="4651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sz="3600" b="1">
                <a:solidFill>
                  <a:srgbClr val="EDEEE2"/>
                </a:solidFill>
              </a:rPr>
              <a:t>INSTALLMENT (R)</a:t>
            </a:r>
          </a:p>
        </p:txBody>
      </p:sp>
      <p:sp>
        <p:nvSpPr>
          <p:cNvPr id="13323" name="Text Box 12"/>
          <p:cNvSpPr txBox="1">
            <a:spLocks noChangeArrowheads="1"/>
          </p:cNvSpPr>
          <p:nvPr/>
        </p:nvSpPr>
        <p:spPr bwMode="auto">
          <a:xfrm>
            <a:off x="1219200" y="4327525"/>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sz="4000" b="1">
                <a:solidFill>
                  <a:srgbClr val="EDEEE2"/>
                </a:solidFill>
              </a:rPr>
              <a:t>1         90        180      270       360</a:t>
            </a:r>
          </a:p>
        </p:txBody>
      </p:sp>
      <p:sp>
        <p:nvSpPr>
          <p:cNvPr id="13324" name="AutoShape 13"/>
          <p:cNvSpPr>
            <a:spLocks noChangeArrowheads="1"/>
          </p:cNvSpPr>
          <p:nvPr/>
        </p:nvSpPr>
        <p:spPr bwMode="auto">
          <a:xfrm>
            <a:off x="2819400" y="15240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3325" name="AutoShape 14"/>
          <p:cNvSpPr>
            <a:spLocks noChangeArrowheads="1"/>
          </p:cNvSpPr>
          <p:nvPr/>
        </p:nvSpPr>
        <p:spPr bwMode="auto">
          <a:xfrm>
            <a:off x="4648200" y="24384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3326" name="AutoShape 16"/>
          <p:cNvSpPr>
            <a:spLocks noChangeArrowheads="1"/>
          </p:cNvSpPr>
          <p:nvPr/>
        </p:nvSpPr>
        <p:spPr bwMode="auto">
          <a:xfrm>
            <a:off x="1447800" y="9144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3327" name="Text Box 18"/>
          <p:cNvSpPr txBox="1">
            <a:spLocks noChangeArrowheads="1"/>
          </p:cNvSpPr>
          <p:nvPr/>
        </p:nvSpPr>
        <p:spPr bwMode="auto">
          <a:xfrm>
            <a:off x="974725" y="25352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GB" altLang="en-US">
              <a:solidFill>
                <a:srgbClr val="000000"/>
              </a:solidFill>
            </a:endParaRPr>
          </a:p>
        </p:txBody>
      </p:sp>
      <p:sp>
        <p:nvSpPr>
          <p:cNvPr id="13328" name="Text Box 20"/>
          <p:cNvSpPr txBox="1">
            <a:spLocks noChangeArrowheads="1"/>
          </p:cNvSpPr>
          <p:nvPr/>
        </p:nvSpPr>
        <p:spPr bwMode="auto">
          <a:xfrm rot="-5400000">
            <a:off x="344488" y="21717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sz="2400" b="1">
                <a:solidFill>
                  <a:srgbClr val="EDEEE2"/>
                </a:solidFill>
              </a:rPr>
              <a:t>R  617.17</a:t>
            </a:r>
          </a:p>
        </p:txBody>
      </p:sp>
      <p:sp>
        <p:nvSpPr>
          <p:cNvPr id="13329" name="Line 22"/>
          <p:cNvSpPr>
            <a:spLocks noChangeShapeType="1"/>
          </p:cNvSpPr>
          <p:nvPr/>
        </p:nvSpPr>
        <p:spPr bwMode="auto">
          <a:xfrm>
            <a:off x="3124200" y="42513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13330" name="AutoShape 23"/>
          <p:cNvSpPr>
            <a:spLocks noChangeArrowheads="1"/>
          </p:cNvSpPr>
          <p:nvPr/>
        </p:nvSpPr>
        <p:spPr bwMode="auto">
          <a:xfrm rot="10800000">
            <a:off x="1752600" y="685800"/>
            <a:ext cx="6934200" cy="3429000"/>
          </a:xfrm>
          <a:prstGeom prst="rtTriangle">
            <a:avLst/>
          </a:prstGeom>
          <a:solidFill>
            <a:srgbClr val="FF99FF">
              <a:alpha val="59999"/>
            </a:srgbClr>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3331" name="Line 24"/>
          <p:cNvSpPr>
            <a:spLocks noChangeShapeType="1"/>
          </p:cNvSpPr>
          <p:nvPr/>
        </p:nvSpPr>
        <p:spPr bwMode="auto">
          <a:xfrm flipV="1">
            <a:off x="3200400" y="6096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13332" name="Line 25"/>
          <p:cNvSpPr>
            <a:spLocks noChangeShapeType="1"/>
          </p:cNvSpPr>
          <p:nvPr/>
        </p:nvSpPr>
        <p:spPr bwMode="auto">
          <a:xfrm flipV="1">
            <a:off x="50292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13333" name="Line 26"/>
          <p:cNvSpPr>
            <a:spLocks noChangeShapeType="1"/>
          </p:cNvSpPr>
          <p:nvPr/>
        </p:nvSpPr>
        <p:spPr bwMode="auto">
          <a:xfrm flipV="1">
            <a:off x="68580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13334" name="Line 27"/>
          <p:cNvSpPr>
            <a:spLocks noChangeShapeType="1"/>
          </p:cNvSpPr>
          <p:nvPr/>
        </p:nvSpPr>
        <p:spPr bwMode="auto">
          <a:xfrm>
            <a:off x="1371600" y="609600"/>
            <a:ext cx="7391400" cy="3657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59420" name="AutoShape 28"/>
          <p:cNvSpPr>
            <a:spLocks noChangeArrowheads="1"/>
          </p:cNvSpPr>
          <p:nvPr/>
        </p:nvSpPr>
        <p:spPr bwMode="auto">
          <a:xfrm>
            <a:off x="7239000" y="2209800"/>
            <a:ext cx="304800" cy="304800"/>
          </a:xfrm>
          <a:custGeom>
            <a:avLst/>
            <a:gdLst>
              <a:gd name="T0" fmla="*/ 30346399 w 21600"/>
              <a:gd name="T1" fmla="*/ 0 h 21600"/>
              <a:gd name="T2" fmla="*/ 8887474 w 21600"/>
              <a:gd name="T3" fmla="*/ 8887474 h 21600"/>
              <a:gd name="T4" fmla="*/ 0 w 21600"/>
              <a:gd name="T5" fmla="*/ 30346399 h 21600"/>
              <a:gd name="T6" fmla="*/ 8887474 w 21600"/>
              <a:gd name="T7" fmla="*/ 51805327 h 21600"/>
              <a:gd name="T8" fmla="*/ 30346399 w 21600"/>
              <a:gd name="T9" fmla="*/ 60692798 h 21600"/>
              <a:gd name="T10" fmla="*/ 51805327 w 21600"/>
              <a:gd name="T11" fmla="*/ 51805327 h 21600"/>
              <a:gd name="T12" fmla="*/ 60692798 w 21600"/>
              <a:gd name="T13" fmla="*/ 30346399 h 21600"/>
              <a:gd name="T14" fmla="*/ 51805327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ZA">
              <a:solidFill>
                <a:srgbClr val="000000"/>
              </a:solidFill>
            </a:endParaRPr>
          </a:p>
        </p:txBody>
      </p:sp>
      <p:sp>
        <p:nvSpPr>
          <p:cNvPr id="59421" name="Text Box 29"/>
          <p:cNvSpPr txBox="1">
            <a:spLocks noChangeArrowheads="1"/>
          </p:cNvSpPr>
          <p:nvPr/>
        </p:nvSpPr>
        <p:spPr bwMode="auto">
          <a:xfrm>
            <a:off x="6934200" y="17526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sz="2400" b="1">
                <a:solidFill>
                  <a:srgbClr val="000000"/>
                </a:solidFill>
              </a:rPr>
              <a:t>(292)</a:t>
            </a:r>
          </a:p>
        </p:txBody>
      </p:sp>
      <p:sp>
        <p:nvSpPr>
          <p:cNvPr id="59423" name="Freeform 31"/>
          <p:cNvSpPr>
            <a:spLocks/>
          </p:cNvSpPr>
          <p:nvPr/>
        </p:nvSpPr>
        <p:spPr bwMode="auto">
          <a:xfrm>
            <a:off x="1447800" y="685800"/>
            <a:ext cx="7315200" cy="3581400"/>
          </a:xfrm>
          <a:custGeom>
            <a:avLst/>
            <a:gdLst>
              <a:gd name="T0" fmla="*/ 0 w 4608"/>
              <a:gd name="T1" fmla="*/ 0 h 2256"/>
              <a:gd name="T2" fmla="*/ 2147483647 w 4608"/>
              <a:gd name="T3" fmla="*/ 2147483647 h 2256"/>
              <a:gd name="T4" fmla="*/ 2147483647 w 4608"/>
              <a:gd name="T5" fmla="*/ 2147483647 h 2256"/>
              <a:gd name="T6" fmla="*/ 0 60000 65536"/>
              <a:gd name="T7" fmla="*/ 0 60000 65536"/>
              <a:gd name="T8" fmla="*/ 0 60000 65536"/>
              <a:gd name="T9" fmla="*/ 0 w 4608"/>
              <a:gd name="T10" fmla="*/ 0 h 2256"/>
              <a:gd name="T11" fmla="*/ 4608 w 4608"/>
              <a:gd name="T12" fmla="*/ 2256 h 2256"/>
            </a:gdLst>
            <a:ahLst/>
            <a:cxnLst>
              <a:cxn ang="T6">
                <a:pos x="T0" y="T1"/>
              </a:cxn>
              <a:cxn ang="T7">
                <a:pos x="T2" y="T3"/>
              </a:cxn>
              <a:cxn ang="T8">
                <a:pos x="T4" y="T5"/>
              </a:cxn>
            </a:cxnLst>
            <a:rect l="T9" t="T10" r="T11" b="T12"/>
            <a:pathLst>
              <a:path w="4608" h="2256">
                <a:moveTo>
                  <a:pt x="0" y="0"/>
                </a:moveTo>
                <a:cubicBezTo>
                  <a:pt x="1536" y="364"/>
                  <a:pt x="3072" y="728"/>
                  <a:pt x="3840" y="1104"/>
                </a:cubicBezTo>
                <a:cubicBezTo>
                  <a:pt x="4608" y="1480"/>
                  <a:pt x="4480" y="2064"/>
                  <a:pt x="4608" y="22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13338" name="Text Box 32"/>
          <p:cNvSpPr txBox="1">
            <a:spLocks noChangeArrowheads="1"/>
          </p:cNvSpPr>
          <p:nvPr/>
        </p:nvSpPr>
        <p:spPr bwMode="auto">
          <a:xfrm>
            <a:off x="533400" y="6034088"/>
            <a:ext cx="807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af-ZA" altLang="en-US" sz="4000">
                <a:solidFill>
                  <a:srgbClr val="FF9933"/>
                </a:solidFill>
              </a:rPr>
              <a:t>R 60,000.00 @ 12% over 30 years</a:t>
            </a:r>
            <a:endParaRPr lang="en-GB" altLang="en-US" sz="4000">
              <a:solidFill>
                <a:srgbClr val="FF9933"/>
              </a:solidFill>
            </a:endParaRPr>
          </a:p>
        </p:txBody>
      </p:sp>
      <p:sp>
        <p:nvSpPr>
          <p:cNvPr id="13339" name="Text Box 8"/>
          <p:cNvSpPr txBox="1">
            <a:spLocks noChangeArrowheads="1"/>
          </p:cNvSpPr>
          <p:nvPr/>
        </p:nvSpPr>
        <p:spPr bwMode="auto">
          <a:xfrm>
            <a:off x="5410200" y="593725"/>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sz="4400" b="1">
                <a:solidFill>
                  <a:srgbClr val="000000"/>
                </a:solidFill>
              </a:rPr>
              <a:t>PRINCIPLE</a:t>
            </a:r>
          </a:p>
        </p:txBody>
      </p:sp>
      <p:sp>
        <p:nvSpPr>
          <p:cNvPr id="13340" name="AutoShape 17"/>
          <p:cNvSpPr>
            <a:spLocks noChangeArrowheads="1"/>
          </p:cNvSpPr>
          <p:nvPr/>
        </p:nvSpPr>
        <p:spPr bwMode="auto">
          <a:xfrm>
            <a:off x="6477000" y="2590800"/>
            <a:ext cx="304800" cy="519113"/>
          </a:xfrm>
          <a:prstGeom prst="downArrow">
            <a:avLst>
              <a:gd name="adj1" fmla="val 50000"/>
              <a:gd name="adj2" fmla="val 42578"/>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3341" name="AutoShape 15"/>
          <p:cNvSpPr>
            <a:spLocks noChangeArrowheads="1"/>
          </p:cNvSpPr>
          <p:nvPr/>
        </p:nvSpPr>
        <p:spPr bwMode="auto">
          <a:xfrm>
            <a:off x="8458200" y="3443288"/>
            <a:ext cx="257175" cy="595312"/>
          </a:xfrm>
          <a:prstGeom prst="downArrow">
            <a:avLst>
              <a:gd name="adj1" fmla="val 50000"/>
              <a:gd name="adj2" fmla="val 5787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59425" name="Line 33"/>
          <p:cNvSpPr>
            <a:spLocks noChangeShapeType="1"/>
          </p:cNvSpPr>
          <p:nvPr/>
        </p:nvSpPr>
        <p:spPr bwMode="auto">
          <a:xfrm>
            <a:off x="1371600" y="609600"/>
            <a:ext cx="7391400"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13343" name="Text Box 34"/>
          <p:cNvSpPr txBox="1">
            <a:spLocks noChangeArrowheads="1"/>
          </p:cNvSpPr>
          <p:nvPr/>
        </p:nvSpPr>
        <p:spPr bwMode="auto">
          <a:xfrm>
            <a:off x="39688" y="381000"/>
            <a:ext cx="1255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b="1">
                <a:solidFill>
                  <a:srgbClr val="EDEEE2"/>
                </a:solidFill>
              </a:rPr>
              <a:t>R  617.17</a:t>
            </a:r>
          </a:p>
        </p:txBody>
      </p:sp>
      <p:sp>
        <p:nvSpPr>
          <p:cNvPr id="13344" name="Line 35"/>
          <p:cNvSpPr>
            <a:spLocks noChangeShapeType="1"/>
          </p:cNvSpPr>
          <p:nvPr/>
        </p:nvSpPr>
        <p:spPr bwMode="auto">
          <a:xfrm>
            <a:off x="1143000" y="609600"/>
            <a:ext cx="228600" cy="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Tree>
    <p:extLst>
      <p:ext uri="{BB962C8B-B14F-4D97-AF65-F5344CB8AC3E}">
        <p14:creationId xmlns:p14="http://schemas.microsoft.com/office/powerpoint/2010/main" val="16221336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9396"/>
                                        </p:tgtEl>
                                        <p:attrNameLst>
                                          <p:attrName>style.visibility</p:attrName>
                                        </p:attrNameLst>
                                      </p:cBhvr>
                                      <p:to>
                                        <p:strVal val="visible"/>
                                      </p:to>
                                    </p:set>
                                    <p:anim calcmode="discrete" valueType="clr">
                                      <p:cBhvr override="childStyle">
                                        <p:cTn id="7" dur="80"/>
                                        <p:tgtEl>
                                          <p:spTgt spid="593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396"/>
                                        </p:tgtEl>
                                        <p:attrNameLst>
                                          <p:attrName>fillcolor</p:attrName>
                                        </p:attrNameLst>
                                      </p:cBhvr>
                                      <p:tavLst>
                                        <p:tav tm="0">
                                          <p:val>
                                            <p:clrVal>
                                              <a:schemeClr val="accent2"/>
                                            </p:clrVal>
                                          </p:val>
                                        </p:tav>
                                        <p:tav tm="50000">
                                          <p:val>
                                            <p:clrVal>
                                              <a:schemeClr val="hlink"/>
                                            </p:clrVal>
                                          </p:val>
                                        </p:tav>
                                      </p:tavLst>
                                    </p:anim>
                                    <p:set>
                                      <p:cBhvr>
                                        <p:cTn id="9" dur="80"/>
                                        <p:tgtEl>
                                          <p:spTgt spid="593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9425"/>
                                        </p:tgtEl>
                                        <p:attrNameLst>
                                          <p:attrName>style.visibility</p:attrName>
                                        </p:attrNameLst>
                                      </p:cBhvr>
                                      <p:to>
                                        <p:strVal val="visible"/>
                                      </p:to>
                                    </p:set>
                                    <p:anim calcmode="lin" valueType="num">
                                      <p:cBhvr additive="base">
                                        <p:cTn id="14" dur="500" fill="hold"/>
                                        <p:tgtEl>
                                          <p:spTgt spid="59425"/>
                                        </p:tgtEl>
                                        <p:attrNameLst>
                                          <p:attrName>ppt_x</p:attrName>
                                        </p:attrNameLst>
                                      </p:cBhvr>
                                      <p:tavLst>
                                        <p:tav tm="0">
                                          <p:val>
                                            <p:strVal val="0-#ppt_w/2"/>
                                          </p:val>
                                        </p:tav>
                                        <p:tav tm="100000">
                                          <p:val>
                                            <p:strVal val="#ppt_x"/>
                                          </p:val>
                                        </p:tav>
                                      </p:tavLst>
                                    </p:anim>
                                    <p:anim calcmode="lin" valueType="num">
                                      <p:cBhvr additive="base">
                                        <p:cTn id="15" dur="500" fill="hold"/>
                                        <p:tgtEl>
                                          <p:spTgt spid="59425"/>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9420"/>
                                        </p:tgtEl>
                                        <p:attrNameLst>
                                          <p:attrName>style.visibility</p:attrName>
                                        </p:attrNameLst>
                                      </p:cBhvr>
                                      <p:to>
                                        <p:strVal val="visible"/>
                                      </p:to>
                                    </p:set>
                                    <p:anim calcmode="lin" valueType="num">
                                      <p:cBhvr additive="base">
                                        <p:cTn id="20" dur="500" fill="hold"/>
                                        <p:tgtEl>
                                          <p:spTgt spid="59420"/>
                                        </p:tgtEl>
                                        <p:attrNameLst>
                                          <p:attrName>ppt_x</p:attrName>
                                        </p:attrNameLst>
                                      </p:cBhvr>
                                      <p:tavLst>
                                        <p:tav tm="0">
                                          <p:val>
                                            <p:strVal val="0-#ppt_w/2"/>
                                          </p:val>
                                        </p:tav>
                                        <p:tav tm="100000">
                                          <p:val>
                                            <p:strVal val="#ppt_x"/>
                                          </p:val>
                                        </p:tav>
                                      </p:tavLst>
                                    </p:anim>
                                    <p:anim calcmode="lin" valueType="num">
                                      <p:cBhvr additive="base">
                                        <p:cTn id="21" dur="500" fill="hold"/>
                                        <p:tgtEl>
                                          <p:spTgt spid="5942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9421"/>
                                        </p:tgtEl>
                                        <p:attrNameLst>
                                          <p:attrName>style.visibility</p:attrName>
                                        </p:attrNameLst>
                                      </p:cBhvr>
                                      <p:to>
                                        <p:strVal val="visible"/>
                                      </p:to>
                                    </p:set>
                                    <p:anim calcmode="lin" valueType="num">
                                      <p:cBhvr additive="base">
                                        <p:cTn id="24" dur="500" fill="hold"/>
                                        <p:tgtEl>
                                          <p:spTgt spid="59421"/>
                                        </p:tgtEl>
                                        <p:attrNameLst>
                                          <p:attrName>ppt_x</p:attrName>
                                        </p:attrNameLst>
                                      </p:cBhvr>
                                      <p:tavLst>
                                        <p:tav tm="0">
                                          <p:val>
                                            <p:strVal val="0-#ppt_w/2"/>
                                          </p:val>
                                        </p:tav>
                                        <p:tav tm="100000">
                                          <p:val>
                                            <p:strVal val="#ppt_x"/>
                                          </p:val>
                                        </p:tav>
                                      </p:tavLst>
                                    </p:anim>
                                    <p:anim calcmode="lin" valueType="num">
                                      <p:cBhvr additive="base">
                                        <p:cTn id="25" dur="500" fill="hold"/>
                                        <p:tgtEl>
                                          <p:spTgt spid="59421"/>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9423"/>
                                        </p:tgtEl>
                                        <p:attrNameLst>
                                          <p:attrName>style.visibility</p:attrName>
                                        </p:attrNameLst>
                                      </p:cBhvr>
                                      <p:to>
                                        <p:strVal val="visible"/>
                                      </p:to>
                                    </p:set>
                                    <p:animEffect transition="in" filter="wipe(down)">
                                      <p:cBhvr>
                                        <p:cTn id="30" dur="500"/>
                                        <p:tgtEl>
                                          <p:spTgt spid="59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P spid="59420" grpId="0" animBg="1"/>
      <p:bldP spid="59421" grpId="0"/>
      <p:bldP spid="59423" grpId="0" animBg="1"/>
      <p:bldP spid="594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0" y="152400"/>
            <a:ext cx="9144000" cy="7016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4000" u="sng" dirty="0">
                <a:solidFill>
                  <a:srgbClr val="FFFF00"/>
                </a:solidFill>
                <a:effectLst>
                  <a:outerShdw blurRad="38100" dist="38100" dir="2700000" algn="tl">
                    <a:srgbClr val="000000"/>
                  </a:outerShdw>
                </a:effectLst>
              </a:rPr>
              <a:t>R60,000.00 @ 12% OVER 30 YRS</a:t>
            </a:r>
            <a:endParaRPr lang="en-US" sz="4000" dirty="0">
              <a:solidFill>
                <a:srgbClr val="FFFF00"/>
              </a:solidFill>
              <a:effectLst>
                <a:outerShdw blurRad="38100" dist="38100" dir="2700000" algn="tl">
                  <a:srgbClr val="000000"/>
                </a:outerShdw>
              </a:effectLst>
            </a:endParaRPr>
          </a:p>
        </p:txBody>
      </p:sp>
      <p:graphicFrame>
        <p:nvGraphicFramePr>
          <p:cNvPr id="33870" name="Group 78"/>
          <p:cNvGraphicFramePr>
            <a:graphicFrameLocks noGrp="1"/>
          </p:cNvGraphicFramePr>
          <p:nvPr>
            <p:extLst>
              <p:ext uri="{D42A27DB-BD31-4B8C-83A1-F6EECF244321}">
                <p14:modId xmlns:p14="http://schemas.microsoft.com/office/powerpoint/2010/main" val="3137580340"/>
              </p:ext>
            </p:extLst>
          </p:nvPr>
        </p:nvGraphicFramePr>
        <p:xfrm>
          <a:off x="0" y="990600"/>
          <a:ext cx="9144000" cy="5867400"/>
        </p:xfrm>
        <a:graphic>
          <a:graphicData uri="http://schemas.openxmlformats.org/drawingml/2006/table">
            <a:tbl>
              <a:tblPr/>
              <a:tblGrid>
                <a:gridCol w="1600200"/>
                <a:gridCol w="1600200"/>
                <a:gridCol w="1524000"/>
                <a:gridCol w="2362200"/>
                <a:gridCol w="2057400"/>
              </a:tblGrid>
              <a:tr h="5867400">
                <a:tc>
                  <a:txBody>
                    <a:bodyPr/>
                    <a:lstStyle/>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err="1" smtClean="0">
                          <a:ln>
                            <a:noFill/>
                          </a:ln>
                          <a:solidFill>
                            <a:schemeClr val="accent1"/>
                          </a:solidFill>
                          <a:effectLst>
                            <a:outerShdw blurRad="38100" dist="38100" dir="2700000" algn="tl">
                              <a:srgbClr val="000000"/>
                            </a:outerShdw>
                          </a:effectLst>
                          <a:latin typeface="Arial" charset="0"/>
                        </a:rPr>
                        <a:t>Conven-tional</a:t>
                      </a: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Bi-</a:t>
                      </a:r>
                      <a:r>
                        <a:rPr kumimoji="0" lang="en-US" sz="2600" b="0" i="0" u="none" strike="noStrike" cap="none" normalizeH="0" baseline="0" dirty="0" err="1" smtClean="0">
                          <a:ln>
                            <a:noFill/>
                          </a:ln>
                          <a:solidFill>
                            <a:schemeClr val="accent1"/>
                          </a:solidFill>
                          <a:effectLst>
                            <a:outerShdw blurRad="38100" dist="38100" dir="2700000" algn="tl">
                              <a:srgbClr val="000000"/>
                            </a:outerShdw>
                          </a:effectLst>
                          <a:latin typeface="Arial" charset="0"/>
                        </a:rPr>
                        <a:t>weekl</a:t>
                      </a: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Weekly</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15 </a:t>
                      </a:r>
                      <a:r>
                        <a:rPr kumimoji="0" lang="en-US" sz="2600" b="0" i="0" u="none" strike="noStrike" cap="none" normalizeH="0" baseline="0" dirty="0" err="1" smtClean="0">
                          <a:ln>
                            <a:noFill/>
                          </a:ln>
                          <a:solidFill>
                            <a:schemeClr val="accent1"/>
                          </a:solidFill>
                          <a:effectLst>
                            <a:outerShdw blurRad="38100" dist="38100" dir="2700000" algn="tl">
                              <a:srgbClr val="000000"/>
                            </a:outerShdw>
                          </a:effectLst>
                          <a:latin typeface="Arial" charset="0"/>
                        </a:rPr>
                        <a:t>Yrs</a:t>
                      </a: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Bi-week</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7 </a:t>
                      </a:r>
                      <a:r>
                        <a:rPr kumimoji="0" lang="en-US" sz="2600" b="0" i="0" u="none" strike="noStrike" cap="none" normalizeH="0" baseline="0" dirty="0" err="1" smtClean="0">
                          <a:ln>
                            <a:noFill/>
                          </a:ln>
                          <a:solidFill>
                            <a:schemeClr val="accent1"/>
                          </a:solidFill>
                          <a:effectLst>
                            <a:outerShdw blurRad="38100" dist="38100" dir="2700000" algn="tl">
                              <a:srgbClr val="000000"/>
                            </a:outerShdw>
                          </a:effectLst>
                          <a:latin typeface="Arial" charset="0"/>
                        </a:rPr>
                        <a:t>Yrs</a:t>
                      </a: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P / I</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(R)</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617.17</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308.59</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154.29</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720.10</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360.05</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1059.16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LIFE OF</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LOAN</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30</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19.04</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18.79</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15</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12.3</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INTEREST PAID  [R]</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162,181.20</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92,752.05</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90.809.33</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69,618.45</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54,617.36</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smtClean="0">
                          <a:ln>
                            <a:noFill/>
                          </a:ln>
                          <a:solidFill>
                            <a:schemeClr val="accent1"/>
                          </a:solidFill>
                          <a:effectLst>
                            <a:outerShdw blurRad="38100" dist="38100" dir="2700000" algn="tl">
                              <a:srgbClr val="000000"/>
                            </a:outerShdw>
                          </a:effectLst>
                          <a:latin typeface="Arial" charset="0"/>
                        </a:rPr>
                        <a:t>28,969.95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INTEREST SAVED [R]</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R0.00</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69,429.15</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71,372.20</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92,562.75</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107,563.84</a:t>
                      </a: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endPar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90000"/>
                        </a:lnSpc>
                        <a:spcBef>
                          <a:spcPct val="20000"/>
                        </a:spcBef>
                        <a:spcAft>
                          <a:spcPct val="0"/>
                        </a:spcAft>
                        <a:buClr>
                          <a:schemeClr val="hlink"/>
                        </a:buClr>
                        <a:buSzTx/>
                        <a:buFont typeface="Wingdings" pitchFamily="2" charset="2"/>
                        <a:buNone/>
                        <a:tabLst/>
                      </a:pPr>
                      <a:r>
                        <a:rPr kumimoji="0" lang="en-US" sz="2600" b="0" i="0" u="none" strike="noStrike" cap="none" normalizeH="0" baseline="0" dirty="0" smtClean="0">
                          <a:ln>
                            <a:noFill/>
                          </a:ln>
                          <a:solidFill>
                            <a:schemeClr val="accent1"/>
                          </a:solidFill>
                          <a:effectLst>
                            <a:outerShdw blurRad="38100" dist="38100" dir="2700000" algn="tl">
                              <a:srgbClr val="000000"/>
                            </a:outerShdw>
                          </a:effectLst>
                          <a:latin typeface="Arial" charset="0"/>
                        </a:rPr>
                        <a:t>133,211.25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377" name="Line 36"/>
          <p:cNvSpPr>
            <a:spLocks noChangeShapeType="1"/>
          </p:cNvSpPr>
          <p:nvPr/>
        </p:nvSpPr>
        <p:spPr bwMode="auto">
          <a:xfrm flipV="1">
            <a:off x="0" y="19812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000000"/>
              </a:solidFill>
            </a:endParaRPr>
          </a:p>
        </p:txBody>
      </p:sp>
      <p:sp>
        <p:nvSpPr>
          <p:cNvPr id="33877" name="Rectangle 85"/>
          <p:cNvSpPr>
            <a:spLocks noChangeArrowheads="1"/>
          </p:cNvSpPr>
          <p:nvPr/>
        </p:nvSpPr>
        <p:spPr bwMode="auto">
          <a:xfrm>
            <a:off x="0" y="3048000"/>
            <a:ext cx="9144000" cy="838200"/>
          </a:xfrm>
          <a:prstGeom prst="rect">
            <a:avLst/>
          </a:prstGeom>
          <a:solidFill>
            <a:srgbClr val="990099"/>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33878" name="Rectangle 86"/>
          <p:cNvSpPr>
            <a:spLocks noChangeArrowheads="1"/>
          </p:cNvSpPr>
          <p:nvPr/>
        </p:nvSpPr>
        <p:spPr bwMode="auto">
          <a:xfrm>
            <a:off x="0" y="3962400"/>
            <a:ext cx="9144000" cy="838200"/>
          </a:xfrm>
          <a:prstGeom prst="rect">
            <a:avLst/>
          </a:prstGeom>
          <a:solidFill>
            <a:srgbClr val="990099"/>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33879" name="Rectangle 87"/>
          <p:cNvSpPr>
            <a:spLocks noChangeArrowheads="1"/>
          </p:cNvSpPr>
          <p:nvPr/>
        </p:nvSpPr>
        <p:spPr bwMode="auto">
          <a:xfrm>
            <a:off x="0" y="4876800"/>
            <a:ext cx="9144000" cy="457200"/>
          </a:xfrm>
          <a:prstGeom prst="rect">
            <a:avLst/>
          </a:prstGeom>
          <a:solidFill>
            <a:srgbClr val="990099"/>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33880" name="Rectangle 88"/>
          <p:cNvSpPr>
            <a:spLocks noChangeArrowheads="1"/>
          </p:cNvSpPr>
          <p:nvPr/>
        </p:nvSpPr>
        <p:spPr bwMode="auto">
          <a:xfrm>
            <a:off x="0" y="5867400"/>
            <a:ext cx="9144000" cy="838200"/>
          </a:xfrm>
          <a:prstGeom prst="rect">
            <a:avLst/>
          </a:prstGeom>
          <a:solidFill>
            <a:srgbClr val="990099"/>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33881" name="Rectangle 89"/>
          <p:cNvSpPr>
            <a:spLocks noChangeArrowheads="1"/>
          </p:cNvSpPr>
          <p:nvPr/>
        </p:nvSpPr>
        <p:spPr bwMode="auto">
          <a:xfrm>
            <a:off x="0" y="5334000"/>
            <a:ext cx="9144000" cy="457200"/>
          </a:xfrm>
          <a:prstGeom prst="rect">
            <a:avLst/>
          </a:prstGeom>
          <a:solidFill>
            <a:srgbClr val="990099"/>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0" name="Text Box 3"/>
          <p:cNvSpPr txBox="1">
            <a:spLocks noChangeArrowheads="1"/>
          </p:cNvSpPr>
          <p:nvPr/>
        </p:nvSpPr>
        <p:spPr bwMode="auto">
          <a:xfrm>
            <a:off x="1260648" y="4030032"/>
            <a:ext cx="6407696" cy="1631216"/>
          </a:xfrm>
          <a:prstGeom prst="rect">
            <a:avLst/>
          </a:prstGeom>
          <a:noFill/>
          <a:ln w="9525">
            <a:noFill/>
            <a:miter lim="800000"/>
            <a:headEnd/>
            <a:tailEnd/>
          </a:ln>
          <a:effectLst/>
        </p:spPr>
        <p:txBody>
          <a:bodyPr wrap="square">
            <a:spAutoFit/>
          </a:bodyPr>
          <a:lstStyle/>
          <a:p>
            <a:pPr algn="ctr" eaLnBrk="0" fontAlgn="base" hangingPunct="0">
              <a:spcBef>
                <a:spcPct val="50000"/>
              </a:spcBef>
              <a:spcAft>
                <a:spcPct val="0"/>
              </a:spcAft>
              <a:defRPr/>
            </a:pPr>
            <a:r>
              <a:rPr lang="en-US" sz="4000" dirty="0" smtClean="0">
                <a:solidFill>
                  <a:srgbClr val="FF9900"/>
                </a:solidFill>
                <a:effectLst>
                  <a:outerShdw blurRad="38100" dist="38100" dir="2700000" algn="tl">
                    <a:srgbClr val="000000"/>
                  </a:outerShdw>
                </a:effectLst>
              </a:rPr>
              <a:t>Please turn to last page</a:t>
            </a:r>
          </a:p>
          <a:p>
            <a:pPr algn="ctr" eaLnBrk="0" fontAlgn="base" hangingPunct="0">
              <a:spcBef>
                <a:spcPct val="50000"/>
              </a:spcBef>
              <a:spcAft>
                <a:spcPct val="0"/>
              </a:spcAft>
              <a:defRPr/>
            </a:pPr>
            <a:r>
              <a:rPr lang="en-US" sz="4000" dirty="0" smtClean="0">
                <a:solidFill>
                  <a:srgbClr val="FF9900"/>
                </a:solidFill>
                <a:effectLst>
                  <a:outerShdw blurRad="38100" dist="38100" dir="2700000" algn="tl">
                    <a:srgbClr val="000000"/>
                  </a:outerShdw>
                </a:effectLst>
              </a:rPr>
              <a:t>“Points to Consider”</a:t>
            </a:r>
            <a:endParaRPr lang="en-US" sz="4000" dirty="0">
              <a:solidFill>
                <a:srgbClr val="FF9900"/>
              </a:solidFill>
              <a:effectLst>
                <a:outerShdw blurRad="38100" dist="38100" dir="2700000" algn="tl">
                  <a:srgbClr val="000000"/>
                </a:outerShdw>
              </a:effectLst>
            </a:endParaRPr>
          </a:p>
        </p:txBody>
      </p:sp>
    </p:spTree>
    <p:extLst>
      <p:ext uri="{BB962C8B-B14F-4D97-AF65-F5344CB8AC3E}">
        <p14:creationId xmlns:p14="http://schemas.microsoft.com/office/powerpoint/2010/main" val="26591989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3877"/>
                                        </p:tgtEl>
                                      </p:cBhvr>
                                    </p:animEffect>
                                    <p:set>
                                      <p:cBhvr>
                                        <p:cTn id="12" dur="1" fill="hold">
                                          <p:stCondLst>
                                            <p:cond delay="999"/>
                                          </p:stCondLst>
                                        </p:cTn>
                                        <p:tgtEl>
                                          <p:spTgt spid="33877"/>
                                        </p:tgtEl>
                                        <p:attrNameLst>
                                          <p:attrName>style.visibility</p:attrName>
                                        </p:attrNameLst>
                                      </p:cBhvr>
                                      <p:to>
                                        <p:strVal val="hidden"/>
                                      </p:to>
                                    </p:set>
                                  </p:childTnLst>
                                </p:cTn>
                              </p:par>
                              <p:par>
                                <p:cTn id="13" presetID="42" presetClass="exit" presetSubtype="0" fill="hold" grpId="1" nodeType="withEffect">
                                  <p:stCondLst>
                                    <p:cond delay="0"/>
                                  </p:stCondLst>
                                  <p:childTnLst>
                                    <p:animEffect transition="out" filter="fade">
                                      <p:cBhvr>
                                        <p:cTn id="14" dur="1000"/>
                                        <p:tgtEl>
                                          <p:spTgt spid="10"/>
                                        </p:tgtEl>
                                      </p:cBhvr>
                                    </p:animEffect>
                                    <p:anim calcmode="lin" valueType="num">
                                      <p:cBhvr>
                                        <p:cTn id="15" dur="1000"/>
                                        <p:tgtEl>
                                          <p:spTgt spid="10"/>
                                        </p:tgtEl>
                                        <p:attrNameLst>
                                          <p:attrName>ppt_x</p:attrName>
                                        </p:attrNameLst>
                                      </p:cBhvr>
                                      <p:tavLst>
                                        <p:tav tm="0">
                                          <p:val>
                                            <p:strVal val="ppt_x"/>
                                          </p:val>
                                        </p:tav>
                                        <p:tav tm="100000">
                                          <p:val>
                                            <p:strVal val="ppt_x"/>
                                          </p:val>
                                        </p:tav>
                                      </p:tavLst>
                                    </p:anim>
                                    <p:anim calcmode="lin" valueType="num">
                                      <p:cBhvr>
                                        <p:cTn id="16" dur="1000"/>
                                        <p:tgtEl>
                                          <p:spTgt spid="10"/>
                                        </p:tgtEl>
                                        <p:attrNameLst>
                                          <p:attrName>ppt_y</p:attrName>
                                        </p:attrNameLst>
                                      </p:cBhvr>
                                      <p:tavLst>
                                        <p:tav tm="0">
                                          <p:val>
                                            <p:strVal val="ppt_y"/>
                                          </p:val>
                                        </p:tav>
                                        <p:tav tm="100000">
                                          <p:val>
                                            <p:strVal val="ppt_y+.1"/>
                                          </p:val>
                                        </p:tav>
                                      </p:tavLst>
                                    </p:anim>
                                    <p:set>
                                      <p:cBhvr>
                                        <p:cTn id="17" dur="1" fill="hold">
                                          <p:stCondLst>
                                            <p:cond delay="9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1000"/>
                                        <p:tgtEl>
                                          <p:spTgt spid="33878"/>
                                        </p:tgtEl>
                                      </p:cBhvr>
                                    </p:animEffect>
                                    <p:set>
                                      <p:cBhvr>
                                        <p:cTn id="22" dur="1" fill="hold">
                                          <p:stCondLst>
                                            <p:cond delay="999"/>
                                          </p:stCondLst>
                                        </p:cTn>
                                        <p:tgtEl>
                                          <p:spTgt spid="3387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1000"/>
                                        <p:tgtEl>
                                          <p:spTgt spid="33879"/>
                                        </p:tgtEl>
                                      </p:cBhvr>
                                    </p:animEffect>
                                    <p:set>
                                      <p:cBhvr>
                                        <p:cTn id="27" dur="1" fill="hold">
                                          <p:stCondLst>
                                            <p:cond delay="999"/>
                                          </p:stCondLst>
                                        </p:cTn>
                                        <p:tgtEl>
                                          <p:spTgt spid="3387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1000"/>
                                        <p:tgtEl>
                                          <p:spTgt spid="33881"/>
                                        </p:tgtEl>
                                      </p:cBhvr>
                                    </p:animEffect>
                                    <p:set>
                                      <p:cBhvr>
                                        <p:cTn id="32" dur="1" fill="hold">
                                          <p:stCondLst>
                                            <p:cond delay="999"/>
                                          </p:stCondLst>
                                        </p:cTn>
                                        <p:tgtEl>
                                          <p:spTgt spid="3388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1000"/>
                                        <p:tgtEl>
                                          <p:spTgt spid="33880"/>
                                        </p:tgtEl>
                                      </p:cBhvr>
                                    </p:animEffect>
                                    <p:set>
                                      <p:cBhvr>
                                        <p:cTn id="37" dur="1" fill="hold">
                                          <p:stCondLst>
                                            <p:cond delay="999"/>
                                          </p:stCondLst>
                                        </p:cTn>
                                        <p:tgtEl>
                                          <p:spTgt spid="338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77" grpId="0" animBg="1"/>
      <p:bldP spid="33878" grpId="0" animBg="1"/>
      <p:bldP spid="33879" grpId="0" animBg="1"/>
      <p:bldP spid="33880" grpId="0" animBg="1"/>
      <p:bldP spid="33881" grpId="0" animBg="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52400" y="381000"/>
            <a:ext cx="8915400" cy="6153150"/>
          </a:xfrm>
          <a:prstGeom prst="rect">
            <a:avLst/>
          </a:prstGeom>
          <a:noFill/>
          <a:ln w="9525">
            <a:noFill/>
            <a:miter lim="800000"/>
            <a:headEnd/>
            <a:tailEnd/>
          </a:ln>
          <a:effectLst/>
        </p:spPr>
        <p:txBody>
          <a:bodyPr>
            <a:spAutoFit/>
          </a:bodyPr>
          <a:lstStyle/>
          <a:p>
            <a:pPr algn="ctr" eaLnBrk="0" fontAlgn="base" hangingPunct="0">
              <a:lnSpc>
                <a:spcPct val="85000"/>
              </a:lnSpc>
              <a:spcBef>
                <a:spcPct val="50000"/>
              </a:spcBef>
              <a:spcAft>
                <a:spcPct val="0"/>
              </a:spcAft>
              <a:defRPr/>
            </a:pPr>
            <a:r>
              <a:rPr lang="en-US" sz="4800" b="1">
                <a:solidFill>
                  <a:srgbClr val="FF9933"/>
                </a:solidFill>
                <a:effectLst>
                  <a:outerShdw blurRad="38100" dist="38100" dir="2700000" algn="tl">
                    <a:srgbClr val="000000"/>
                  </a:outerShdw>
                </a:effectLst>
                <a:latin typeface="Comic Sans MS" pitchFamily="66" charset="0"/>
              </a:rPr>
              <a:t>TIP OF THE DAY</a:t>
            </a:r>
          </a:p>
          <a:p>
            <a:pPr algn="ctr" eaLnBrk="0" fontAlgn="base" hangingPunct="0">
              <a:spcBef>
                <a:spcPct val="50000"/>
              </a:spcBef>
              <a:spcAft>
                <a:spcPct val="0"/>
              </a:spcAft>
              <a:defRPr/>
            </a:pPr>
            <a:r>
              <a:rPr lang="en-US" sz="4200">
                <a:solidFill>
                  <a:srgbClr val="EDEEE2"/>
                </a:solidFill>
                <a:effectLst>
                  <a:outerShdw blurRad="38100" dist="38100" dir="2700000" algn="tl">
                    <a:srgbClr val="000000"/>
                  </a:outerShdw>
                </a:effectLst>
                <a:latin typeface="Comic Sans MS" pitchFamily="66" charset="0"/>
              </a:rPr>
              <a:t>If your bank refuses to set your mortgage up on a bi-weekly plan of repayment you can get a similar benefit in this way:  </a:t>
            </a:r>
            <a:r>
              <a:rPr lang="en-US" sz="4200">
                <a:solidFill>
                  <a:srgbClr val="FF9933"/>
                </a:solidFill>
                <a:effectLst>
                  <a:outerShdw blurRad="38100" dist="38100" dir="2700000" algn="tl">
                    <a:srgbClr val="000000"/>
                  </a:outerShdw>
                </a:effectLst>
                <a:latin typeface="Comic Sans MS" pitchFamily="66" charset="0"/>
              </a:rPr>
              <a:t>Divide your current monthly payment by 12</a:t>
            </a:r>
            <a:r>
              <a:rPr lang="en-US" sz="4200">
                <a:solidFill>
                  <a:srgbClr val="EDEEE2"/>
                </a:solidFill>
                <a:effectLst>
                  <a:outerShdw blurRad="38100" dist="38100" dir="2700000" algn="tl">
                    <a:srgbClr val="000000"/>
                  </a:outerShdw>
                </a:effectLst>
                <a:latin typeface="Comic Sans MS" pitchFamily="66" charset="0"/>
              </a:rPr>
              <a:t> and add that amount to each month’s regular check                      (mark it: “</a:t>
            </a:r>
            <a:r>
              <a:rPr lang="en-US" sz="4200" u="sng">
                <a:solidFill>
                  <a:srgbClr val="FF9933"/>
                </a:solidFill>
                <a:effectLst>
                  <a:outerShdw blurRad="38100" dist="38100" dir="2700000" algn="tl">
                    <a:srgbClr val="000000"/>
                  </a:outerShdw>
                </a:effectLst>
                <a:latin typeface="Comic Sans MS" pitchFamily="66" charset="0"/>
              </a:rPr>
              <a:t>principle payment only</a:t>
            </a:r>
            <a:r>
              <a:rPr lang="en-US" sz="4200">
                <a:solidFill>
                  <a:srgbClr val="EDEEE2"/>
                </a:solidFill>
                <a:effectLst>
                  <a:outerShdw blurRad="38100" dist="38100" dir="2700000" algn="tl">
                    <a:srgbClr val="000000"/>
                  </a:outerShdw>
                </a:effectLst>
                <a:latin typeface="Comic Sans MS" pitchFamily="66" charset="0"/>
              </a:rPr>
              <a:t>.”)</a:t>
            </a:r>
            <a:endParaRPr lang="en-US" sz="4200">
              <a:solidFill>
                <a:srgbClr val="EDEEE2"/>
              </a:solidFill>
              <a:latin typeface="Comic Sans MS" pitchFamily="66" charset="0"/>
            </a:endParaRPr>
          </a:p>
        </p:txBody>
      </p:sp>
    </p:spTree>
    <p:extLst>
      <p:ext uri="{BB962C8B-B14F-4D97-AF65-F5344CB8AC3E}">
        <p14:creationId xmlns:p14="http://schemas.microsoft.com/office/powerpoint/2010/main" val="1625568782"/>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0"/>
            <a:ext cx="8686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endParaRPr lang="en-GB" altLang="en-US" sz="4800">
              <a:solidFill>
                <a:srgbClr val="000000"/>
              </a:solidFill>
              <a:latin typeface="Times New Roman" pitchFamily="18" charset="0"/>
            </a:endParaRPr>
          </a:p>
        </p:txBody>
      </p:sp>
      <p:sp>
        <p:nvSpPr>
          <p:cNvPr id="37891" name="Text Box 3"/>
          <p:cNvSpPr txBox="1">
            <a:spLocks noChangeArrowheads="1"/>
          </p:cNvSpPr>
          <p:nvPr/>
        </p:nvSpPr>
        <p:spPr bwMode="auto">
          <a:xfrm>
            <a:off x="685800" y="762000"/>
            <a:ext cx="8001000" cy="5248275"/>
          </a:xfrm>
          <a:prstGeom prst="rect">
            <a:avLst/>
          </a:prstGeom>
          <a:noFill/>
          <a:ln w="9525">
            <a:noFill/>
            <a:miter lim="800000"/>
            <a:headEnd/>
            <a:tailEnd/>
          </a:ln>
          <a:effectLst/>
        </p:spPr>
        <p:txBody>
          <a:bodyPr>
            <a:spAutoFit/>
          </a:bodyPr>
          <a:lstStyle/>
          <a:p>
            <a:pPr algn="ctr" eaLnBrk="0" fontAlgn="base" hangingPunct="0">
              <a:lnSpc>
                <a:spcPct val="110000"/>
              </a:lnSpc>
              <a:spcBef>
                <a:spcPct val="35000"/>
              </a:spcBef>
              <a:spcAft>
                <a:spcPct val="0"/>
              </a:spcAft>
              <a:defRPr/>
            </a:pPr>
            <a:r>
              <a:rPr lang="en-US" sz="4400">
                <a:solidFill>
                  <a:srgbClr val="EDEEE2"/>
                </a:solidFill>
                <a:effectLst>
                  <a:outerShdw blurRad="38100" dist="38100" dir="2700000" algn="tl">
                    <a:srgbClr val="000000"/>
                  </a:outerShdw>
                </a:effectLst>
                <a:latin typeface="Comic Sans MS" pitchFamily="66" charset="0"/>
              </a:rPr>
              <a:t>For a R60,000.00 30-year loan at 12% this means </a:t>
            </a:r>
            <a:r>
              <a:rPr lang="en-US" sz="4400">
                <a:solidFill>
                  <a:srgbClr val="FF9933"/>
                </a:solidFill>
                <a:effectLst>
                  <a:outerShdw blurRad="38100" dist="38100" dir="2700000" algn="tl">
                    <a:srgbClr val="000000"/>
                  </a:outerShdw>
                </a:effectLst>
                <a:latin typeface="Comic Sans MS" pitchFamily="66" charset="0"/>
              </a:rPr>
              <a:t>adding an extra R51.43</a:t>
            </a:r>
            <a:r>
              <a:rPr lang="en-US" sz="4400">
                <a:solidFill>
                  <a:srgbClr val="EDEEE2"/>
                </a:solidFill>
                <a:effectLst>
                  <a:outerShdw blurRad="38100" dist="38100" dir="2700000" algn="tl">
                    <a:srgbClr val="000000"/>
                  </a:outerShdw>
                </a:effectLst>
                <a:latin typeface="Comic Sans MS" pitchFamily="66" charset="0"/>
              </a:rPr>
              <a:t> to the normal R617.17, making a monthly check of </a:t>
            </a:r>
            <a:r>
              <a:rPr lang="en-US" sz="4400">
                <a:solidFill>
                  <a:srgbClr val="FF9933"/>
                </a:solidFill>
                <a:effectLst>
                  <a:outerShdw blurRad="38100" dist="38100" dir="2700000" algn="tl">
                    <a:srgbClr val="000000"/>
                  </a:outerShdw>
                </a:effectLst>
                <a:latin typeface="Comic Sans MS" pitchFamily="66" charset="0"/>
              </a:rPr>
              <a:t>R668.60</a:t>
            </a:r>
            <a:r>
              <a:rPr lang="en-US" sz="4400">
                <a:solidFill>
                  <a:srgbClr val="EDEEE2"/>
                </a:solidFill>
                <a:effectLst>
                  <a:outerShdw blurRad="38100" dist="38100" dir="2700000" algn="tl">
                    <a:srgbClr val="000000"/>
                  </a:outerShdw>
                </a:effectLst>
                <a:latin typeface="Comic Sans MS" pitchFamily="66" charset="0"/>
              </a:rPr>
              <a:t>.  You would save R69,178.92 and 10 years and 11 months of payments !</a:t>
            </a:r>
          </a:p>
        </p:txBody>
      </p:sp>
    </p:spTree>
    <p:extLst>
      <p:ext uri="{BB962C8B-B14F-4D97-AF65-F5344CB8AC3E}">
        <p14:creationId xmlns:p14="http://schemas.microsoft.com/office/powerpoint/2010/main" val="2421515868"/>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body" idx="1"/>
          </p:nvPr>
        </p:nvSpPr>
        <p:spPr>
          <a:xfrm>
            <a:off x="304800" y="2057400"/>
            <a:ext cx="8610600" cy="2514600"/>
          </a:xfrm>
        </p:spPr>
        <p:txBody>
          <a:bodyPr/>
          <a:lstStyle/>
          <a:p>
            <a:pPr>
              <a:spcBef>
                <a:spcPct val="0"/>
              </a:spcBef>
            </a:pPr>
            <a:r>
              <a:rPr lang="en-US" sz="4000"/>
              <a:t>When you think no one cares you’re alive, try missing a couple of </a:t>
            </a:r>
          </a:p>
          <a:p>
            <a:pPr>
              <a:spcBef>
                <a:spcPct val="0"/>
              </a:spcBef>
            </a:pPr>
            <a:r>
              <a:rPr lang="en-US" sz="4000"/>
              <a:t>car payments.</a:t>
            </a:r>
          </a:p>
        </p:txBody>
      </p:sp>
    </p:spTree>
    <p:extLst>
      <p:ext uri="{BB962C8B-B14F-4D97-AF65-F5344CB8AC3E}">
        <p14:creationId xmlns:p14="http://schemas.microsoft.com/office/powerpoint/2010/main" val="93103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body" idx="1"/>
          </p:nvPr>
        </p:nvSpPr>
        <p:spPr>
          <a:xfrm>
            <a:off x="228600" y="2286000"/>
            <a:ext cx="8763000" cy="1447800"/>
          </a:xfrm>
        </p:spPr>
        <p:txBody>
          <a:bodyPr/>
          <a:lstStyle/>
          <a:p>
            <a:pPr marL="0" indent="0">
              <a:spcBef>
                <a:spcPct val="0"/>
              </a:spcBef>
            </a:pPr>
            <a:r>
              <a:rPr lang="en-US" sz="4000"/>
              <a:t>We always pay dearly for chasing after what is cheap.</a:t>
            </a:r>
            <a:br>
              <a:rPr lang="en-US" sz="4000"/>
            </a:br>
            <a:r>
              <a:rPr lang="en-US" sz="4000"/>
              <a:t/>
            </a:r>
            <a:br>
              <a:rPr lang="en-US" sz="4000"/>
            </a:br>
            <a:r>
              <a:rPr lang="en-US"/>
              <a:t>Alexander Solzhenitsyn</a:t>
            </a:r>
          </a:p>
        </p:txBody>
      </p:sp>
    </p:spTree>
    <p:extLst>
      <p:ext uri="{BB962C8B-B14F-4D97-AF65-F5344CB8AC3E}">
        <p14:creationId xmlns:p14="http://schemas.microsoft.com/office/powerpoint/2010/main" val="293974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body" idx="1"/>
          </p:nvPr>
        </p:nvSpPr>
        <p:spPr>
          <a:xfrm>
            <a:off x="304800" y="838200"/>
            <a:ext cx="8407400" cy="4171950"/>
          </a:xfrm>
        </p:spPr>
        <p:txBody>
          <a:bodyPr/>
          <a:lstStyle/>
          <a:p>
            <a:pPr>
              <a:spcBef>
                <a:spcPct val="0"/>
              </a:spcBef>
            </a:pPr>
            <a:endParaRPr lang="en-US" sz="4000"/>
          </a:p>
          <a:p>
            <a:pPr>
              <a:spcBef>
                <a:spcPct val="0"/>
              </a:spcBef>
            </a:pPr>
            <a:r>
              <a:rPr lang="en-US" sz="4000"/>
              <a:t>Some people go over their budgets very carefully every month… Some just go over them!</a:t>
            </a:r>
          </a:p>
        </p:txBody>
      </p:sp>
    </p:spTree>
    <p:extLst>
      <p:ext uri="{BB962C8B-B14F-4D97-AF65-F5344CB8AC3E}">
        <p14:creationId xmlns:p14="http://schemas.microsoft.com/office/powerpoint/2010/main" val="139170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0386" name="Rectangle 2"/>
          <p:cNvSpPr>
            <a:spLocks noGrp="1" noChangeArrowheads="1"/>
          </p:cNvSpPr>
          <p:nvPr>
            <p:ph type="body" idx="1"/>
          </p:nvPr>
        </p:nvSpPr>
        <p:spPr>
          <a:xfrm>
            <a:off x="457200" y="1731963"/>
            <a:ext cx="8229600" cy="4398962"/>
          </a:xfrm>
        </p:spPr>
        <p:txBody>
          <a:bodyPr/>
          <a:lstStyle/>
          <a:p>
            <a:r>
              <a:rPr lang="en-US" sz="5400"/>
              <a:t>God demands our tithes and deserves our offerings.</a:t>
            </a:r>
            <a:endParaRPr lang="en-US" sz="4800"/>
          </a:p>
          <a:p>
            <a:endParaRPr lang="en-US"/>
          </a:p>
          <a:p>
            <a:r>
              <a:rPr lang="en-US"/>
              <a:t>	Stephen Olford</a:t>
            </a:r>
          </a:p>
        </p:txBody>
      </p:sp>
    </p:spTree>
    <p:extLst>
      <p:ext uri="{BB962C8B-B14F-4D97-AF65-F5344CB8AC3E}">
        <p14:creationId xmlns:p14="http://schemas.microsoft.com/office/powerpoint/2010/main" val="273745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00386">
                                            <p:txEl>
                                              <p:pRg st="0" end="0"/>
                                            </p:txEl>
                                          </p:spTgt>
                                        </p:tgtEl>
                                        <p:attrNameLst>
                                          <p:attrName>style.visibility</p:attrName>
                                        </p:attrNameLst>
                                      </p:cBhvr>
                                      <p:to>
                                        <p:strVal val="visible"/>
                                      </p:to>
                                    </p:set>
                                    <p:animEffect transition="in" filter="checkerboard(across)">
                                      <p:cBhvr>
                                        <p:cTn id="7" dur="500"/>
                                        <p:tgtEl>
                                          <p:spTgt spid="400386">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500"/>
                                  </p:stCondLst>
                                  <p:childTnLst>
                                    <p:set>
                                      <p:cBhvr>
                                        <p:cTn id="10" dur="1" fill="hold">
                                          <p:stCondLst>
                                            <p:cond delay="0"/>
                                          </p:stCondLst>
                                        </p:cTn>
                                        <p:tgtEl>
                                          <p:spTgt spid="400386">
                                            <p:txEl>
                                              <p:pRg st="2" end="2"/>
                                            </p:txEl>
                                          </p:spTgt>
                                        </p:tgtEl>
                                        <p:attrNameLst>
                                          <p:attrName>style.visibility</p:attrName>
                                        </p:attrNameLst>
                                      </p:cBhvr>
                                      <p:to>
                                        <p:strVal val="visible"/>
                                      </p:to>
                                    </p:set>
                                    <p:animEffect transition="in" filter="checkerboard(across)">
                                      <p:cBhvr>
                                        <p:cTn id="11" dur="500"/>
                                        <p:tgtEl>
                                          <p:spTgt spid="4003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6" grpId="0" build="p" autoUpdateAnimBg="0" advAuto="100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80000"/>
              </a:lnSpc>
              <a:spcBef>
                <a:spcPct val="50000"/>
              </a:spcBef>
            </a:pPr>
            <a:endParaRPr lang="en-GB" altLang="en-US" sz="5400" b="1" u="sng">
              <a:solidFill>
                <a:srgbClr val="FFFFFF"/>
              </a:solidFill>
              <a:latin typeface="Times New Roman" panose="02020603050405020304" pitchFamily="18" charset="0"/>
            </a:endParaRPr>
          </a:p>
        </p:txBody>
      </p:sp>
      <p:sp>
        <p:nvSpPr>
          <p:cNvPr id="150531" name="Text Box 3"/>
          <p:cNvSpPr txBox="1">
            <a:spLocks noChangeArrowheads="1"/>
          </p:cNvSpPr>
          <p:nvPr/>
        </p:nvSpPr>
        <p:spPr bwMode="auto">
          <a:xfrm>
            <a:off x="457200" y="290691"/>
            <a:ext cx="8153400" cy="6186309"/>
          </a:xfrm>
          <a:prstGeom prst="rect">
            <a:avLst/>
          </a:prstGeom>
          <a:noFill/>
          <a:ln w="9525">
            <a:noFill/>
            <a:miter lim="800000"/>
            <a:headEnd/>
            <a:tailEnd/>
          </a:ln>
          <a:effectLst/>
        </p:spPr>
        <p:txBody>
          <a:bodyPr>
            <a:spAutoFit/>
          </a:bodyPr>
          <a:lstStyle/>
          <a:p>
            <a:pPr algn="ctr">
              <a:spcBef>
                <a:spcPct val="50000"/>
              </a:spcBef>
              <a:defRPr/>
            </a:pPr>
            <a:r>
              <a:rPr lang="en-US" sz="3600" dirty="0">
                <a:solidFill>
                  <a:srgbClr val="FFFFFF"/>
                </a:solidFill>
                <a:effectLst>
                  <a:outerShdw blurRad="38100" dist="38100" dir="2700000" algn="tl">
                    <a:srgbClr val="000000"/>
                  </a:outerShdw>
                </a:effectLst>
                <a:latin typeface="Times New Roman" pitchFamily="18" charset="0"/>
              </a:rPr>
              <a:t>With acknowledgement and </a:t>
            </a:r>
            <a:r>
              <a:rPr lang="en-US" sz="3600" dirty="0" err="1">
                <a:solidFill>
                  <a:srgbClr val="FFFFFF"/>
                </a:solidFill>
                <a:effectLst>
                  <a:outerShdw blurRad="38100" dist="38100" dir="2700000" algn="tl">
                    <a:srgbClr val="000000"/>
                  </a:outerShdw>
                </a:effectLst>
                <a:latin typeface="Times New Roman" pitchFamily="18" charset="0"/>
              </a:rPr>
              <a:t>honour</a:t>
            </a:r>
            <a:r>
              <a:rPr lang="en-US" sz="3600" dirty="0">
                <a:solidFill>
                  <a:srgbClr val="FFFFFF"/>
                </a:solidFill>
                <a:effectLst>
                  <a:outerShdw blurRad="38100" dist="38100" dir="2700000" algn="tl">
                    <a:srgbClr val="000000"/>
                  </a:outerShdw>
                </a:effectLst>
                <a:latin typeface="Times New Roman" pitchFamily="18" charset="0"/>
              </a:rPr>
              <a:t> to our Heavenly Father for the wisdom and insight granted to                                       G. Edward </a:t>
            </a:r>
            <a:r>
              <a:rPr lang="en-US" sz="3600" dirty="0" smtClean="0">
                <a:solidFill>
                  <a:srgbClr val="FFFFFF"/>
                </a:solidFill>
                <a:effectLst>
                  <a:outerShdw blurRad="38100" dist="38100" dir="2700000" algn="tl">
                    <a:srgbClr val="000000"/>
                  </a:outerShdw>
                </a:effectLst>
                <a:latin typeface="Times New Roman" pitchFamily="18" charset="0"/>
              </a:rPr>
              <a:t>Reid, former                                    </a:t>
            </a:r>
            <a:r>
              <a:rPr lang="en-US" sz="3600" dirty="0">
                <a:solidFill>
                  <a:srgbClr val="FFFFFF"/>
                </a:solidFill>
                <a:effectLst>
                  <a:outerShdw blurRad="38100" dist="38100" dir="2700000" algn="tl">
                    <a:srgbClr val="000000"/>
                  </a:outerShdw>
                </a:effectLst>
                <a:latin typeface="Times New Roman" pitchFamily="18" charset="0"/>
              </a:rPr>
              <a:t>Stewardship </a:t>
            </a:r>
            <a:r>
              <a:rPr lang="en-US" sz="3600" dirty="0" smtClean="0">
                <a:solidFill>
                  <a:srgbClr val="FFFFFF"/>
                </a:solidFill>
                <a:effectLst>
                  <a:outerShdw blurRad="38100" dist="38100" dir="2700000" algn="tl">
                    <a:srgbClr val="000000"/>
                  </a:outerShdw>
                </a:effectLst>
                <a:latin typeface="Times New Roman" pitchFamily="18" charset="0"/>
              </a:rPr>
              <a:t>Ministries Director,                       North-American Division,  </a:t>
            </a:r>
            <a:r>
              <a:rPr lang="en-US" sz="3600" dirty="0">
                <a:solidFill>
                  <a:srgbClr val="FFFFFF"/>
                </a:solidFill>
                <a:effectLst>
                  <a:outerShdw blurRad="38100" dist="38100" dir="2700000" algn="tl">
                    <a:srgbClr val="000000"/>
                  </a:outerShdw>
                </a:effectLst>
                <a:latin typeface="Times New Roman" pitchFamily="18" charset="0"/>
              </a:rPr>
              <a:t>whose series                                        “Your Finances in Changing Times”                                as well as                                                         “It’s Your Money, Isn’t It?”                       laid the foundation for the                   “Money, Money, Money…!” seminar.</a:t>
            </a:r>
          </a:p>
        </p:txBody>
      </p:sp>
    </p:spTree>
    <p:extLst>
      <p:ext uri="{BB962C8B-B14F-4D97-AF65-F5344CB8AC3E}">
        <p14:creationId xmlns:p14="http://schemas.microsoft.com/office/powerpoint/2010/main" val="714009686"/>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body" idx="1"/>
          </p:nvPr>
        </p:nvSpPr>
        <p:spPr>
          <a:xfrm>
            <a:off x="533400" y="1371600"/>
            <a:ext cx="8178800" cy="4171950"/>
          </a:xfrm>
          <a:noFill/>
          <a:ln/>
        </p:spPr>
        <p:txBody>
          <a:bodyPr/>
          <a:lstStyle/>
          <a:p>
            <a:pPr>
              <a:spcBef>
                <a:spcPct val="0"/>
              </a:spcBef>
            </a:pPr>
            <a:endParaRPr lang="en-US" sz="4000"/>
          </a:p>
          <a:p>
            <a:pPr>
              <a:spcBef>
                <a:spcPct val="0"/>
              </a:spcBef>
            </a:pPr>
            <a:r>
              <a:rPr lang="en-US" sz="4000"/>
              <a:t>Christ taught that tithing was a good place to start. . .</a:t>
            </a:r>
          </a:p>
          <a:p>
            <a:pPr>
              <a:spcBef>
                <a:spcPct val="0"/>
              </a:spcBef>
            </a:pPr>
            <a:r>
              <a:rPr lang="en-US" sz="4000"/>
              <a:t>but a tragic place to stop.</a:t>
            </a:r>
          </a:p>
        </p:txBody>
      </p:sp>
    </p:spTree>
    <p:extLst>
      <p:ext uri="{BB962C8B-B14F-4D97-AF65-F5344CB8AC3E}">
        <p14:creationId xmlns:p14="http://schemas.microsoft.com/office/powerpoint/2010/main" val="211287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idx="1"/>
          </p:nvPr>
        </p:nvSpPr>
        <p:spPr>
          <a:xfrm>
            <a:off x="457200" y="2209800"/>
            <a:ext cx="8229600" cy="3921125"/>
          </a:xfrm>
        </p:spPr>
        <p:txBody>
          <a:bodyPr/>
          <a:lstStyle/>
          <a:p>
            <a:pPr>
              <a:lnSpc>
                <a:spcPct val="140000"/>
              </a:lnSpc>
            </a:pPr>
            <a:r>
              <a:rPr lang="en-US"/>
              <a:t>“Make money your god and it will plague you like the devil!”</a:t>
            </a:r>
          </a:p>
          <a:p>
            <a:pPr>
              <a:lnSpc>
                <a:spcPct val="200000"/>
              </a:lnSpc>
            </a:pPr>
            <a:endParaRPr lang="en-US" sz="2800"/>
          </a:p>
          <a:p>
            <a:pPr>
              <a:lnSpc>
                <a:spcPct val="200000"/>
              </a:lnSpc>
            </a:pPr>
            <a:r>
              <a:rPr lang="en-US" sz="2800"/>
              <a:t>Henry Fielding</a:t>
            </a:r>
          </a:p>
        </p:txBody>
      </p:sp>
    </p:spTree>
    <p:extLst>
      <p:ext uri="{BB962C8B-B14F-4D97-AF65-F5344CB8AC3E}">
        <p14:creationId xmlns:p14="http://schemas.microsoft.com/office/powerpoint/2010/main" val="361563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body" idx="1"/>
          </p:nvPr>
        </p:nvSpPr>
        <p:spPr>
          <a:xfrm>
            <a:off x="457200" y="1600200"/>
            <a:ext cx="8229600" cy="2171700"/>
          </a:xfrm>
        </p:spPr>
        <p:txBody>
          <a:bodyPr/>
          <a:lstStyle/>
          <a:p>
            <a:pPr>
              <a:spcBef>
                <a:spcPct val="0"/>
              </a:spcBef>
              <a:tabLst>
                <a:tab pos="2520950" algn="l"/>
              </a:tabLst>
            </a:pPr>
            <a:r>
              <a:rPr lang="en-US" sz="4000"/>
              <a:t>You can spend money </a:t>
            </a:r>
          </a:p>
          <a:p>
            <a:pPr>
              <a:spcBef>
                <a:spcPct val="0"/>
              </a:spcBef>
              <a:tabLst>
                <a:tab pos="2520950" algn="l"/>
              </a:tabLst>
            </a:pPr>
            <a:r>
              <a:rPr lang="en-US" sz="4000"/>
              <a:t>any way you want. . .</a:t>
            </a:r>
          </a:p>
          <a:p>
            <a:pPr>
              <a:spcBef>
                <a:spcPct val="0"/>
              </a:spcBef>
              <a:tabLst>
                <a:tab pos="2520950" algn="l"/>
              </a:tabLst>
            </a:pPr>
            <a:r>
              <a:rPr lang="en-US" sz="4000"/>
              <a:t>but you can only spend it once.</a:t>
            </a:r>
          </a:p>
        </p:txBody>
      </p:sp>
    </p:spTree>
    <p:extLst>
      <p:ext uri="{BB962C8B-B14F-4D97-AF65-F5344CB8AC3E}">
        <p14:creationId xmlns:p14="http://schemas.microsoft.com/office/powerpoint/2010/main" val="35620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idx="1"/>
          </p:nvPr>
        </p:nvSpPr>
        <p:spPr/>
        <p:txBody>
          <a:bodyPr/>
          <a:lstStyle/>
          <a:p>
            <a:endParaRPr lang="en-US" dirty="0"/>
          </a:p>
          <a:p>
            <a:r>
              <a:rPr lang="en-US" dirty="0"/>
              <a:t>“Money talks. It says, ‘Good-bye</a:t>
            </a:r>
            <a:r>
              <a:rPr lang="en-US" dirty="0" smtClean="0"/>
              <a:t>.’” </a:t>
            </a:r>
            <a:endParaRPr lang="en-US" dirty="0"/>
          </a:p>
          <a:p>
            <a:endParaRPr lang="en-US" dirty="0"/>
          </a:p>
          <a:p>
            <a:r>
              <a:rPr lang="en-US" dirty="0"/>
              <a:t>Brian </a:t>
            </a:r>
            <a:r>
              <a:rPr lang="en-US" dirty="0" err="1"/>
              <a:t>Kluth</a:t>
            </a:r>
            <a:endParaRPr lang="en-US" dirty="0"/>
          </a:p>
        </p:txBody>
      </p:sp>
    </p:spTree>
    <p:extLst>
      <p:ext uri="{BB962C8B-B14F-4D97-AF65-F5344CB8AC3E}">
        <p14:creationId xmlns:p14="http://schemas.microsoft.com/office/powerpoint/2010/main" val="236883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3"/>
          <p:cNvSpPr>
            <a:spLocks noGrp="1" noChangeArrowheads="1"/>
          </p:cNvSpPr>
          <p:nvPr>
            <p:ph type="body" idx="1"/>
          </p:nvPr>
        </p:nvSpPr>
        <p:spPr>
          <a:xfrm>
            <a:off x="457200" y="2608312"/>
            <a:ext cx="8229600" cy="748680"/>
          </a:xfrm>
        </p:spPr>
        <p:txBody>
          <a:bodyPr/>
          <a:lstStyle/>
          <a:p>
            <a:r>
              <a:rPr lang="en-US" sz="7200" dirty="0" smtClean="0"/>
              <a:t>THE END</a:t>
            </a:r>
            <a:endParaRPr lang="en-US" sz="7200" dirty="0"/>
          </a:p>
        </p:txBody>
      </p:sp>
    </p:spTree>
    <p:extLst>
      <p:ext uri="{BB962C8B-B14F-4D97-AF65-F5344CB8AC3E}">
        <p14:creationId xmlns:p14="http://schemas.microsoft.com/office/powerpoint/2010/main" val="81200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Y SALARY"/>
          <p:cNvPicPr>
            <a:picLocks noGrp="1" noChangeAspect="1"/>
          </p:cNvPicPr>
          <p:nvPr isPhoto="1"/>
        </p:nvPicPr>
        <p:blipFill>
          <a:blip r:embed="rId2" cstate="print">
            <a:extLst>
              <a:ext uri="{BEBA8EAE-BF5A-486C-A8C5-ECC9F3942E4B}">
                <a14:imgProps xmlns:a14="http://schemas.microsoft.com/office/drawing/2010/main">
                  <a14:imgLayer r:embed="rId3">
                    <a14:imgEffect>
                      <a14:brightnessContrast bright="45000" contrast="3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5333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lnSpc>
                <a:spcPct val="80000"/>
              </a:lnSpc>
              <a:spcBef>
                <a:spcPct val="50000"/>
              </a:spcBef>
              <a:spcAft>
                <a:spcPct val="0"/>
              </a:spcAft>
            </a:pPr>
            <a:endParaRPr lang="en-GB" altLang="en-US" sz="5400" b="1" u="sng">
              <a:solidFill>
                <a:srgbClr val="FFFFFF"/>
              </a:solidFill>
              <a:latin typeface="Times New Roman" pitchFamily="18" charset="0"/>
            </a:endParaRPr>
          </a:p>
        </p:txBody>
      </p:sp>
      <p:sp>
        <p:nvSpPr>
          <p:cNvPr id="204803" name="Text Box 3"/>
          <p:cNvSpPr txBox="1">
            <a:spLocks noChangeArrowheads="1"/>
          </p:cNvSpPr>
          <p:nvPr/>
        </p:nvSpPr>
        <p:spPr bwMode="auto">
          <a:xfrm>
            <a:off x="0" y="2590800"/>
            <a:ext cx="9144000" cy="10064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6000">
                <a:solidFill>
                  <a:srgbClr val="FFFFFF"/>
                </a:solidFill>
                <a:effectLst>
                  <a:outerShdw blurRad="38100" dist="38100" dir="2700000" algn="tl">
                    <a:srgbClr val="000000"/>
                  </a:outerShdw>
                </a:effectLst>
                <a:latin typeface="Times New Roman" pitchFamily="18" charset="0"/>
              </a:rPr>
              <a:t>?</a:t>
            </a:r>
          </a:p>
        </p:txBody>
      </p:sp>
      <p:pic>
        <p:nvPicPr>
          <p:cNvPr id="15364" name="Picture 4" descr="Zimbabwe $5000"/>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a:stretch>
            <a:fillRect/>
          </a:stretch>
        </p:blipFill>
        <p:spPr bwMode="auto">
          <a:xfrm>
            <a:off x="0" y="44624"/>
            <a:ext cx="91440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Oval 6"/>
          <p:cNvSpPr>
            <a:spLocks noChangeArrowheads="1"/>
          </p:cNvSpPr>
          <p:nvPr/>
        </p:nvSpPr>
        <p:spPr bwMode="auto">
          <a:xfrm>
            <a:off x="3657600" y="2204864"/>
            <a:ext cx="2514600" cy="16764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pPr>
            <a:endParaRPr lang="en-ZA" altLang="en-US">
              <a:solidFill>
                <a:srgbClr val="FFFFFF"/>
              </a:solidFill>
            </a:endParaRPr>
          </a:p>
        </p:txBody>
      </p:sp>
      <p:sp>
        <p:nvSpPr>
          <p:cNvPr id="6" name="TextBox 5"/>
          <p:cNvSpPr txBox="1"/>
          <p:nvPr/>
        </p:nvSpPr>
        <p:spPr>
          <a:xfrm>
            <a:off x="755576" y="5085184"/>
            <a:ext cx="7684732" cy="1200329"/>
          </a:xfrm>
          <a:prstGeom prst="rect">
            <a:avLst/>
          </a:prstGeom>
          <a:noFill/>
        </p:spPr>
        <p:txBody>
          <a:bodyPr wrap="none" rtlCol="0">
            <a:spAutoFit/>
          </a:bodyPr>
          <a:lstStyle/>
          <a:p>
            <a:r>
              <a:rPr lang="en-ZA" sz="3600" dirty="0" smtClean="0"/>
              <a:t>ZIMBABWE DECLARES BANKRUPTCY</a:t>
            </a:r>
          </a:p>
          <a:p>
            <a:r>
              <a:rPr lang="en-ZA" sz="3600" dirty="0" smtClean="0"/>
              <a:t>RSG RADIO, FRIDAY 7 MARCH 2014</a:t>
            </a:r>
            <a:endParaRPr lang="en-ZA" sz="3600" dirty="0"/>
          </a:p>
        </p:txBody>
      </p:sp>
    </p:spTree>
    <p:extLst>
      <p:ext uri="{BB962C8B-B14F-4D97-AF65-F5344CB8AC3E}">
        <p14:creationId xmlns:p14="http://schemas.microsoft.com/office/powerpoint/2010/main" val="992175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06"/>
                                        </p:tgtEl>
                                        <p:attrNameLst>
                                          <p:attrName>style.visibility</p:attrName>
                                        </p:attrNameLst>
                                      </p:cBhvr>
                                      <p:to>
                                        <p:strVal val="visible"/>
                                      </p:to>
                                    </p:set>
                                    <p:anim calcmode="lin" valueType="num">
                                      <p:cBhvr>
                                        <p:cTn id="7" dur="1000" fill="hold"/>
                                        <p:tgtEl>
                                          <p:spTgt spid="204806"/>
                                        </p:tgtEl>
                                        <p:attrNameLst>
                                          <p:attrName>ppt_w</p:attrName>
                                        </p:attrNameLst>
                                      </p:cBhvr>
                                      <p:tavLst>
                                        <p:tav tm="0">
                                          <p:val>
                                            <p:fltVal val="0"/>
                                          </p:val>
                                        </p:tav>
                                        <p:tav tm="100000">
                                          <p:val>
                                            <p:strVal val="#ppt_w"/>
                                          </p:val>
                                        </p:tav>
                                      </p:tavLst>
                                    </p:anim>
                                    <p:anim calcmode="lin" valueType="num">
                                      <p:cBhvr>
                                        <p:cTn id="8" dur="1000" fill="hold"/>
                                        <p:tgtEl>
                                          <p:spTgt spid="204806"/>
                                        </p:tgtEl>
                                        <p:attrNameLst>
                                          <p:attrName>ppt_h</p:attrName>
                                        </p:attrNameLst>
                                      </p:cBhvr>
                                      <p:tavLst>
                                        <p:tav tm="0">
                                          <p:val>
                                            <p:fltVal val="0"/>
                                          </p:val>
                                        </p:tav>
                                        <p:tav tm="100000">
                                          <p:val>
                                            <p:strVal val="#ppt_h"/>
                                          </p:val>
                                        </p:tav>
                                      </p:tavLst>
                                    </p:anim>
                                    <p:anim calcmode="lin" valueType="num">
                                      <p:cBhvr>
                                        <p:cTn id="9" dur="1000" fill="hold"/>
                                        <p:tgtEl>
                                          <p:spTgt spid="2048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0"/>
            <a:ext cx="9144000" cy="749300"/>
          </a:xfrm>
          <a:prstGeom prst="rect">
            <a:avLst/>
          </a:prstGeom>
          <a:noFill/>
          <a:ln w="9525">
            <a:noFill/>
            <a:miter lim="800000"/>
            <a:headEnd/>
            <a:tailEnd/>
          </a:ln>
        </p:spPr>
        <p:txBody>
          <a:bodyPr>
            <a:spAutoFit/>
          </a:bodyPr>
          <a:lstStyle/>
          <a:p>
            <a:pPr algn="ctr">
              <a:lnSpc>
                <a:spcPct val="80000"/>
              </a:lnSpc>
              <a:spcBef>
                <a:spcPct val="50000"/>
              </a:spcBef>
            </a:pPr>
            <a:endParaRPr lang="en-GB" sz="5400" b="1" u="sng">
              <a:latin typeface="Times New Roman" pitchFamily="18" charset="0"/>
            </a:endParaRPr>
          </a:p>
        </p:txBody>
      </p:sp>
      <p:sp>
        <p:nvSpPr>
          <p:cNvPr id="206851" name="Text Box 3"/>
          <p:cNvSpPr txBox="1">
            <a:spLocks noChangeArrowheads="1"/>
          </p:cNvSpPr>
          <p:nvPr/>
        </p:nvSpPr>
        <p:spPr bwMode="auto">
          <a:xfrm>
            <a:off x="0" y="2590800"/>
            <a:ext cx="9144000" cy="1006475"/>
          </a:xfrm>
          <a:prstGeom prst="rect">
            <a:avLst/>
          </a:prstGeom>
          <a:noFill/>
          <a:ln w="9525">
            <a:noFill/>
            <a:miter lim="800000"/>
            <a:headEnd/>
            <a:tailEnd/>
          </a:ln>
          <a:effectLst/>
        </p:spPr>
        <p:txBody>
          <a:bodyPr>
            <a:spAutoFit/>
          </a:bodyPr>
          <a:lstStyle/>
          <a:p>
            <a:pPr algn="ctr">
              <a:spcBef>
                <a:spcPct val="50000"/>
              </a:spcBef>
              <a:defRPr/>
            </a:pPr>
            <a:r>
              <a:rPr lang="en-US" sz="6000">
                <a:effectLst>
                  <a:outerShdw blurRad="38100" dist="38100" dir="2700000" algn="tl">
                    <a:srgbClr val="000000"/>
                  </a:outerShdw>
                </a:effectLst>
                <a:latin typeface="Times New Roman" pitchFamily="18" charset="0"/>
              </a:rPr>
              <a:t>?</a:t>
            </a:r>
          </a:p>
        </p:txBody>
      </p:sp>
      <p:pic>
        <p:nvPicPr>
          <p:cNvPr id="17412" name="Picture 7" descr="C:\Users\GAME\Pictures\Zim 5bln dollar.jpg"/>
          <p:cNvPicPr>
            <a:picLocks noChangeAspect="1" noChangeArrowheads="1"/>
          </p:cNvPicPr>
          <p:nvPr/>
        </p:nvPicPr>
        <p:blipFill>
          <a:blip r:embed="rId3" cstate="print"/>
          <a:srcRect/>
          <a:stretch>
            <a:fillRect/>
          </a:stretch>
        </p:blipFill>
        <p:spPr bwMode="auto">
          <a:xfrm>
            <a:off x="0" y="1219200"/>
            <a:ext cx="9144000" cy="4478338"/>
          </a:xfrm>
          <a:prstGeom prst="rect">
            <a:avLst/>
          </a:prstGeom>
          <a:noFill/>
          <a:ln w="9525">
            <a:noFill/>
            <a:miter lim="800000"/>
            <a:headEnd/>
            <a:tailEnd/>
          </a:ln>
        </p:spPr>
      </p:pic>
      <p:sp>
        <p:nvSpPr>
          <p:cNvPr id="7" name="Oval 6"/>
          <p:cNvSpPr>
            <a:spLocks noChangeArrowheads="1"/>
          </p:cNvSpPr>
          <p:nvPr/>
        </p:nvSpPr>
        <p:spPr bwMode="auto">
          <a:xfrm>
            <a:off x="381000" y="2971800"/>
            <a:ext cx="2514600" cy="1219200"/>
          </a:xfrm>
          <a:prstGeom prst="ellipse">
            <a:avLst/>
          </a:prstGeom>
          <a:noFill/>
          <a:ln w="50800">
            <a:solidFill>
              <a:srgbClr val="FF0000"/>
            </a:solidFill>
            <a:round/>
            <a:headEnd/>
            <a:tailEnd/>
          </a:ln>
        </p:spPr>
        <p:txBody>
          <a:bodyPr wrap="none" anchor="ctr"/>
          <a:lstStyle/>
          <a:p>
            <a:endParaRPr lang="en-ZA"/>
          </a:p>
        </p:txBody>
      </p:sp>
    </p:spTree>
    <p:extLst>
      <p:ext uri="{BB962C8B-B14F-4D97-AF65-F5344CB8AC3E}">
        <p14:creationId xmlns:p14="http://schemas.microsoft.com/office/powerpoint/2010/main" val="5341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5000" contrast="-5000"/>
                    </a14:imgEffect>
                  </a14:imgLayer>
                </a14:imgProps>
              </a:ex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19882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0"/>
            <a:ext cx="9144000" cy="749300"/>
          </a:xfrm>
          <a:prstGeom prst="rect">
            <a:avLst/>
          </a:prstGeom>
          <a:noFill/>
          <a:ln w="9525">
            <a:noFill/>
            <a:miter lim="800000"/>
            <a:headEnd/>
            <a:tailEnd/>
          </a:ln>
        </p:spPr>
        <p:txBody>
          <a:bodyPr>
            <a:spAutoFit/>
          </a:bodyPr>
          <a:lstStyle/>
          <a:p>
            <a:pPr algn="ctr">
              <a:lnSpc>
                <a:spcPct val="80000"/>
              </a:lnSpc>
              <a:spcBef>
                <a:spcPct val="50000"/>
              </a:spcBef>
            </a:pPr>
            <a:endParaRPr lang="en-GB" sz="5400" b="1" u="sng">
              <a:latin typeface="Times New Roman" pitchFamily="18" charset="0"/>
            </a:endParaRPr>
          </a:p>
        </p:txBody>
      </p:sp>
      <p:sp>
        <p:nvSpPr>
          <p:cNvPr id="206851" name="Text Box 3"/>
          <p:cNvSpPr txBox="1">
            <a:spLocks noChangeArrowheads="1"/>
          </p:cNvSpPr>
          <p:nvPr/>
        </p:nvSpPr>
        <p:spPr bwMode="auto">
          <a:xfrm>
            <a:off x="0" y="2590800"/>
            <a:ext cx="9144000" cy="1006475"/>
          </a:xfrm>
          <a:prstGeom prst="rect">
            <a:avLst/>
          </a:prstGeom>
          <a:noFill/>
          <a:ln w="9525">
            <a:noFill/>
            <a:miter lim="800000"/>
            <a:headEnd/>
            <a:tailEnd/>
          </a:ln>
          <a:effectLst/>
        </p:spPr>
        <p:txBody>
          <a:bodyPr>
            <a:spAutoFit/>
          </a:bodyPr>
          <a:lstStyle/>
          <a:p>
            <a:pPr algn="ctr">
              <a:spcBef>
                <a:spcPct val="50000"/>
              </a:spcBef>
              <a:defRPr/>
            </a:pPr>
            <a:r>
              <a:rPr lang="en-US" sz="6000">
                <a:effectLst>
                  <a:outerShdw blurRad="38100" dist="38100" dir="2700000" algn="tl">
                    <a:srgbClr val="000000"/>
                  </a:outerShdw>
                </a:effectLst>
                <a:latin typeface="Times New Roman" pitchFamily="18" charset="0"/>
              </a:rPr>
              <a:t>?</a:t>
            </a:r>
          </a:p>
        </p:txBody>
      </p:sp>
      <p:pic>
        <p:nvPicPr>
          <p:cNvPr id="18436" name="Picture 6" descr="C:\Users\GAME\Pictures\Zim 5bln dollar back.jpg"/>
          <p:cNvPicPr>
            <a:picLocks noChangeAspect="1" noChangeArrowheads="1"/>
          </p:cNvPicPr>
          <p:nvPr/>
        </p:nvPicPr>
        <p:blipFill>
          <a:blip r:embed="rId3" cstate="print"/>
          <a:srcRect/>
          <a:stretch>
            <a:fillRect/>
          </a:stretch>
        </p:blipFill>
        <p:spPr bwMode="auto">
          <a:xfrm>
            <a:off x="0" y="1195388"/>
            <a:ext cx="9144000" cy="4467225"/>
          </a:xfrm>
          <a:prstGeom prst="rect">
            <a:avLst/>
          </a:prstGeom>
          <a:noFill/>
          <a:ln w="9525">
            <a:noFill/>
            <a:miter lim="800000"/>
            <a:headEnd/>
            <a:tailEnd/>
          </a:ln>
        </p:spPr>
      </p:pic>
    </p:spTree>
    <p:extLst>
      <p:ext uri="{BB962C8B-B14F-4D97-AF65-F5344CB8AC3E}">
        <p14:creationId xmlns:p14="http://schemas.microsoft.com/office/powerpoint/2010/main" val="186475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700808"/>
            <a:ext cx="5400600" cy="405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lnSpc>
                <a:spcPct val="80000"/>
              </a:lnSpc>
              <a:spcBef>
                <a:spcPct val="50000"/>
              </a:spcBef>
              <a:spcAft>
                <a:spcPct val="0"/>
              </a:spcAft>
            </a:pPr>
            <a:endParaRPr lang="en-GB" altLang="en-US" sz="5400" b="1" u="sng">
              <a:solidFill>
                <a:srgbClr val="FFFFFF"/>
              </a:solidFill>
              <a:latin typeface="Times New Roman" pitchFamily="18" charset="0"/>
            </a:endParaRPr>
          </a:p>
        </p:txBody>
      </p:sp>
      <p:sp>
        <p:nvSpPr>
          <p:cNvPr id="5" name="TextBox 4"/>
          <p:cNvSpPr txBox="1"/>
          <p:nvPr/>
        </p:nvSpPr>
        <p:spPr>
          <a:xfrm>
            <a:off x="5004048" y="3690898"/>
            <a:ext cx="2232248" cy="1754326"/>
          </a:xfrm>
          <a:prstGeom prst="rect">
            <a:avLst/>
          </a:prstGeom>
          <a:noFill/>
        </p:spPr>
        <p:txBody>
          <a:bodyPr wrap="square" rtlCol="0">
            <a:spAutoFit/>
          </a:bodyPr>
          <a:lstStyle/>
          <a:p>
            <a:pPr algn="ctr"/>
            <a:r>
              <a:rPr lang="en-ZA" sz="3600" dirty="0" smtClean="0">
                <a:solidFill>
                  <a:srgbClr val="002060"/>
                </a:solidFill>
                <a:latin typeface="Comic Sans MS" pitchFamily="66" charset="0"/>
              </a:rPr>
              <a:t>In support of </a:t>
            </a:r>
            <a:endParaRPr lang="en-ZA" sz="3600" dirty="0">
              <a:solidFill>
                <a:srgbClr val="002060"/>
              </a:solidFill>
              <a:latin typeface="Comic Sans MS" pitchFamily="66" charset="0"/>
            </a:endParaRPr>
          </a:p>
        </p:txBody>
      </p:sp>
      <p:sp>
        <p:nvSpPr>
          <p:cNvPr id="7" name="Rectangle 6"/>
          <p:cNvSpPr/>
          <p:nvPr/>
        </p:nvSpPr>
        <p:spPr>
          <a:xfrm>
            <a:off x="35496" y="5695508"/>
            <a:ext cx="9029134" cy="1261884"/>
          </a:xfrm>
          <a:prstGeom prst="rect">
            <a:avLst/>
          </a:prstGeom>
          <a:noFill/>
        </p:spPr>
        <p:txBody>
          <a:bodyPr wrap="square" lIns="91440" tIns="45720" rIns="91440" bIns="45720">
            <a:spAutoFit/>
          </a:bodyPr>
          <a:lstStyle/>
          <a:p>
            <a:pPr algn="ctr"/>
            <a:r>
              <a:rPr lang="en-US" sz="3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oudy Stout" pitchFamily="18" charset="0"/>
              </a:rPr>
              <a:t>MISSION TO THE HOLY CITY</a:t>
            </a:r>
            <a:endParaRPr lang="en-US" sz="3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oudy Stout" pitchFamily="18" charset="0"/>
            </a:endParaRPr>
          </a:p>
        </p:txBody>
      </p:sp>
      <p:sp>
        <p:nvSpPr>
          <p:cNvPr id="8" name="WordArt 2"/>
          <p:cNvSpPr>
            <a:spLocks noChangeArrowheads="1" noChangeShapeType="1" noTextEdit="1"/>
          </p:cNvSpPr>
          <p:nvPr/>
        </p:nvSpPr>
        <p:spPr bwMode="auto">
          <a:xfrm>
            <a:off x="35496" y="260648"/>
            <a:ext cx="8987439" cy="1529908"/>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scene3d>
              <a:camera prst="legacyObliqueTopRight"/>
              <a:lightRig rig="legacyFlat3" dir="b"/>
            </a:scene3d>
            <a:sp3d extrusionH="430200" prstMaterial="legacyMatte">
              <a:extrusionClr>
                <a:srgbClr val="EEECE1"/>
              </a:extrusionClr>
            </a:sp3d>
          </a:bodyPr>
          <a:lstStyle/>
          <a:p>
            <a:pPr algn="ctr"/>
            <a:r>
              <a:rPr lang="en-ZA" sz="3600" kern="10" dirty="0" smtClean="0">
                <a:ln w="9525">
                  <a:round/>
                  <a:headEnd/>
                  <a:tailEnd/>
                </a:ln>
                <a:solidFill>
                  <a:srgbClr val="000000"/>
                </a:solidFill>
                <a:latin typeface="Impact"/>
              </a:rPr>
              <a:t>HOW TO STRETCH YOUR DOLLAR</a:t>
            </a:r>
            <a:endParaRPr lang="en-ZA" sz="3600" kern="10" dirty="0">
              <a:ln w="9525">
                <a:round/>
                <a:headEnd/>
                <a:tailEnd/>
              </a:ln>
              <a:solidFill>
                <a:srgbClr val="000000"/>
              </a:solidFill>
              <a:latin typeface="Impact"/>
            </a:endParaRPr>
          </a:p>
        </p:txBody>
      </p:sp>
    </p:spTree>
    <p:extLst>
      <p:ext uri="{BB962C8B-B14F-4D97-AF65-F5344CB8AC3E}">
        <p14:creationId xmlns:p14="http://schemas.microsoft.com/office/powerpoint/2010/main" val="4106577498"/>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62" name="Picture 20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579885"/>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0"/>
            <a:ext cx="6192688" cy="4221088"/>
          </a:xfrm>
          <a:prstGeom prst="rect">
            <a:avLst/>
          </a:prstGeom>
        </p:spPr>
      </p:pic>
      <p:sp>
        <p:nvSpPr>
          <p:cNvPr id="70660" name="Rectangle 4"/>
          <p:cNvSpPr>
            <a:spLocks noChangeArrowheads="1"/>
          </p:cNvSpPr>
          <p:nvPr/>
        </p:nvSpPr>
        <p:spPr bwMode="auto">
          <a:xfrm>
            <a:off x="0" y="4509120"/>
            <a:ext cx="9071991" cy="2160587"/>
          </a:xfrm>
          <a:prstGeom prst="rect">
            <a:avLst/>
          </a:prstGeom>
          <a:noFill/>
          <a:ln w="9525">
            <a:noFill/>
            <a:miter lim="800000"/>
            <a:headEnd/>
            <a:tailEnd/>
          </a:ln>
          <a:effectLst/>
        </p:spPr>
        <p:txBody>
          <a:bodyPr anchor="ctr"/>
          <a:lstStyle/>
          <a:p>
            <a:pPr algn="ctr" fontAlgn="base">
              <a:spcBef>
                <a:spcPct val="0"/>
              </a:spcBef>
              <a:spcAft>
                <a:spcPct val="0"/>
              </a:spcAft>
              <a:defRPr/>
            </a:pPr>
            <a:r>
              <a:rPr lang="en-AU" sz="3200" b="1" dirty="0" smtClean="0">
                <a:solidFill>
                  <a:srgbClr val="FF6600"/>
                </a:solidFill>
                <a:effectLst>
                  <a:outerShdw blurRad="38100" dist="38100" dir="2700000" algn="tl">
                    <a:srgbClr val="000000">
                      <a:alpha val="43137"/>
                    </a:srgbClr>
                  </a:outerShdw>
                </a:effectLst>
                <a:latin typeface="Comic Sans MS" pitchFamily="66" charset="0"/>
              </a:rPr>
              <a:t>1 </a:t>
            </a:r>
            <a:r>
              <a:rPr lang="en-AU" sz="3200" b="1" dirty="0" err="1" smtClean="0">
                <a:solidFill>
                  <a:srgbClr val="FF6600"/>
                </a:solidFill>
                <a:effectLst>
                  <a:outerShdw blurRad="38100" dist="38100" dir="2700000" algn="tl">
                    <a:srgbClr val="000000">
                      <a:alpha val="43137"/>
                    </a:srgbClr>
                  </a:outerShdw>
                </a:effectLst>
                <a:latin typeface="Comic Sans MS" pitchFamily="66" charset="0"/>
              </a:rPr>
              <a:t>Cor</a:t>
            </a:r>
            <a:r>
              <a:rPr lang="en-AU" sz="3200" b="1" dirty="0" smtClean="0">
                <a:solidFill>
                  <a:srgbClr val="FF6600"/>
                </a:solidFill>
                <a:effectLst>
                  <a:outerShdw blurRad="38100" dist="38100" dir="2700000" algn="tl">
                    <a:srgbClr val="000000">
                      <a:alpha val="43137"/>
                    </a:srgbClr>
                  </a:outerShdw>
                </a:effectLst>
                <a:latin typeface="Comic Sans MS" pitchFamily="66" charset="0"/>
              </a:rPr>
              <a:t> 4:1,2</a:t>
            </a:r>
          </a:p>
          <a:p>
            <a:pPr algn="ctr" fontAlgn="base">
              <a:spcBef>
                <a:spcPct val="0"/>
              </a:spcBef>
              <a:spcAft>
                <a:spcPct val="0"/>
              </a:spcAft>
              <a:defRPr/>
            </a:pPr>
            <a:r>
              <a:rPr lang="en-AU" sz="3200" dirty="0" smtClean="0">
                <a:effectLst>
                  <a:outerShdw blurRad="38100" dist="38100" dir="2700000" algn="tl">
                    <a:srgbClr val="000000">
                      <a:alpha val="43137"/>
                    </a:srgbClr>
                  </a:outerShdw>
                </a:effectLst>
                <a:latin typeface="Comic Sans MS" pitchFamily="66" charset="0"/>
              </a:rPr>
              <a:t>Let a man so consider us, as servants of Christ and stewards of the mysteries of God. Moreover it is required in stewards that one be found faithful.  </a:t>
            </a:r>
            <a:endParaRPr lang="en-AU" sz="3200" dirty="0">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675016323"/>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6" descr="O039"/>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3"/>
          <p:cNvSpPr>
            <a:spLocks noGrp="1" noChangeArrowheads="1"/>
          </p:cNvSpPr>
          <p:nvPr>
            <p:ph type="body" idx="1"/>
          </p:nvPr>
        </p:nvSpPr>
        <p:spPr>
          <a:xfrm>
            <a:off x="3276600" y="0"/>
            <a:ext cx="5867400" cy="5486400"/>
          </a:xfrm>
        </p:spPr>
        <p:txBody>
          <a:bodyPr/>
          <a:lstStyle/>
          <a:p>
            <a:pPr algn="ctr" eaLnBrk="1" hangingPunct="1">
              <a:lnSpc>
                <a:spcPct val="120000"/>
              </a:lnSpc>
              <a:buFontTx/>
              <a:buNone/>
              <a:defRPr/>
            </a:pPr>
            <a:r>
              <a:rPr lang="en-US" sz="4400" dirty="0" smtClean="0">
                <a:solidFill>
                  <a:srgbClr val="FF9933"/>
                </a:solidFill>
                <a:latin typeface="Arial" charset="0"/>
              </a:rPr>
              <a:t>Testimonies vol. 9 p13</a:t>
            </a:r>
          </a:p>
          <a:p>
            <a:pPr algn="ctr" eaLnBrk="1" hangingPunct="1">
              <a:lnSpc>
                <a:spcPct val="120000"/>
              </a:lnSpc>
              <a:buFontTx/>
              <a:buNone/>
              <a:defRPr/>
            </a:pPr>
            <a:r>
              <a:rPr lang="en-US" dirty="0" smtClean="0">
                <a:latin typeface="Arial" charset="0"/>
              </a:rPr>
              <a:t>“There are not many, even among educators and statesmen, who comprehend the causes that underlie the present state of society… </a:t>
            </a:r>
          </a:p>
        </p:txBody>
      </p:sp>
    </p:spTree>
    <p:extLst>
      <p:ext uri="{BB962C8B-B14F-4D97-AF65-F5344CB8AC3E}">
        <p14:creationId xmlns:p14="http://schemas.microsoft.com/office/powerpoint/2010/main" val="91575184"/>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5" descr="O039"/>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2"/>
          <p:cNvSpPr txBox="1">
            <a:spLocks noChangeArrowheads="1"/>
          </p:cNvSpPr>
          <p:nvPr/>
        </p:nvSpPr>
        <p:spPr bwMode="auto">
          <a:xfrm>
            <a:off x="2286000" y="0"/>
            <a:ext cx="6858000" cy="384492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4800">
                <a:solidFill>
                  <a:srgbClr val="FF9933"/>
                </a:solidFill>
                <a:effectLst>
                  <a:outerShdw blurRad="38100" dist="38100" dir="2700000" algn="tl">
                    <a:srgbClr val="000000"/>
                  </a:outerShdw>
                </a:effectLst>
                <a:latin typeface="Arial" charset="0"/>
              </a:rPr>
              <a:t>9T 13</a:t>
            </a:r>
            <a:r>
              <a:rPr lang="en-US" sz="4500">
                <a:solidFill>
                  <a:srgbClr val="FF9933"/>
                </a:solidFill>
                <a:effectLst>
                  <a:outerShdw blurRad="38100" dist="38100" dir="2700000" algn="tl">
                    <a:srgbClr val="000000"/>
                  </a:outerShdw>
                </a:effectLst>
                <a:latin typeface="Arial" charset="0"/>
              </a:rPr>
              <a:t> (Continue)</a:t>
            </a:r>
          </a:p>
          <a:p>
            <a:pPr algn="ctr" eaLnBrk="0" fontAlgn="base" hangingPunct="0">
              <a:spcBef>
                <a:spcPct val="50000"/>
              </a:spcBef>
              <a:spcAft>
                <a:spcPct val="0"/>
              </a:spcAft>
              <a:defRPr/>
            </a:pPr>
            <a:r>
              <a:rPr lang="en-US" sz="3600">
                <a:solidFill>
                  <a:srgbClr val="FFFFFF"/>
                </a:solidFill>
                <a:effectLst>
                  <a:outerShdw blurRad="38100" dist="38100" dir="2700000" algn="tl">
                    <a:srgbClr val="000000"/>
                  </a:outerShdw>
                </a:effectLst>
                <a:latin typeface="Arial" charset="0"/>
              </a:rPr>
              <a:t>…Those who hold the reins of government are not able to solve the problem of moral corruption, poverty, pauperism, and increasing crime… </a:t>
            </a:r>
          </a:p>
        </p:txBody>
      </p:sp>
    </p:spTree>
    <p:extLst>
      <p:ext uri="{BB962C8B-B14F-4D97-AF65-F5344CB8AC3E}">
        <p14:creationId xmlns:p14="http://schemas.microsoft.com/office/powerpoint/2010/main" val="1076678278"/>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5" descr="O039"/>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1295400" y="0"/>
            <a:ext cx="7848600" cy="378618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4800" dirty="0">
                <a:solidFill>
                  <a:srgbClr val="FF9933"/>
                </a:solidFill>
                <a:effectLst>
                  <a:outerShdw blurRad="38100" dist="38100" dir="2700000" algn="tl">
                    <a:srgbClr val="000000"/>
                  </a:outerShdw>
                </a:effectLst>
                <a:latin typeface="Arial" charset="0"/>
              </a:rPr>
              <a:t>9T 13  (Continue)</a:t>
            </a:r>
          </a:p>
          <a:p>
            <a:pPr algn="ctr" eaLnBrk="0" fontAlgn="base" hangingPunct="0">
              <a:lnSpc>
                <a:spcPct val="90000"/>
              </a:lnSpc>
              <a:spcBef>
                <a:spcPct val="0"/>
              </a:spcBef>
              <a:spcAft>
                <a:spcPct val="0"/>
              </a:spcAft>
              <a:defRPr/>
            </a:pPr>
            <a:r>
              <a:rPr lang="en-US" sz="3600" dirty="0">
                <a:solidFill>
                  <a:srgbClr val="FFFFFF"/>
                </a:solidFill>
                <a:effectLst>
                  <a:outerShdw blurRad="38100" dist="38100" dir="2700000" algn="tl">
                    <a:srgbClr val="000000"/>
                  </a:outerShdw>
                </a:effectLst>
                <a:latin typeface="Arial" charset="0"/>
              </a:rPr>
              <a:t>…They are </a:t>
            </a:r>
            <a:r>
              <a:rPr lang="en-US" sz="3600" dirty="0">
                <a:solidFill>
                  <a:srgbClr val="FF9933"/>
                </a:solidFill>
                <a:effectLst>
                  <a:outerShdw blurRad="38100" dist="38100" dir="2700000" algn="tl">
                    <a:srgbClr val="000000"/>
                  </a:outerShdw>
                </a:effectLst>
                <a:latin typeface="Arial" charset="0"/>
              </a:rPr>
              <a:t>struggling in vain</a:t>
            </a:r>
            <a:r>
              <a:rPr lang="en-US" sz="3600" dirty="0">
                <a:solidFill>
                  <a:srgbClr val="FFFFFF"/>
                </a:solidFill>
                <a:effectLst>
                  <a:outerShdw blurRad="38100" dist="38100" dir="2700000" algn="tl">
                    <a:srgbClr val="000000"/>
                  </a:outerShdw>
                </a:effectLst>
                <a:latin typeface="Arial" charset="0"/>
              </a:rPr>
              <a:t> to place business operations on a more secure basis.  </a:t>
            </a:r>
            <a:r>
              <a:rPr lang="en-US" sz="3600" i="1" dirty="0">
                <a:solidFill>
                  <a:srgbClr val="FF9933"/>
                </a:solidFill>
                <a:effectLst>
                  <a:outerShdw blurRad="38100" dist="38100" dir="2700000" algn="tl">
                    <a:srgbClr val="000000"/>
                  </a:outerShdw>
                </a:effectLst>
                <a:latin typeface="Arial" charset="0"/>
              </a:rPr>
              <a:t>If men would give more heed to the teaching of God’s word</a:t>
            </a:r>
            <a:r>
              <a:rPr lang="en-US" sz="3600" dirty="0">
                <a:solidFill>
                  <a:srgbClr val="FFFFFF"/>
                </a:solidFill>
                <a:effectLst>
                  <a:outerShdw blurRad="38100" dist="38100" dir="2700000" algn="tl">
                    <a:srgbClr val="000000"/>
                  </a:outerShdw>
                </a:effectLst>
                <a:latin typeface="Arial" charset="0"/>
              </a:rPr>
              <a:t>, they would find a solution of the problems that perplex them.”</a:t>
            </a:r>
          </a:p>
        </p:txBody>
      </p:sp>
    </p:spTree>
    <p:extLst>
      <p:ext uri="{BB962C8B-B14F-4D97-AF65-F5344CB8AC3E}">
        <p14:creationId xmlns:p14="http://schemas.microsoft.com/office/powerpoint/2010/main" val="3201063294"/>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1336104" y="446807"/>
            <a:ext cx="7772400" cy="1470025"/>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rgbClr val="660033"/>
                </a:solidFill>
                <a:effectLst>
                  <a:outerShdw blurRad="38100" dist="38100" dir="2700000" algn="tl">
                    <a:srgbClr val="000000">
                      <a:alpha val="43137"/>
                    </a:srgbClr>
                  </a:outerShdw>
                </a:effectLst>
                <a:latin typeface="Comic Sans MS" pitchFamily="66" charset="0"/>
              </a:rPr>
              <a:t>THE LIFE CYCLE OF A STEWARD</a:t>
            </a:r>
          </a:p>
          <a:p>
            <a:endParaRPr lang="en-ZA" kern="0" dirty="0">
              <a:solidFill>
                <a:srgbClr val="660033"/>
              </a:solidFill>
              <a:effectLst>
                <a:outerShdw blurRad="38100" dist="38100" dir="2700000" algn="tl">
                  <a:srgbClr val="000000">
                    <a:alpha val="43137"/>
                  </a:srgbClr>
                </a:outerShdw>
              </a:effectLst>
              <a:latin typeface="Comic Sans MS" pitchFamily="66" charset="0"/>
            </a:endParaRPr>
          </a:p>
        </p:txBody>
      </p:sp>
      <p:sp>
        <p:nvSpPr>
          <p:cNvPr id="4" name="Subtitle 2"/>
          <p:cNvSpPr txBox="1">
            <a:spLocks/>
          </p:cNvSpPr>
          <p:nvPr/>
        </p:nvSpPr>
        <p:spPr>
          <a:xfrm>
            <a:off x="1043608" y="2396480"/>
            <a:ext cx="8100392" cy="175260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a:buFont typeface="Arial" pitchFamily="34" charset="0"/>
              <a:buChar char="•"/>
            </a:pPr>
            <a:r>
              <a:rPr lang="en-US" sz="3600" b="1" kern="0" dirty="0" smtClean="0">
                <a:solidFill>
                  <a:srgbClr val="660033"/>
                </a:solidFill>
                <a:effectLst>
                  <a:outerShdw blurRad="38100" dist="38100" dir="2700000" algn="tl">
                    <a:srgbClr val="000000">
                      <a:alpha val="43137"/>
                    </a:srgbClr>
                  </a:outerShdw>
                </a:effectLst>
                <a:latin typeface="Comic Sans MS" pitchFamily="66" charset="0"/>
              </a:rPr>
              <a:t>LEARN</a:t>
            </a:r>
            <a:r>
              <a:rPr lang="en-US" sz="3600" kern="0" dirty="0" smtClean="0">
                <a:solidFill>
                  <a:srgbClr val="660033"/>
                </a:solidFill>
                <a:effectLst>
                  <a:outerShdw blurRad="38100" dist="38100" dir="2700000" algn="tl">
                    <a:srgbClr val="000000">
                      <a:alpha val="43137"/>
                    </a:srgbClr>
                  </a:outerShdw>
                </a:effectLst>
                <a:latin typeface="Comic Sans MS" pitchFamily="66" charset="0"/>
              </a:rPr>
              <a:t>                             	(dedicate yourself to God)</a:t>
            </a:r>
          </a:p>
          <a:p>
            <a:pPr marL="457200" indent="-457200">
              <a:buFont typeface="Arial" pitchFamily="34" charset="0"/>
              <a:buChar char="•"/>
            </a:pPr>
            <a:r>
              <a:rPr lang="en-US" sz="3600" b="1" kern="0" dirty="0" smtClean="0">
                <a:solidFill>
                  <a:srgbClr val="660033"/>
                </a:solidFill>
                <a:effectLst>
                  <a:outerShdw blurRad="38100" dist="38100" dir="2700000" algn="tl">
                    <a:srgbClr val="000000">
                      <a:alpha val="43137"/>
                    </a:srgbClr>
                  </a:outerShdw>
                </a:effectLst>
                <a:latin typeface="Comic Sans MS" pitchFamily="66" charset="0"/>
              </a:rPr>
              <a:t>EARN</a:t>
            </a:r>
            <a:r>
              <a:rPr lang="en-US" sz="3600" kern="0" dirty="0" smtClean="0">
                <a:solidFill>
                  <a:srgbClr val="660033"/>
                </a:solidFill>
                <a:effectLst>
                  <a:outerShdw blurRad="38100" dist="38100" dir="2700000" algn="tl">
                    <a:srgbClr val="000000">
                      <a:alpha val="43137"/>
                    </a:srgbClr>
                  </a:outerShdw>
                </a:effectLst>
                <a:latin typeface="Comic Sans MS" pitchFamily="66" charset="0"/>
              </a:rPr>
              <a:t>                                         	(live in partnership with God)</a:t>
            </a:r>
          </a:p>
          <a:p>
            <a:pPr marL="457200" indent="-457200">
              <a:buFont typeface="Arial" pitchFamily="34" charset="0"/>
              <a:buChar char="•"/>
            </a:pPr>
            <a:r>
              <a:rPr lang="en-US" sz="3600" b="1" kern="0" dirty="0" smtClean="0">
                <a:solidFill>
                  <a:srgbClr val="660033"/>
                </a:solidFill>
                <a:effectLst>
                  <a:outerShdw blurRad="38100" dist="38100" dir="2700000" algn="tl">
                    <a:srgbClr val="000000">
                      <a:alpha val="43137"/>
                    </a:srgbClr>
                  </a:outerShdw>
                </a:effectLst>
                <a:latin typeface="Comic Sans MS" pitchFamily="66" charset="0"/>
              </a:rPr>
              <a:t>RETURN</a:t>
            </a:r>
            <a:r>
              <a:rPr lang="en-US" sz="3600" kern="0" dirty="0" smtClean="0">
                <a:solidFill>
                  <a:srgbClr val="660033"/>
                </a:solidFill>
                <a:effectLst>
                  <a:outerShdw blurRad="38100" dist="38100" dir="2700000" algn="tl">
                    <a:srgbClr val="000000">
                      <a:alpha val="43137"/>
                    </a:srgbClr>
                  </a:outerShdw>
                </a:effectLst>
                <a:latin typeface="Comic Sans MS" pitchFamily="66" charset="0"/>
              </a:rPr>
              <a:t>                                   (crown your partnership with God)</a:t>
            </a:r>
          </a:p>
        </p:txBody>
      </p:sp>
    </p:spTree>
    <p:extLst>
      <p:ext uri="{BB962C8B-B14F-4D97-AF65-F5344CB8AC3E}">
        <p14:creationId xmlns:p14="http://schemas.microsoft.com/office/powerpoint/2010/main" val="379229730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E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2"/>
          <p:cNvSpPr txBox="1">
            <a:spLocks noChangeArrowheads="1"/>
          </p:cNvSpPr>
          <p:nvPr/>
        </p:nvSpPr>
        <p:spPr bwMode="auto">
          <a:xfrm>
            <a:off x="0" y="693738"/>
            <a:ext cx="9144000" cy="677862"/>
          </a:xfrm>
          <a:prstGeom prst="rect">
            <a:avLst/>
          </a:prstGeom>
          <a:noFill/>
          <a:ln w="9525">
            <a:noFill/>
            <a:miter lim="800000"/>
            <a:headEnd/>
            <a:tailEnd/>
          </a:ln>
          <a:effectLst/>
        </p:spPr>
        <p:txBody>
          <a:bodyPr>
            <a:spAutoFit/>
          </a:bodyPr>
          <a:lstStyle/>
          <a:p>
            <a:pPr algn="ctr" eaLnBrk="0" fontAlgn="base" hangingPunct="0">
              <a:lnSpc>
                <a:spcPct val="80000"/>
              </a:lnSpc>
              <a:spcBef>
                <a:spcPct val="50000"/>
              </a:spcBef>
              <a:spcAft>
                <a:spcPct val="0"/>
              </a:spcAft>
              <a:defRPr/>
            </a:pPr>
            <a:r>
              <a:rPr lang="en-US" sz="4800" b="1" u="sng">
                <a:solidFill>
                  <a:srgbClr val="FFCC00"/>
                </a:solidFill>
                <a:effectLst>
                  <a:outerShdw blurRad="38100" dist="38100" dir="2700000" algn="tl">
                    <a:srgbClr val="000000"/>
                  </a:outerShdw>
                </a:effectLst>
                <a:latin typeface="Arial" charset="0"/>
              </a:rPr>
              <a:t>THE BIBLE and MONEY</a:t>
            </a:r>
            <a:endParaRPr lang="en-US">
              <a:solidFill>
                <a:srgbClr val="FFCC00"/>
              </a:solidFill>
              <a:effectLst>
                <a:outerShdw blurRad="38100" dist="38100" dir="2700000" algn="tl">
                  <a:srgbClr val="000000"/>
                </a:outerShdw>
              </a:effectLst>
              <a:latin typeface="Arial" charset="0"/>
            </a:endParaRPr>
          </a:p>
        </p:txBody>
      </p:sp>
      <p:sp>
        <p:nvSpPr>
          <p:cNvPr id="111619" name="Text Box 3"/>
          <p:cNvSpPr txBox="1">
            <a:spLocks noChangeArrowheads="1"/>
          </p:cNvSpPr>
          <p:nvPr/>
        </p:nvSpPr>
        <p:spPr bwMode="auto">
          <a:xfrm>
            <a:off x="381000" y="2401888"/>
            <a:ext cx="8077200" cy="1027112"/>
          </a:xfrm>
          <a:prstGeom prst="rect">
            <a:avLst/>
          </a:prstGeom>
          <a:noFill/>
          <a:ln w="9525">
            <a:noFill/>
            <a:miter lim="800000"/>
            <a:headEnd/>
            <a:tailEnd/>
          </a:ln>
          <a:effectLst/>
        </p:spPr>
        <p:txBody>
          <a:bodyPr>
            <a:spAutoFit/>
          </a:bodyPr>
          <a:lstStyle/>
          <a:p>
            <a:pPr eaLnBrk="0" fontAlgn="base" hangingPunct="0">
              <a:lnSpc>
                <a:spcPct val="75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2/3 of Jesus’ parables deals with </a:t>
            </a:r>
          </a:p>
          <a:p>
            <a:pPr eaLnBrk="0" fontAlgn="base" hangingPunct="0">
              <a:lnSpc>
                <a:spcPct val="75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money / possessions</a:t>
            </a:r>
            <a:endParaRPr lang="en-GB" sz="3600">
              <a:solidFill>
                <a:srgbClr val="FFFFFF"/>
              </a:solidFill>
            </a:endParaRPr>
          </a:p>
        </p:txBody>
      </p:sp>
      <p:sp>
        <p:nvSpPr>
          <p:cNvPr id="111620" name="Text Box 4"/>
          <p:cNvSpPr txBox="1">
            <a:spLocks noChangeArrowheads="1"/>
          </p:cNvSpPr>
          <p:nvPr/>
        </p:nvSpPr>
        <p:spPr bwMode="auto">
          <a:xfrm>
            <a:off x="381000" y="3544888"/>
            <a:ext cx="8153400" cy="1027112"/>
          </a:xfrm>
          <a:prstGeom prst="rect">
            <a:avLst/>
          </a:prstGeom>
          <a:noFill/>
          <a:ln w="9525">
            <a:noFill/>
            <a:miter lim="800000"/>
            <a:headEnd/>
            <a:tailEnd/>
          </a:ln>
          <a:effectLst/>
        </p:spPr>
        <p:txBody>
          <a:bodyPr>
            <a:spAutoFit/>
          </a:bodyPr>
          <a:lstStyle/>
          <a:p>
            <a:pPr eaLnBrk="0" fontAlgn="base" hangingPunct="0">
              <a:lnSpc>
                <a:spcPct val="75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2000 references on money found in </a:t>
            </a:r>
          </a:p>
          <a:p>
            <a:pPr eaLnBrk="0" fontAlgn="base" hangingPunct="0">
              <a:lnSpc>
                <a:spcPct val="75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the Bible</a:t>
            </a:r>
            <a:endParaRPr lang="en-GB" sz="3600">
              <a:solidFill>
                <a:srgbClr val="FFFFFF"/>
              </a:solidFill>
              <a:effectLst>
                <a:outerShdw blurRad="38100" dist="38100" dir="2700000" algn="tl">
                  <a:srgbClr val="000000"/>
                </a:outerShdw>
              </a:effectLst>
              <a:latin typeface="Arial" charset="0"/>
            </a:endParaRPr>
          </a:p>
        </p:txBody>
      </p:sp>
      <p:sp>
        <p:nvSpPr>
          <p:cNvPr id="111621" name="Text Box 5"/>
          <p:cNvSpPr txBox="1">
            <a:spLocks noChangeArrowheads="1"/>
          </p:cNvSpPr>
          <p:nvPr/>
        </p:nvSpPr>
        <p:spPr bwMode="auto">
          <a:xfrm>
            <a:off x="381000" y="4687888"/>
            <a:ext cx="8153400" cy="1027112"/>
          </a:xfrm>
          <a:prstGeom prst="rect">
            <a:avLst/>
          </a:prstGeom>
          <a:noFill/>
          <a:ln w="9525">
            <a:noFill/>
            <a:miter lim="800000"/>
            <a:headEnd/>
            <a:tailEnd/>
          </a:ln>
          <a:effectLst/>
        </p:spPr>
        <p:txBody>
          <a:bodyPr>
            <a:spAutoFit/>
          </a:bodyPr>
          <a:lstStyle/>
          <a:p>
            <a:pPr eaLnBrk="0" fontAlgn="base" hangingPunct="0">
              <a:lnSpc>
                <a:spcPct val="75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500 reference on faith found in the </a:t>
            </a:r>
          </a:p>
          <a:p>
            <a:pPr eaLnBrk="0" fontAlgn="base" hangingPunct="0">
              <a:lnSpc>
                <a:spcPct val="75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Bible</a:t>
            </a:r>
            <a:endParaRPr lang="en-GB" sz="3600">
              <a:solidFill>
                <a:srgbClr val="FFFFFF"/>
              </a:solidFill>
            </a:endParaRPr>
          </a:p>
        </p:txBody>
      </p:sp>
      <p:sp>
        <p:nvSpPr>
          <p:cNvPr id="111622" name="Text Box 6"/>
          <p:cNvSpPr txBox="1">
            <a:spLocks noChangeArrowheads="1"/>
          </p:cNvSpPr>
          <p:nvPr/>
        </p:nvSpPr>
        <p:spPr bwMode="auto">
          <a:xfrm>
            <a:off x="381000" y="5811838"/>
            <a:ext cx="8001000" cy="969962"/>
          </a:xfrm>
          <a:prstGeom prst="rect">
            <a:avLst/>
          </a:prstGeom>
          <a:noFill/>
          <a:ln w="9525">
            <a:noFill/>
            <a:miter lim="800000"/>
            <a:headEnd/>
            <a:tailEnd/>
          </a:ln>
          <a:effectLst/>
        </p:spPr>
        <p:txBody>
          <a:bodyPr>
            <a:spAutoFit/>
          </a:bodyPr>
          <a:lstStyle/>
          <a:p>
            <a:pPr eaLnBrk="0" fontAlgn="base" hangingPunct="0">
              <a:lnSpc>
                <a:spcPct val="70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All 15 Kingdom parables deals with </a:t>
            </a:r>
          </a:p>
          <a:p>
            <a:pPr eaLnBrk="0" fontAlgn="base" hangingPunct="0">
              <a:lnSpc>
                <a:spcPct val="70000"/>
              </a:lnSpc>
              <a:spcBef>
                <a:spcPct val="20000"/>
              </a:spcBef>
              <a:spcAft>
                <a:spcPct val="0"/>
              </a:spcAft>
              <a:defRPr/>
            </a:pPr>
            <a:r>
              <a:rPr lang="en-US" sz="3600">
                <a:solidFill>
                  <a:srgbClr val="FFFFFF"/>
                </a:solidFill>
                <a:effectLst>
                  <a:outerShdw blurRad="38100" dist="38100" dir="2700000" algn="tl">
                    <a:srgbClr val="000000"/>
                  </a:outerShdw>
                </a:effectLst>
                <a:latin typeface="Arial" charset="0"/>
              </a:rPr>
              <a:t>   money / possessions</a:t>
            </a:r>
            <a:endParaRPr lang="en-GB" sz="360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9310695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 calcmode="lin" valueType="num">
                                      <p:cBhvr>
                                        <p:cTn id="7" dur="1000" fill="hold"/>
                                        <p:tgtEl>
                                          <p:spTgt spid="111619"/>
                                        </p:tgtEl>
                                        <p:attrNameLst>
                                          <p:attrName>ppt_w</p:attrName>
                                        </p:attrNameLst>
                                      </p:cBhvr>
                                      <p:tavLst>
                                        <p:tav tm="0">
                                          <p:val>
                                            <p:fltVal val="0"/>
                                          </p:val>
                                        </p:tav>
                                        <p:tav tm="100000">
                                          <p:val>
                                            <p:strVal val="#ppt_w"/>
                                          </p:val>
                                        </p:tav>
                                      </p:tavLst>
                                    </p:anim>
                                    <p:anim calcmode="lin" valueType="num">
                                      <p:cBhvr>
                                        <p:cTn id="8" dur="1000" fill="hold"/>
                                        <p:tgtEl>
                                          <p:spTgt spid="111619"/>
                                        </p:tgtEl>
                                        <p:attrNameLst>
                                          <p:attrName>ppt_h</p:attrName>
                                        </p:attrNameLst>
                                      </p:cBhvr>
                                      <p:tavLst>
                                        <p:tav tm="0">
                                          <p:val>
                                            <p:fltVal val="0"/>
                                          </p:val>
                                        </p:tav>
                                        <p:tav tm="100000">
                                          <p:val>
                                            <p:strVal val="#ppt_h"/>
                                          </p:val>
                                        </p:tav>
                                      </p:tavLst>
                                    </p:anim>
                                    <p:anim calcmode="lin" valueType="num">
                                      <p:cBhvr>
                                        <p:cTn id="9" dur="1000" fill="hold"/>
                                        <p:tgtEl>
                                          <p:spTgt spid="1116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16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1620"/>
                                        </p:tgtEl>
                                        <p:attrNameLst>
                                          <p:attrName>style.visibility</p:attrName>
                                        </p:attrNameLst>
                                      </p:cBhvr>
                                      <p:to>
                                        <p:strVal val="visible"/>
                                      </p:to>
                                    </p:set>
                                    <p:anim calcmode="lin" valueType="num">
                                      <p:cBhvr>
                                        <p:cTn id="15" dur="1000" fill="hold"/>
                                        <p:tgtEl>
                                          <p:spTgt spid="111620"/>
                                        </p:tgtEl>
                                        <p:attrNameLst>
                                          <p:attrName>ppt_w</p:attrName>
                                        </p:attrNameLst>
                                      </p:cBhvr>
                                      <p:tavLst>
                                        <p:tav tm="0">
                                          <p:val>
                                            <p:fltVal val="0"/>
                                          </p:val>
                                        </p:tav>
                                        <p:tav tm="100000">
                                          <p:val>
                                            <p:strVal val="#ppt_w"/>
                                          </p:val>
                                        </p:tav>
                                      </p:tavLst>
                                    </p:anim>
                                    <p:anim calcmode="lin" valueType="num">
                                      <p:cBhvr>
                                        <p:cTn id="16" dur="1000" fill="hold"/>
                                        <p:tgtEl>
                                          <p:spTgt spid="111620"/>
                                        </p:tgtEl>
                                        <p:attrNameLst>
                                          <p:attrName>ppt_h</p:attrName>
                                        </p:attrNameLst>
                                      </p:cBhvr>
                                      <p:tavLst>
                                        <p:tav tm="0">
                                          <p:val>
                                            <p:fltVal val="0"/>
                                          </p:val>
                                        </p:tav>
                                        <p:tav tm="100000">
                                          <p:val>
                                            <p:strVal val="#ppt_h"/>
                                          </p:val>
                                        </p:tav>
                                      </p:tavLst>
                                    </p:anim>
                                    <p:anim calcmode="lin" valueType="num">
                                      <p:cBhvr>
                                        <p:cTn id="17" dur="1000" fill="hold"/>
                                        <p:tgtEl>
                                          <p:spTgt spid="1116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16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1621"/>
                                        </p:tgtEl>
                                        <p:attrNameLst>
                                          <p:attrName>style.visibility</p:attrName>
                                        </p:attrNameLst>
                                      </p:cBhvr>
                                      <p:to>
                                        <p:strVal val="visible"/>
                                      </p:to>
                                    </p:set>
                                    <p:anim calcmode="lin" valueType="num">
                                      <p:cBhvr>
                                        <p:cTn id="23" dur="1000" fill="hold"/>
                                        <p:tgtEl>
                                          <p:spTgt spid="111621"/>
                                        </p:tgtEl>
                                        <p:attrNameLst>
                                          <p:attrName>ppt_w</p:attrName>
                                        </p:attrNameLst>
                                      </p:cBhvr>
                                      <p:tavLst>
                                        <p:tav tm="0">
                                          <p:val>
                                            <p:fltVal val="0"/>
                                          </p:val>
                                        </p:tav>
                                        <p:tav tm="100000">
                                          <p:val>
                                            <p:strVal val="#ppt_w"/>
                                          </p:val>
                                        </p:tav>
                                      </p:tavLst>
                                    </p:anim>
                                    <p:anim calcmode="lin" valueType="num">
                                      <p:cBhvr>
                                        <p:cTn id="24" dur="1000" fill="hold"/>
                                        <p:tgtEl>
                                          <p:spTgt spid="111621"/>
                                        </p:tgtEl>
                                        <p:attrNameLst>
                                          <p:attrName>ppt_h</p:attrName>
                                        </p:attrNameLst>
                                      </p:cBhvr>
                                      <p:tavLst>
                                        <p:tav tm="0">
                                          <p:val>
                                            <p:fltVal val="0"/>
                                          </p:val>
                                        </p:tav>
                                        <p:tav tm="100000">
                                          <p:val>
                                            <p:strVal val="#ppt_h"/>
                                          </p:val>
                                        </p:tav>
                                      </p:tavLst>
                                    </p:anim>
                                    <p:anim calcmode="lin" valueType="num">
                                      <p:cBhvr>
                                        <p:cTn id="25" dur="1000" fill="hold"/>
                                        <p:tgtEl>
                                          <p:spTgt spid="11162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16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1622"/>
                                        </p:tgtEl>
                                        <p:attrNameLst>
                                          <p:attrName>style.visibility</p:attrName>
                                        </p:attrNameLst>
                                      </p:cBhvr>
                                      <p:to>
                                        <p:strVal val="visible"/>
                                      </p:to>
                                    </p:set>
                                    <p:anim calcmode="lin" valueType="num">
                                      <p:cBhvr>
                                        <p:cTn id="31" dur="1000" fill="hold"/>
                                        <p:tgtEl>
                                          <p:spTgt spid="111622"/>
                                        </p:tgtEl>
                                        <p:attrNameLst>
                                          <p:attrName>ppt_w</p:attrName>
                                        </p:attrNameLst>
                                      </p:cBhvr>
                                      <p:tavLst>
                                        <p:tav tm="0">
                                          <p:val>
                                            <p:fltVal val="0"/>
                                          </p:val>
                                        </p:tav>
                                        <p:tav tm="100000">
                                          <p:val>
                                            <p:strVal val="#ppt_w"/>
                                          </p:val>
                                        </p:tav>
                                      </p:tavLst>
                                    </p:anim>
                                    <p:anim calcmode="lin" valueType="num">
                                      <p:cBhvr>
                                        <p:cTn id="32" dur="1000" fill="hold"/>
                                        <p:tgtEl>
                                          <p:spTgt spid="111622"/>
                                        </p:tgtEl>
                                        <p:attrNameLst>
                                          <p:attrName>ppt_h</p:attrName>
                                        </p:attrNameLst>
                                      </p:cBhvr>
                                      <p:tavLst>
                                        <p:tav tm="0">
                                          <p:val>
                                            <p:fltVal val="0"/>
                                          </p:val>
                                        </p:tav>
                                        <p:tav tm="100000">
                                          <p:val>
                                            <p:strVal val="#ppt_h"/>
                                          </p:val>
                                        </p:tav>
                                      </p:tavLst>
                                    </p:anim>
                                    <p:anim calcmode="lin" valueType="num">
                                      <p:cBhvr>
                                        <p:cTn id="33" dur="1000" fill="hold"/>
                                        <p:tgtEl>
                                          <p:spTgt spid="11162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16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620" grpId="0" autoUpdateAnimBg="0"/>
      <p:bldP spid="111621" grpId="0" autoUpdateAnimBg="0"/>
      <p:bldP spid="11162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4" descr="E027"/>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2"/>
          <p:cNvSpPr txBox="1">
            <a:spLocks noChangeArrowheads="1"/>
          </p:cNvSpPr>
          <p:nvPr/>
        </p:nvSpPr>
        <p:spPr bwMode="auto">
          <a:xfrm>
            <a:off x="0" y="152400"/>
            <a:ext cx="9144000" cy="628650"/>
          </a:xfrm>
          <a:prstGeom prst="rect">
            <a:avLst/>
          </a:prstGeom>
          <a:noFill/>
          <a:ln w="9525">
            <a:noFill/>
            <a:miter lim="800000"/>
            <a:headEnd/>
            <a:tailEnd/>
          </a:ln>
          <a:effectLst/>
        </p:spPr>
        <p:txBody>
          <a:bodyPr>
            <a:spAutoFit/>
          </a:bodyPr>
          <a:lstStyle/>
          <a:p>
            <a:pPr eaLnBrk="0" fontAlgn="base" hangingPunct="0">
              <a:lnSpc>
                <a:spcPct val="80000"/>
              </a:lnSpc>
              <a:spcBef>
                <a:spcPct val="50000"/>
              </a:spcBef>
              <a:spcAft>
                <a:spcPct val="0"/>
              </a:spcAft>
              <a:defRPr/>
            </a:pPr>
            <a:r>
              <a:rPr lang="en-US" sz="4400" b="1">
                <a:solidFill>
                  <a:srgbClr val="FF9933"/>
                </a:solidFill>
                <a:effectLst>
                  <a:outerShdw blurRad="38100" dist="38100" dir="2700000" algn="tl">
                    <a:srgbClr val="000000"/>
                  </a:outerShdw>
                </a:effectLst>
                <a:latin typeface="Arial" charset="0"/>
              </a:rPr>
              <a:t>   </a:t>
            </a:r>
            <a:r>
              <a:rPr lang="en-US" sz="4400" b="1" u="sng">
                <a:solidFill>
                  <a:srgbClr val="FF9933"/>
                </a:solidFill>
                <a:effectLst>
                  <a:outerShdw blurRad="38100" dist="38100" dir="2700000" algn="tl">
                    <a:srgbClr val="000000"/>
                  </a:outerShdw>
                </a:effectLst>
                <a:latin typeface="Arial" charset="0"/>
              </a:rPr>
              <a:t>Bible Characters and money</a:t>
            </a:r>
            <a:endParaRPr lang="en-US" sz="4400">
              <a:solidFill>
                <a:srgbClr val="FF9933"/>
              </a:solidFill>
              <a:effectLst>
                <a:outerShdw blurRad="38100" dist="38100" dir="2700000" algn="tl">
                  <a:srgbClr val="000000"/>
                </a:outerShdw>
              </a:effectLst>
              <a:latin typeface="Arial" charset="0"/>
            </a:endParaRPr>
          </a:p>
        </p:txBody>
      </p:sp>
      <p:sp>
        <p:nvSpPr>
          <p:cNvPr id="98307" name="Text Box 3"/>
          <p:cNvSpPr txBox="1">
            <a:spLocks noChangeArrowheads="1"/>
          </p:cNvSpPr>
          <p:nvPr/>
        </p:nvSpPr>
        <p:spPr bwMode="auto">
          <a:xfrm>
            <a:off x="533400" y="1143000"/>
            <a:ext cx="7696200" cy="60960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Remember Lot’s wife- Gen.13</a:t>
            </a:r>
            <a:endParaRPr lang="en-GB" sz="3400">
              <a:solidFill>
                <a:srgbClr val="FFFFFF"/>
              </a:solidFill>
              <a:effectLst>
                <a:outerShdw blurRad="38100" dist="38100" dir="2700000" algn="tl">
                  <a:srgbClr val="000000"/>
                </a:outerShdw>
              </a:effectLst>
              <a:latin typeface="Arial" charset="0"/>
            </a:endParaRPr>
          </a:p>
        </p:txBody>
      </p:sp>
      <p:sp>
        <p:nvSpPr>
          <p:cNvPr id="98308" name="Text Box 4"/>
          <p:cNvSpPr txBox="1">
            <a:spLocks noChangeArrowheads="1"/>
          </p:cNvSpPr>
          <p:nvPr/>
        </p:nvSpPr>
        <p:spPr bwMode="auto">
          <a:xfrm>
            <a:off x="533400" y="1804988"/>
            <a:ext cx="7239000" cy="481012"/>
          </a:xfrm>
          <a:prstGeom prst="rect">
            <a:avLst/>
          </a:prstGeom>
          <a:noFill/>
          <a:ln w="9525">
            <a:noFill/>
            <a:miter lim="800000"/>
            <a:headEnd/>
            <a:tailEnd/>
          </a:ln>
          <a:effectLst/>
        </p:spPr>
        <p:txBody>
          <a:bodyPr>
            <a:spAutoFit/>
          </a:bodyPr>
          <a:lstStyle/>
          <a:p>
            <a:pPr eaLnBrk="0" fontAlgn="base" hangingPunct="0">
              <a:lnSpc>
                <a:spcPct val="75000"/>
              </a:lnSpc>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Achan- Joshua 7</a:t>
            </a:r>
            <a:endParaRPr lang="en-GB" sz="3400">
              <a:solidFill>
                <a:srgbClr val="FFFFFF"/>
              </a:solidFill>
            </a:endParaRPr>
          </a:p>
        </p:txBody>
      </p:sp>
      <p:sp>
        <p:nvSpPr>
          <p:cNvPr id="98309" name="Text Box 5"/>
          <p:cNvSpPr txBox="1">
            <a:spLocks noChangeArrowheads="1"/>
          </p:cNvSpPr>
          <p:nvPr/>
        </p:nvSpPr>
        <p:spPr bwMode="auto">
          <a:xfrm>
            <a:off x="533400" y="2338388"/>
            <a:ext cx="7543800" cy="481012"/>
          </a:xfrm>
          <a:prstGeom prst="rect">
            <a:avLst/>
          </a:prstGeom>
          <a:noFill/>
          <a:ln w="9525">
            <a:noFill/>
            <a:miter lim="800000"/>
            <a:headEnd/>
            <a:tailEnd/>
          </a:ln>
          <a:effectLst/>
        </p:spPr>
        <p:txBody>
          <a:bodyPr>
            <a:spAutoFit/>
          </a:bodyPr>
          <a:lstStyle/>
          <a:p>
            <a:pPr eaLnBrk="0" fontAlgn="base" hangingPunct="0">
              <a:lnSpc>
                <a:spcPct val="75000"/>
              </a:lnSpc>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Gehazi- 2 Kings 5</a:t>
            </a:r>
            <a:endParaRPr lang="en-GB" sz="3400">
              <a:solidFill>
                <a:srgbClr val="FFFFFF"/>
              </a:solidFill>
            </a:endParaRPr>
          </a:p>
        </p:txBody>
      </p:sp>
      <p:sp>
        <p:nvSpPr>
          <p:cNvPr id="98310" name="Text Box 6"/>
          <p:cNvSpPr txBox="1">
            <a:spLocks noChangeArrowheads="1"/>
          </p:cNvSpPr>
          <p:nvPr/>
        </p:nvSpPr>
        <p:spPr bwMode="auto">
          <a:xfrm>
            <a:off x="533400" y="2895600"/>
            <a:ext cx="7467600" cy="481013"/>
          </a:xfrm>
          <a:prstGeom prst="rect">
            <a:avLst/>
          </a:prstGeom>
          <a:noFill/>
          <a:ln w="9525">
            <a:noFill/>
            <a:miter lim="800000"/>
            <a:headEnd/>
            <a:tailEnd/>
          </a:ln>
          <a:effectLst/>
        </p:spPr>
        <p:txBody>
          <a:bodyPr>
            <a:spAutoFit/>
          </a:bodyPr>
          <a:lstStyle/>
          <a:p>
            <a:pPr eaLnBrk="0" fontAlgn="base" hangingPunct="0">
              <a:lnSpc>
                <a:spcPct val="75000"/>
              </a:lnSpc>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The yuppie- Matt. 19:16-22</a:t>
            </a:r>
            <a:endParaRPr lang="en-GB" sz="3400">
              <a:solidFill>
                <a:srgbClr val="FFFFFF"/>
              </a:solidFill>
            </a:endParaRPr>
          </a:p>
        </p:txBody>
      </p:sp>
      <p:sp>
        <p:nvSpPr>
          <p:cNvPr id="98311" name="Text Box 7"/>
          <p:cNvSpPr txBox="1">
            <a:spLocks noChangeArrowheads="1"/>
          </p:cNvSpPr>
          <p:nvPr/>
        </p:nvSpPr>
        <p:spPr bwMode="auto">
          <a:xfrm>
            <a:off x="533400" y="3352800"/>
            <a:ext cx="7315200" cy="60960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Ananias &amp; Sapphira- Acts 4,5</a:t>
            </a:r>
            <a:endParaRPr lang="en-GB" sz="3400">
              <a:solidFill>
                <a:srgbClr val="FFFFFF"/>
              </a:solidFill>
              <a:effectLst>
                <a:outerShdw blurRad="38100" dist="38100" dir="2700000" algn="tl">
                  <a:srgbClr val="000000"/>
                </a:outerShdw>
              </a:effectLst>
              <a:latin typeface="Arial" charset="0"/>
            </a:endParaRPr>
          </a:p>
        </p:txBody>
      </p:sp>
      <p:sp>
        <p:nvSpPr>
          <p:cNvPr id="98312" name="Text Box 8"/>
          <p:cNvSpPr txBox="1">
            <a:spLocks noChangeArrowheads="1"/>
          </p:cNvSpPr>
          <p:nvPr/>
        </p:nvSpPr>
        <p:spPr bwMode="auto">
          <a:xfrm>
            <a:off x="533400" y="4014788"/>
            <a:ext cx="7543800" cy="481012"/>
          </a:xfrm>
          <a:prstGeom prst="rect">
            <a:avLst/>
          </a:prstGeom>
          <a:noFill/>
          <a:ln w="9525">
            <a:noFill/>
            <a:miter lim="800000"/>
            <a:headEnd/>
            <a:tailEnd/>
          </a:ln>
          <a:effectLst/>
        </p:spPr>
        <p:txBody>
          <a:bodyPr>
            <a:spAutoFit/>
          </a:bodyPr>
          <a:lstStyle/>
          <a:p>
            <a:pPr eaLnBrk="0" fontAlgn="base" hangingPunct="0">
              <a:lnSpc>
                <a:spcPct val="75000"/>
              </a:lnSpc>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Judas Iscariot- Matt. 27:3-5</a:t>
            </a:r>
            <a:endParaRPr lang="en-GB" sz="3400">
              <a:solidFill>
                <a:srgbClr val="FFFFFF"/>
              </a:solidFill>
              <a:effectLst>
                <a:outerShdw blurRad="38100" dist="38100" dir="2700000" algn="tl">
                  <a:srgbClr val="000000"/>
                </a:outerShdw>
              </a:effectLst>
            </a:endParaRPr>
          </a:p>
        </p:txBody>
      </p:sp>
      <p:sp>
        <p:nvSpPr>
          <p:cNvPr id="98313" name="Text Box 9"/>
          <p:cNvSpPr txBox="1">
            <a:spLocks noChangeArrowheads="1"/>
          </p:cNvSpPr>
          <p:nvPr/>
        </p:nvSpPr>
        <p:spPr bwMode="auto">
          <a:xfrm>
            <a:off x="533400" y="4521200"/>
            <a:ext cx="8305800" cy="584200"/>
          </a:xfrm>
          <a:prstGeom prst="rect">
            <a:avLst/>
          </a:prstGeom>
          <a:noFill/>
          <a:ln w="9525">
            <a:noFill/>
            <a:miter lim="800000"/>
            <a:headEnd/>
            <a:tailEnd/>
          </a:ln>
          <a:effectLst/>
        </p:spPr>
        <p:txBody>
          <a:bodyPr>
            <a:spAutoFit/>
          </a:bodyPr>
          <a:lstStyle/>
          <a:p>
            <a:pPr eaLnBrk="0" fontAlgn="base" hangingPunct="0">
              <a:lnSpc>
                <a:spcPct val="95000"/>
              </a:lnSpc>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Abraham: father of the faithful </a:t>
            </a:r>
            <a:r>
              <a:rPr lang="en-US" sz="3000">
                <a:solidFill>
                  <a:srgbClr val="FFFFFF"/>
                </a:solidFill>
                <a:effectLst>
                  <a:outerShdw blurRad="38100" dist="38100" dir="2700000" algn="tl">
                    <a:srgbClr val="000000"/>
                  </a:outerShdw>
                </a:effectLst>
                <a:latin typeface="Arial" charset="0"/>
              </a:rPr>
              <a:t>Gen.12-15</a:t>
            </a:r>
            <a:endParaRPr lang="en-GB" sz="3000">
              <a:solidFill>
                <a:srgbClr val="FFFFFF"/>
              </a:solidFill>
              <a:effectLst>
                <a:outerShdw blurRad="38100" dist="38100" dir="2700000" algn="tl">
                  <a:srgbClr val="000000"/>
                </a:outerShdw>
              </a:effectLst>
            </a:endParaRPr>
          </a:p>
        </p:txBody>
      </p:sp>
      <p:sp>
        <p:nvSpPr>
          <p:cNvPr id="98314" name="Text Box 10"/>
          <p:cNvSpPr txBox="1">
            <a:spLocks noChangeArrowheads="1"/>
          </p:cNvSpPr>
          <p:nvPr/>
        </p:nvSpPr>
        <p:spPr bwMode="auto">
          <a:xfrm>
            <a:off x="533400" y="5105400"/>
            <a:ext cx="8305800" cy="584200"/>
          </a:xfrm>
          <a:prstGeom prst="rect">
            <a:avLst/>
          </a:prstGeom>
          <a:noFill/>
          <a:ln w="9525">
            <a:noFill/>
            <a:miter lim="800000"/>
            <a:headEnd/>
            <a:tailEnd/>
          </a:ln>
          <a:effectLst/>
        </p:spPr>
        <p:txBody>
          <a:bodyPr>
            <a:spAutoFit/>
          </a:bodyPr>
          <a:lstStyle/>
          <a:p>
            <a:pPr eaLnBrk="0" fontAlgn="base" hangingPunct="0">
              <a:lnSpc>
                <a:spcPct val="95000"/>
              </a:lnSpc>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Moses: greater riches- Heb.11:24-26</a:t>
            </a:r>
            <a:endParaRPr lang="en-GB" sz="3400">
              <a:solidFill>
                <a:srgbClr val="FFFFFF"/>
              </a:solidFill>
            </a:endParaRPr>
          </a:p>
        </p:txBody>
      </p:sp>
      <p:sp>
        <p:nvSpPr>
          <p:cNvPr id="98315" name="Text Box 11"/>
          <p:cNvSpPr txBox="1">
            <a:spLocks noChangeArrowheads="1"/>
          </p:cNvSpPr>
          <p:nvPr/>
        </p:nvSpPr>
        <p:spPr bwMode="auto">
          <a:xfrm>
            <a:off x="457200" y="5740400"/>
            <a:ext cx="7924800" cy="584200"/>
          </a:xfrm>
          <a:prstGeom prst="rect">
            <a:avLst/>
          </a:prstGeom>
          <a:noFill/>
          <a:ln w="9525">
            <a:noFill/>
            <a:miter lim="800000"/>
            <a:headEnd/>
            <a:tailEnd/>
          </a:ln>
          <a:effectLst/>
        </p:spPr>
        <p:txBody>
          <a:bodyPr>
            <a:spAutoFit/>
          </a:bodyPr>
          <a:lstStyle/>
          <a:p>
            <a:pPr algn="ctr" eaLnBrk="0" fontAlgn="base" hangingPunct="0">
              <a:lnSpc>
                <a:spcPct val="95000"/>
              </a:lnSpc>
              <a:spcBef>
                <a:spcPct val="50000"/>
              </a:spcBef>
              <a:spcAft>
                <a:spcPct val="0"/>
              </a:spcAft>
              <a:defRPr/>
            </a:pPr>
            <a:r>
              <a:rPr lang="en-US" sz="3400">
                <a:solidFill>
                  <a:srgbClr val="FFFFFF"/>
                </a:solidFill>
                <a:effectLst>
                  <a:outerShdw blurRad="38100" dist="38100" dir="2700000" algn="tl">
                    <a:srgbClr val="000000"/>
                  </a:outerShdw>
                </a:effectLst>
                <a:latin typeface="Arial" charset="0"/>
              </a:rPr>
              <a:t>-  Zacchaeus: the tax collector-  Luke 19</a:t>
            </a:r>
            <a:endParaRPr lang="en-GB" sz="3400">
              <a:solidFill>
                <a:srgbClr val="FFFFFF"/>
              </a:solidFill>
            </a:endParaRPr>
          </a:p>
        </p:txBody>
      </p:sp>
    </p:spTree>
    <p:extLst>
      <p:ext uri="{BB962C8B-B14F-4D97-AF65-F5344CB8AC3E}">
        <p14:creationId xmlns:p14="http://schemas.microsoft.com/office/powerpoint/2010/main" val="42187062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 calcmode="lin" valueType="num">
                                      <p:cBhvr additive="base">
                                        <p:cTn id="7" dur="500" fill="hold"/>
                                        <p:tgtEl>
                                          <p:spTgt spid="98307"/>
                                        </p:tgtEl>
                                        <p:attrNameLst>
                                          <p:attrName>ppt_x</p:attrName>
                                        </p:attrNameLst>
                                      </p:cBhvr>
                                      <p:tavLst>
                                        <p:tav tm="0">
                                          <p:val>
                                            <p:strVal val="0-#ppt_w/2"/>
                                          </p:val>
                                        </p:tav>
                                        <p:tav tm="100000">
                                          <p:val>
                                            <p:strVal val="#ppt_x"/>
                                          </p:val>
                                        </p:tav>
                                      </p:tavLst>
                                    </p:anim>
                                    <p:anim calcmode="lin" valueType="num">
                                      <p:cBhvr additive="base">
                                        <p:cTn id="8" dur="500" fill="hold"/>
                                        <p:tgtEl>
                                          <p:spTgt spid="983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8308"/>
                                        </p:tgtEl>
                                        <p:attrNameLst>
                                          <p:attrName>style.visibility</p:attrName>
                                        </p:attrNameLst>
                                      </p:cBhvr>
                                      <p:to>
                                        <p:strVal val="visible"/>
                                      </p:to>
                                    </p:set>
                                    <p:anim calcmode="lin" valueType="num">
                                      <p:cBhvr additive="base">
                                        <p:cTn id="13" dur="500" fill="hold"/>
                                        <p:tgtEl>
                                          <p:spTgt spid="98308"/>
                                        </p:tgtEl>
                                        <p:attrNameLst>
                                          <p:attrName>ppt_x</p:attrName>
                                        </p:attrNameLst>
                                      </p:cBhvr>
                                      <p:tavLst>
                                        <p:tav tm="0">
                                          <p:val>
                                            <p:strVal val="0-#ppt_w/2"/>
                                          </p:val>
                                        </p:tav>
                                        <p:tav tm="100000">
                                          <p:val>
                                            <p:strVal val="#ppt_x"/>
                                          </p:val>
                                        </p:tav>
                                      </p:tavLst>
                                    </p:anim>
                                    <p:anim calcmode="lin" valueType="num">
                                      <p:cBhvr additive="base">
                                        <p:cTn id="14" dur="500" fill="hold"/>
                                        <p:tgtEl>
                                          <p:spTgt spid="983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8309"/>
                                        </p:tgtEl>
                                        <p:attrNameLst>
                                          <p:attrName>style.visibility</p:attrName>
                                        </p:attrNameLst>
                                      </p:cBhvr>
                                      <p:to>
                                        <p:strVal val="visible"/>
                                      </p:to>
                                    </p:set>
                                    <p:anim calcmode="lin" valueType="num">
                                      <p:cBhvr additive="base">
                                        <p:cTn id="19" dur="500" fill="hold"/>
                                        <p:tgtEl>
                                          <p:spTgt spid="98309"/>
                                        </p:tgtEl>
                                        <p:attrNameLst>
                                          <p:attrName>ppt_x</p:attrName>
                                        </p:attrNameLst>
                                      </p:cBhvr>
                                      <p:tavLst>
                                        <p:tav tm="0">
                                          <p:val>
                                            <p:strVal val="0-#ppt_w/2"/>
                                          </p:val>
                                        </p:tav>
                                        <p:tav tm="100000">
                                          <p:val>
                                            <p:strVal val="#ppt_x"/>
                                          </p:val>
                                        </p:tav>
                                      </p:tavLst>
                                    </p:anim>
                                    <p:anim calcmode="lin" valueType="num">
                                      <p:cBhvr additive="base">
                                        <p:cTn id="20"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8310"/>
                                        </p:tgtEl>
                                        <p:attrNameLst>
                                          <p:attrName>style.visibility</p:attrName>
                                        </p:attrNameLst>
                                      </p:cBhvr>
                                      <p:to>
                                        <p:strVal val="visible"/>
                                      </p:to>
                                    </p:set>
                                    <p:anim calcmode="lin" valueType="num">
                                      <p:cBhvr additive="base">
                                        <p:cTn id="25" dur="500" fill="hold"/>
                                        <p:tgtEl>
                                          <p:spTgt spid="98310"/>
                                        </p:tgtEl>
                                        <p:attrNameLst>
                                          <p:attrName>ppt_x</p:attrName>
                                        </p:attrNameLst>
                                      </p:cBhvr>
                                      <p:tavLst>
                                        <p:tav tm="0">
                                          <p:val>
                                            <p:strVal val="0-#ppt_w/2"/>
                                          </p:val>
                                        </p:tav>
                                        <p:tav tm="100000">
                                          <p:val>
                                            <p:strVal val="#ppt_x"/>
                                          </p:val>
                                        </p:tav>
                                      </p:tavLst>
                                    </p:anim>
                                    <p:anim calcmode="lin" valueType="num">
                                      <p:cBhvr additive="base">
                                        <p:cTn id="26"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8311"/>
                                        </p:tgtEl>
                                        <p:attrNameLst>
                                          <p:attrName>style.visibility</p:attrName>
                                        </p:attrNameLst>
                                      </p:cBhvr>
                                      <p:to>
                                        <p:strVal val="visible"/>
                                      </p:to>
                                    </p:set>
                                    <p:anim calcmode="lin" valueType="num">
                                      <p:cBhvr additive="base">
                                        <p:cTn id="31" dur="500" fill="hold"/>
                                        <p:tgtEl>
                                          <p:spTgt spid="98311"/>
                                        </p:tgtEl>
                                        <p:attrNameLst>
                                          <p:attrName>ppt_x</p:attrName>
                                        </p:attrNameLst>
                                      </p:cBhvr>
                                      <p:tavLst>
                                        <p:tav tm="0">
                                          <p:val>
                                            <p:strVal val="0-#ppt_w/2"/>
                                          </p:val>
                                        </p:tav>
                                        <p:tav tm="100000">
                                          <p:val>
                                            <p:strVal val="#ppt_x"/>
                                          </p:val>
                                        </p:tav>
                                      </p:tavLst>
                                    </p:anim>
                                    <p:anim calcmode="lin" valueType="num">
                                      <p:cBhvr additive="base">
                                        <p:cTn id="32" dur="500" fill="hold"/>
                                        <p:tgtEl>
                                          <p:spTgt spid="9831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8312"/>
                                        </p:tgtEl>
                                        <p:attrNameLst>
                                          <p:attrName>style.visibility</p:attrName>
                                        </p:attrNameLst>
                                      </p:cBhvr>
                                      <p:to>
                                        <p:strVal val="visible"/>
                                      </p:to>
                                    </p:set>
                                    <p:anim calcmode="lin" valueType="num">
                                      <p:cBhvr additive="base">
                                        <p:cTn id="37" dur="500" fill="hold"/>
                                        <p:tgtEl>
                                          <p:spTgt spid="98312"/>
                                        </p:tgtEl>
                                        <p:attrNameLst>
                                          <p:attrName>ppt_x</p:attrName>
                                        </p:attrNameLst>
                                      </p:cBhvr>
                                      <p:tavLst>
                                        <p:tav tm="0">
                                          <p:val>
                                            <p:strVal val="0-#ppt_w/2"/>
                                          </p:val>
                                        </p:tav>
                                        <p:tav tm="100000">
                                          <p:val>
                                            <p:strVal val="#ppt_x"/>
                                          </p:val>
                                        </p:tav>
                                      </p:tavLst>
                                    </p:anim>
                                    <p:anim calcmode="lin" valueType="num">
                                      <p:cBhvr additive="base">
                                        <p:cTn id="38" dur="500" fill="hold"/>
                                        <p:tgtEl>
                                          <p:spTgt spid="9831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8313"/>
                                        </p:tgtEl>
                                        <p:attrNameLst>
                                          <p:attrName>style.visibility</p:attrName>
                                        </p:attrNameLst>
                                      </p:cBhvr>
                                      <p:to>
                                        <p:strVal val="visible"/>
                                      </p:to>
                                    </p:set>
                                    <p:anim calcmode="lin" valueType="num">
                                      <p:cBhvr additive="base">
                                        <p:cTn id="43" dur="500" fill="hold"/>
                                        <p:tgtEl>
                                          <p:spTgt spid="98313"/>
                                        </p:tgtEl>
                                        <p:attrNameLst>
                                          <p:attrName>ppt_x</p:attrName>
                                        </p:attrNameLst>
                                      </p:cBhvr>
                                      <p:tavLst>
                                        <p:tav tm="0">
                                          <p:val>
                                            <p:strVal val="0-#ppt_w/2"/>
                                          </p:val>
                                        </p:tav>
                                        <p:tav tm="100000">
                                          <p:val>
                                            <p:strVal val="#ppt_x"/>
                                          </p:val>
                                        </p:tav>
                                      </p:tavLst>
                                    </p:anim>
                                    <p:anim calcmode="lin" valueType="num">
                                      <p:cBhvr additive="base">
                                        <p:cTn id="44" dur="500" fill="hold"/>
                                        <p:tgtEl>
                                          <p:spTgt spid="9831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8314"/>
                                        </p:tgtEl>
                                        <p:attrNameLst>
                                          <p:attrName>style.visibility</p:attrName>
                                        </p:attrNameLst>
                                      </p:cBhvr>
                                      <p:to>
                                        <p:strVal val="visible"/>
                                      </p:to>
                                    </p:set>
                                    <p:anim calcmode="lin" valueType="num">
                                      <p:cBhvr additive="base">
                                        <p:cTn id="49" dur="500" fill="hold"/>
                                        <p:tgtEl>
                                          <p:spTgt spid="98314"/>
                                        </p:tgtEl>
                                        <p:attrNameLst>
                                          <p:attrName>ppt_x</p:attrName>
                                        </p:attrNameLst>
                                      </p:cBhvr>
                                      <p:tavLst>
                                        <p:tav tm="0">
                                          <p:val>
                                            <p:strVal val="0-#ppt_w/2"/>
                                          </p:val>
                                        </p:tav>
                                        <p:tav tm="100000">
                                          <p:val>
                                            <p:strVal val="#ppt_x"/>
                                          </p:val>
                                        </p:tav>
                                      </p:tavLst>
                                    </p:anim>
                                    <p:anim calcmode="lin" valueType="num">
                                      <p:cBhvr additive="base">
                                        <p:cTn id="50" dur="500" fill="hold"/>
                                        <p:tgtEl>
                                          <p:spTgt spid="9831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8315"/>
                                        </p:tgtEl>
                                        <p:attrNameLst>
                                          <p:attrName>style.visibility</p:attrName>
                                        </p:attrNameLst>
                                      </p:cBhvr>
                                      <p:to>
                                        <p:strVal val="visible"/>
                                      </p:to>
                                    </p:set>
                                    <p:anim calcmode="lin" valueType="num">
                                      <p:cBhvr additive="base">
                                        <p:cTn id="55" dur="500" fill="hold"/>
                                        <p:tgtEl>
                                          <p:spTgt spid="98315"/>
                                        </p:tgtEl>
                                        <p:attrNameLst>
                                          <p:attrName>ppt_x</p:attrName>
                                        </p:attrNameLst>
                                      </p:cBhvr>
                                      <p:tavLst>
                                        <p:tav tm="0">
                                          <p:val>
                                            <p:strVal val="0-#ppt_w/2"/>
                                          </p:val>
                                        </p:tav>
                                        <p:tav tm="100000">
                                          <p:val>
                                            <p:strVal val="#ppt_x"/>
                                          </p:val>
                                        </p:tav>
                                      </p:tavLst>
                                    </p:anim>
                                    <p:anim calcmode="lin" valueType="num">
                                      <p:cBhvr additive="base">
                                        <p:cTn id="56" dur="500" fill="hold"/>
                                        <p:tgtEl>
                                          <p:spTgt spid="98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P spid="98308" grpId="0" autoUpdateAnimBg="0"/>
      <p:bldP spid="98309" grpId="0" autoUpdateAnimBg="0"/>
      <p:bldP spid="98310" grpId="0" autoUpdateAnimBg="0"/>
      <p:bldP spid="98311" grpId="0" autoUpdateAnimBg="0"/>
      <p:bldP spid="98312" grpId="0" autoUpdateAnimBg="0"/>
      <p:bldP spid="98313" grpId="0" autoUpdateAnimBg="0"/>
      <p:bldP spid="98314" grpId="0" autoUpdateAnimBg="0"/>
      <p:bldP spid="9831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O039"/>
          <p:cNvPicPr>
            <a:picLocks noChangeAspect="1" noChangeArrowheads="1"/>
          </p:cNvPicPr>
          <p:nvPr/>
        </p:nvPicPr>
        <p:blipFill>
          <a:blip r:embed="rId3" cstate="print">
            <a:lum bright="-20000" contrast="-20000"/>
          </a:blip>
          <a:srcRect/>
          <a:stretch>
            <a:fillRect/>
          </a:stretch>
        </p:blipFill>
        <p:spPr bwMode="auto">
          <a:xfrm>
            <a:off x="0" y="0"/>
            <a:ext cx="9144000" cy="6858000"/>
          </a:xfrm>
          <a:prstGeom prst="rect">
            <a:avLst/>
          </a:prstGeom>
          <a:noFill/>
          <a:ln w="9525">
            <a:noFill/>
            <a:miter lim="800000"/>
            <a:headEnd/>
            <a:tailEnd/>
          </a:ln>
        </p:spPr>
      </p:pic>
      <p:sp>
        <p:nvSpPr>
          <p:cNvPr id="20485" name="Text Box 5"/>
          <p:cNvSpPr txBox="1">
            <a:spLocks noChangeArrowheads="1"/>
          </p:cNvSpPr>
          <p:nvPr/>
        </p:nvSpPr>
        <p:spPr bwMode="auto">
          <a:xfrm>
            <a:off x="838200" y="71438"/>
            <a:ext cx="8305800" cy="4308872"/>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4000" dirty="0">
                <a:solidFill>
                  <a:srgbClr val="FF9933"/>
                </a:solidFill>
                <a:effectLst>
                  <a:outerShdw blurRad="38100" dist="38100" dir="2700000" algn="tl">
                    <a:srgbClr val="000000"/>
                  </a:outerShdw>
                </a:effectLst>
                <a:latin typeface="Arial" charset="0"/>
              </a:rPr>
              <a:t>Testimonies Vol. </a:t>
            </a:r>
            <a:r>
              <a:rPr lang="en-US" sz="4000" dirty="0" smtClean="0">
                <a:solidFill>
                  <a:srgbClr val="FF9933"/>
                </a:solidFill>
                <a:effectLst>
                  <a:outerShdw blurRad="38100" dist="38100" dir="2700000" algn="tl">
                    <a:srgbClr val="000000"/>
                  </a:outerShdw>
                </a:effectLst>
                <a:latin typeface="Arial" charset="0"/>
              </a:rPr>
              <a:t>6, p.446</a:t>
            </a:r>
            <a:endParaRPr lang="en-US" sz="3200" dirty="0">
              <a:solidFill>
                <a:srgbClr val="FFFF00"/>
              </a:solidFill>
              <a:effectLst>
                <a:outerShdw blurRad="38100" dist="38100" dir="2700000" algn="tl">
                  <a:srgbClr val="000000"/>
                </a:outerShdw>
              </a:effectLst>
              <a:latin typeface="Times New Roman" pitchFamily="18" charset="0"/>
            </a:endParaRPr>
          </a:p>
          <a:p>
            <a:pPr algn="ctr" eaLnBrk="0" fontAlgn="base" hangingPunct="0">
              <a:spcBef>
                <a:spcPct val="50000"/>
              </a:spcBef>
              <a:spcAft>
                <a:spcPct val="0"/>
              </a:spcAft>
              <a:defRPr/>
            </a:pPr>
            <a:r>
              <a:rPr lang="en-US" sz="3600" dirty="0">
                <a:solidFill>
                  <a:srgbClr val="FFFFFF"/>
                </a:solidFill>
                <a:effectLst>
                  <a:outerShdw blurRad="38100" dist="38100" dir="2700000" algn="tl">
                    <a:srgbClr val="000000"/>
                  </a:outerShdw>
                </a:effectLst>
                <a:latin typeface="Arial" charset="0"/>
              </a:rPr>
              <a:t>“There are only </a:t>
            </a:r>
            <a:r>
              <a:rPr lang="en-US" sz="3600" dirty="0">
                <a:solidFill>
                  <a:srgbClr val="FF9933"/>
                </a:solidFill>
                <a:effectLst>
                  <a:outerShdw blurRad="38100" dist="38100" dir="2700000" algn="tl">
                    <a:srgbClr val="000000"/>
                  </a:outerShdw>
                </a:effectLst>
                <a:latin typeface="Arial" charset="0"/>
              </a:rPr>
              <a:t>two places</a:t>
            </a:r>
            <a:r>
              <a:rPr lang="en-US" sz="3600" dirty="0">
                <a:solidFill>
                  <a:srgbClr val="FFFFFF"/>
                </a:solidFill>
                <a:effectLst>
                  <a:outerShdw blurRad="38100" dist="38100" dir="2700000" algn="tl">
                    <a:srgbClr val="000000"/>
                  </a:outerShdw>
                </a:effectLst>
                <a:latin typeface="Arial" charset="0"/>
              </a:rPr>
              <a:t> in the world where we can deposit our treasures - in </a:t>
            </a:r>
            <a:r>
              <a:rPr lang="en-US" sz="3600" dirty="0">
                <a:solidFill>
                  <a:srgbClr val="FF9933"/>
                </a:solidFill>
                <a:effectLst>
                  <a:outerShdw blurRad="38100" dist="38100" dir="2700000" algn="tl">
                    <a:srgbClr val="000000"/>
                  </a:outerShdw>
                </a:effectLst>
                <a:latin typeface="Arial" charset="0"/>
              </a:rPr>
              <a:t>God’s storehouse</a:t>
            </a:r>
            <a:r>
              <a:rPr lang="en-US" sz="3600" dirty="0">
                <a:solidFill>
                  <a:srgbClr val="FFFFFF"/>
                </a:solidFill>
                <a:effectLst>
                  <a:outerShdw blurRad="38100" dist="38100" dir="2700000" algn="tl">
                    <a:srgbClr val="000000"/>
                  </a:outerShdw>
                </a:effectLst>
                <a:latin typeface="Arial" charset="0"/>
              </a:rPr>
              <a:t> or in Satan’s, and all that is not devoted to Christ’s service is counted on </a:t>
            </a:r>
            <a:r>
              <a:rPr lang="en-US" sz="3600" dirty="0">
                <a:solidFill>
                  <a:srgbClr val="FF9933"/>
                </a:solidFill>
                <a:effectLst>
                  <a:outerShdw blurRad="38100" dist="38100" dir="2700000" algn="tl">
                    <a:srgbClr val="000000"/>
                  </a:outerShdw>
                </a:effectLst>
                <a:latin typeface="Arial" charset="0"/>
              </a:rPr>
              <a:t>Satan’s side</a:t>
            </a:r>
            <a:r>
              <a:rPr lang="en-US" sz="3600" dirty="0">
                <a:solidFill>
                  <a:srgbClr val="FFFFFF"/>
                </a:solidFill>
                <a:effectLst>
                  <a:outerShdw blurRad="38100" dist="38100" dir="2700000" algn="tl">
                    <a:srgbClr val="000000"/>
                  </a:outerShdw>
                </a:effectLst>
                <a:latin typeface="Arial" charset="0"/>
              </a:rPr>
              <a:t> and goes to strengthen his cause.”</a:t>
            </a:r>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4" descr="D03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579" name="Text Box 2"/>
          <p:cNvSpPr txBox="1">
            <a:spLocks noChangeArrowheads="1"/>
          </p:cNvSpPr>
          <p:nvPr/>
        </p:nvSpPr>
        <p:spPr bwMode="auto">
          <a:xfrm>
            <a:off x="0" y="0"/>
            <a:ext cx="9144000" cy="749300"/>
          </a:xfrm>
          <a:prstGeom prst="rect">
            <a:avLst/>
          </a:prstGeom>
          <a:noFill/>
          <a:ln w="9525">
            <a:noFill/>
            <a:miter lim="800000"/>
            <a:headEnd/>
            <a:tailEnd/>
          </a:ln>
        </p:spPr>
        <p:txBody>
          <a:bodyPr>
            <a:spAutoFit/>
          </a:bodyPr>
          <a:lstStyle/>
          <a:p>
            <a:pPr algn="ctr" eaLnBrk="0" fontAlgn="base" hangingPunct="0">
              <a:lnSpc>
                <a:spcPct val="80000"/>
              </a:lnSpc>
              <a:spcBef>
                <a:spcPct val="50000"/>
              </a:spcBef>
              <a:spcAft>
                <a:spcPct val="0"/>
              </a:spcAft>
            </a:pPr>
            <a:endParaRPr lang="en-GB" sz="5400" b="1" u="sng" smtClean="0">
              <a:solidFill>
                <a:srgbClr val="FFFFFF"/>
              </a:solidFill>
              <a:latin typeface="Times New Roman" pitchFamily="18" charset="0"/>
            </a:endParaRPr>
          </a:p>
        </p:txBody>
      </p:sp>
      <p:sp>
        <p:nvSpPr>
          <p:cNvPr id="186371" name="Text Box 3"/>
          <p:cNvSpPr txBox="1">
            <a:spLocks noChangeArrowheads="1"/>
          </p:cNvSpPr>
          <p:nvPr/>
        </p:nvSpPr>
        <p:spPr bwMode="auto">
          <a:xfrm>
            <a:off x="0" y="0"/>
            <a:ext cx="5943600" cy="6386513"/>
          </a:xfrm>
          <a:prstGeom prst="rect">
            <a:avLst/>
          </a:prstGeom>
          <a:solidFill>
            <a:srgbClr val="000000">
              <a:alpha val="60001"/>
            </a:srgbClr>
          </a:solidFill>
          <a:ln w="9525">
            <a:noFill/>
            <a:miter lim="800000"/>
            <a:headEnd/>
            <a:tailEnd/>
          </a:ln>
          <a:effectLst/>
        </p:spPr>
        <p:txBody>
          <a:bodyPr>
            <a:spAutoFit/>
          </a:bodyPr>
          <a:lstStyle/>
          <a:p>
            <a:pPr algn="ctr" eaLnBrk="0" fontAlgn="base" hangingPunct="0">
              <a:spcBef>
                <a:spcPct val="50000"/>
              </a:spcBef>
              <a:spcAft>
                <a:spcPct val="0"/>
              </a:spcAft>
              <a:defRPr/>
            </a:pPr>
            <a:r>
              <a:rPr lang="en-US" sz="4000" dirty="0">
                <a:solidFill>
                  <a:srgbClr val="FF9933"/>
                </a:solidFill>
                <a:effectLst>
                  <a:outerShdw blurRad="38100" dist="38100" dir="2700000" algn="tl">
                    <a:srgbClr val="FFFFFF"/>
                  </a:outerShdw>
                </a:effectLst>
                <a:latin typeface="Arial" charset="0"/>
              </a:rPr>
              <a:t>(The Devil’s         Workers Meeting) </a:t>
            </a:r>
            <a:r>
              <a:rPr lang="en-US" sz="2800" dirty="0">
                <a:solidFill>
                  <a:srgbClr val="FF9933"/>
                </a:solidFill>
                <a:effectLst>
                  <a:outerShdw blurRad="38100" dist="38100" dir="2700000" algn="tl">
                    <a:srgbClr val="FFFFFF"/>
                  </a:outerShdw>
                </a:effectLst>
                <a:latin typeface="Arial" charset="0"/>
              </a:rPr>
              <a:t>                   Testimonies to Ministers, p 473,474</a:t>
            </a:r>
            <a:r>
              <a:rPr lang="en-US" dirty="0">
                <a:solidFill>
                  <a:srgbClr val="FFFFFF"/>
                </a:solidFill>
              </a:rPr>
              <a:t> </a:t>
            </a:r>
            <a:endParaRPr lang="en-US" sz="4000" dirty="0">
              <a:solidFill>
                <a:srgbClr val="FF9933"/>
              </a:solidFill>
              <a:effectLst>
                <a:outerShdw blurRad="38100" dist="38100" dir="2700000" algn="tl">
                  <a:srgbClr val="FFFFFF"/>
                </a:outerShdw>
              </a:effectLst>
              <a:latin typeface="Arial" charset="0"/>
            </a:endParaRPr>
          </a:p>
          <a:p>
            <a:pPr algn="ctr" eaLnBrk="0" fontAlgn="base" hangingPunct="0">
              <a:spcBef>
                <a:spcPct val="50000"/>
              </a:spcBef>
              <a:spcAft>
                <a:spcPct val="0"/>
              </a:spcAft>
              <a:defRPr/>
            </a:pPr>
            <a:r>
              <a:rPr lang="en-US" sz="3400" dirty="0">
                <a:solidFill>
                  <a:srgbClr val="FFFFFF"/>
                </a:solidFill>
                <a:effectLst>
                  <a:outerShdw blurRad="38100" dist="38100" dir="2700000" algn="tl">
                    <a:srgbClr val="010199"/>
                  </a:outerShdw>
                </a:effectLst>
                <a:latin typeface="Arial" charset="0"/>
              </a:rPr>
              <a:t>“Go make the possessors of lands and money drunk with the cares of this life. Present the world before them in its most attractive light, that they may lay up their treasure here and fix their affections upon earthly things…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animEffect transition="in" filter="dissolve">
                                      <p:cBhvr>
                                        <p:cTn id="7"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J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0000"/>
              </a:lnSpc>
              <a:spcBef>
                <a:spcPct val="50000"/>
              </a:spcBef>
            </a:pPr>
            <a:endParaRPr lang="en-GB" altLang="en-US" sz="5400" b="1" u="sng">
              <a:latin typeface="Times New Roman" pitchFamily="18" charset="0"/>
            </a:endParaRPr>
          </a:p>
        </p:txBody>
      </p:sp>
      <p:sp>
        <p:nvSpPr>
          <p:cNvPr id="76803" name="Text Box 3"/>
          <p:cNvSpPr txBox="1">
            <a:spLocks noChangeArrowheads="1"/>
          </p:cNvSpPr>
          <p:nvPr/>
        </p:nvSpPr>
        <p:spPr bwMode="auto">
          <a:xfrm>
            <a:off x="457200" y="249238"/>
            <a:ext cx="8153400" cy="6227762"/>
          </a:xfrm>
          <a:prstGeom prst="rect">
            <a:avLst/>
          </a:prstGeom>
          <a:noFill/>
          <a:ln w="9525">
            <a:noFill/>
            <a:miter lim="800000"/>
            <a:headEnd/>
            <a:tailEnd/>
          </a:ln>
          <a:effectLst/>
        </p:spPr>
        <p:txBody>
          <a:bodyPr>
            <a:spAutoFit/>
          </a:bodyPr>
          <a:lstStyle/>
          <a:p>
            <a:pPr algn="ctr" eaLnBrk="0" hangingPunct="0">
              <a:lnSpc>
                <a:spcPct val="110000"/>
              </a:lnSpc>
              <a:spcBef>
                <a:spcPct val="30000"/>
              </a:spcBef>
              <a:defRPr/>
            </a:pPr>
            <a:r>
              <a:rPr lang="en-US" sz="6600" dirty="0">
                <a:solidFill>
                  <a:srgbClr val="FF9933"/>
                </a:solidFill>
                <a:effectLst>
                  <a:outerShdw blurRad="38100" dist="38100" dir="2700000" algn="tl">
                    <a:srgbClr val="000000"/>
                  </a:outerShdw>
                </a:effectLst>
              </a:rPr>
              <a:t>The Camp of the </a:t>
            </a:r>
            <a:r>
              <a:rPr lang="en-US" sz="6600" b="1" i="1" dirty="0">
                <a:solidFill>
                  <a:srgbClr val="FF9933"/>
                </a:solidFill>
                <a:effectLst>
                  <a:outerShdw blurRad="38100" dist="38100" dir="2700000" algn="tl">
                    <a:srgbClr val="000000"/>
                  </a:outerShdw>
                </a:effectLst>
              </a:rPr>
              <a:t>Israelites</a:t>
            </a:r>
            <a:r>
              <a:rPr lang="en-US" sz="6600" dirty="0">
                <a:solidFill>
                  <a:srgbClr val="FF9933"/>
                </a:solidFill>
                <a:effectLst>
                  <a:outerShdw blurRad="38100" dist="38100" dir="2700000" algn="tl">
                    <a:srgbClr val="000000"/>
                  </a:outerShdw>
                </a:effectLst>
              </a:rPr>
              <a:t> </a:t>
            </a:r>
          </a:p>
          <a:p>
            <a:pPr algn="ctr" eaLnBrk="0" hangingPunct="0">
              <a:lnSpc>
                <a:spcPct val="110000"/>
              </a:lnSpc>
              <a:spcBef>
                <a:spcPct val="30000"/>
              </a:spcBef>
              <a:defRPr/>
            </a:pPr>
            <a:r>
              <a:rPr lang="en-US" sz="6600" dirty="0">
                <a:solidFill>
                  <a:schemeClr val="bg1"/>
                </a:solidFill>
                <a:effectLst>
                  <a:outerShdw blurRad="38100" dist="38100" dir="2700000" algn="tl">
                    <a:srgbClr val="000000"/>
                  </a:outerShdw>
                </a:effectLst>
              </a:rPr>
              <a:t>and</a:t>
            </a:r>
          </a:p>
          <a:p>
            <a:pPr algn="ctr" eaLnBrk="0" hangingPunct="0">
              <a:lnSpc>
                <a:spcPct val="110000"/>
              </a:lnSpc>
              <a:spcBef>
                <a:spcPct val="30000"/>
              </a:spcBef>
              <a:defRPr/>
            </a:pPr>
            <a:r>
              <a:rPr lang="en-US" sz="6600" dirty="0">
                <a:solidFill>
                  <a:srgbClr val="0099FF"/>
                </a:solidFill>
                <a:effectLst>
                  <a:outerShdw blurRad="38100" dist="38100" dir="2700000" algn="tl">
                    <a:srgbClr val="000000"/>
                  </a:outerShdw>
                </a:effectLst>
              </a:rPr>
              <a:t>The Camp of the </a:t>
            </a:r>
            <a:r>
              <a:rPr lang="en-US" sz="6600" b="1" i="1" dirty="0">
                <a:solidFill>
                  <a:srgbClr val="0099FF"/>
                </a:solidFill>
                <a:effectLst>
                  <a:outerShdw blurRad="38100" dist="38100" dir="2700000" algn="tl">
                    <a:srgbClr val="000000"/>
                  </a:outerShdw>
                </a:effectLst>
              </a:rPr>
              <a:t>Philistines</a:t>
            </a:r>
          </a:p>
        </p:txBody>
      </p:sp>
    </p:spTree>
    <p:extLst>
      <p:ext uri="{BB962C8B-B14F-4D97-AF65-F5344CB8AC3E}">
        <p14:creationId xmlns:p14="http://schemas.microsoft.com/office/powerpoint/2010/main" val="33923293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1000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p:cTn id="7" dur="2000" fill="hold"/>
                                        <p:tgtEl>
                                          <p:spTgt spid="7680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76803">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76803">
                                            <p:txEl>
                                              <p:pRg st="0" end="0"/>
                                            </p:txEl>
                                          </p:spTgt>
                                        </p:tgtEl>
                                        <p:attrNameLst>
                                          <p:attrName>style.rotation</p:attrName>
                                        </p:attrNameLst>
                                      </p:cBhvr>
                                      <p:tavLst>
                                        <p:tav tm="0">
                                          <p:val>
                                            <p:fltVal val="360"/>
                                          </p:val>
                                        </p:tav>
                                        <p:tav tm="100000">
                                          <p:val>
                                            <p:fltVal val="0"/>
                                          </p:val>
                                        </p:tav>
                                      </p:tavLst>
                                    </p:anim>
                                    <p:animEffect transition="in" filter="fade">
                                      <p:cBhvr>
                                        <p:cTn id="10" dur="2000"/>
                                        <p:tgtEl>
                                          <p:spTgt spid="76803">
                                            <p:txEl>
                                              <p:pRg st="0" end="0"/>
                                            </p:txEl>
                                          </p:spTgt>
                                        </p:tgtEl>
                                      </p:cBhvr>
                                    </p:animEffect>
                                  </p:childTnLst>
                                </p:cTn>
                              </p:par>
                            </p:childTnLst>
                          </p:cTn>
                        </p:par>
                        <p:par>
                          <p:cTn id="11" fill="hold" nodeType="afterGroup">
                            <p:stCondLst>
                              <p:cond delay="12000"/>
                            </p:stCondLst>
                            <p:childTnLst>
                              <p:par>
                                <p:cTn id="12" presetID="49" presetClass="entr" presetSubtype="0" decel="100000" fill="hold" nodeType="afterEffect">
                                  <p:stCondLst>
                                    <p:cond delay="3000"/>
                                  </p:stCondLst>
                                  <p:childTnLst>
                                    <p:set>
                                      <p:cBhvr>
                                        <p:cTn id="13" dur="1" fill="hold">
                                          <p:stCondLst>
                                            <p:cond delay="0"/>
                                          </p:stCondLst>
                                        </p:cTn>
                                        <p:tgtEl>
                                          <p:spTgt spid="76803">
                                            <p:txEl>
                                              <p:pRg st="2" end="2"/>
                                            </p:txEl>
                                          </p:spTgt>
                                        </p:tgtEl>
                                        <p:attrNameLst>
                                          <p:attrName>style.visibility</p:attrName>
                                        </p:attrNameLst>
                                      </p:cBhvr>
                                      <p:to>
                                        <p:strVal val="visible"/>
                                      </p:to>
                                    </p:set>
                                    <p:anim calcmode="lin" valueType="num">
                                      <p:cBhvr>
                                        <p:cTn id="14" dur="2000" fill="hold"/>
                                        <p:tgtEl>
                                          <p:spTgt spid="76803">
                                            <p:txEl>
                                              <p:pRg st="2" end="2"/>
                                            </p:txEl>
                                          </p:spTgt>
                                        </p:tgtEl>
                                        <p:attrNameLst>
                                          <p:attrName>ppt_w</p:attrName>
                                        </p:attrNameLst>
                                      </p:cBhvr>
                                      <p:tavLst>
                                        <p:tav tm="0">
                                          <p:val>
                                            <p:fltVal val="0"/>
                                          </p:val>
                                        </p:tav>
                                        <p:tav tm="100000">
                                          <p:val>
                                            <p:strVal val="#ppt_w"/>
                                          </p:val>
                                        </p:tav>
                                      </p:tavLst>
                                    </p:anim>
                                    <p:anim calcmode="lin" valueType="num">
                                      <p:cBhvr>
                                        <p:cTn id="15" dur="2000" fill="hold"/>
                                        <p:tgtEl>
                                          <p:spTgt spid="76803">
                                            <p:txEl>
                                              <p:pRg st="2" end="2"/>
                                            </p:txEl>
                                          </p:spTgt>
                                        </p:tgtEl>
                                        <p:attrNameLst>
                                          <p:attrName>ppt_h</p:attrName>
                                        </p:attrNameLst>
                                      </p:cBhvr>
                                      <p:tavLst>
                                        <p:tav tm="0">
                                          <p:val>
                                            <p:fltVal val="0"/>
                                          </p:val>
                                        </p:tav>
                                        <p:tav tm="100000">
                                          <p:val>
                                            <p:strVal val="#ppt_h"/>
                                          </p:val>
                                        </p:tav>
                                      </p:tavLst>
                                    </p:anim>
                                    <p:anim calcmode="lin" valueType="num">
                                      <p:cBhvr>
                                        <p:cTn id="16" dur="2000" fill="hold"/>
                                        <p:tgtEl>
                                          <p:spTgt spid="76803">
                                            <p:txEl>
                                              <p:pRg st="2" end="2"/>
                                            </p:txEl>
                                          </p:spTgt>
                                        </p:tgtEl>
                                        <p:attrNameLst>
                                          <p:attrName>style.rotation</p:attrName>
                                        </p:attrNameLst>
                                      </p:cBhvr>
                                      <p:tavLst>
                                        <p:tav tm="0">
                                          <p:val>
                                            <p:fltVal val="360"/>
                                          </p:val>
                                        </p:tav>
                                        <p:tav tm="100000">
                                          <p:val>
                                            <p:fltVal val="0"/>
                                          </p:val>
                                        </p:tav>
                                      </p:tavLst>
                                    </p:anim>
                                    <p:animEffect transition="in" filter="fade">
                                      <p:cBhvr>
                                        <p:cTn id="17" dur="2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5" descr="D03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Text Box 2"/>
          <p:cNvSpPr txBox="1">
            <a:spLocks noChangeArrowheads="1"/>
          </p:cNvSpPr>
          <p:nvPr/>
        </p:nvSpPr>
        <p:spPr bwMode="auto">
          <a:xfrm>
            <a:off x="0" y="0"/>
            <a:ext cx="9144000" cy="749300"/>
          </a:xfrm>
          <a:prstGeom prst="rect">
            <a:avLst/>
          </a:prstGeom>
          <a:noFill/>
          <a:ln w="9525">
            <a:noFill/>
            <a:miter lim="800000"/>
            <a:headEnd/>
            <a:tailEnd/>
          </a:ln>
        </p:spPr>
        <p:txBody>
          <a:bodyPr>
            <a:spAutoFit/>
          </a:bodyPr>
          <a:lstStyle/>
          <a:p>
            <a:pPr algn="ctr" eaLnBrk="0" fontAlgn="base" hangingPunct="0">
              <a:lnSpc>
                <a:spcPct val="80000"/>
              </a:lnSpc>
              <a:spcBef>
                <a:spcPct val="50000"/>
              </a:spcBef>
              <a:spcAft>
                <a:spcPct val="0"/>
              </a:spcAft>
            </a:pPr>
            <a:endParaRPr lang="en-GB" sz="5400" b="1" u="sng" smtClean="0">
              <a:solidFill>
                <a:srgbClr val="FFFFFF"/>
              </a:solidFill>
              <a:latin typeface="Times New Roman" pitchFamily="18" charset="0"/>
            </a:endParaRPr>
          </a:p>
        </p:txBody>
      </p:sp>
      <p:sp>
        <p:nvSpPr>
          <p:cNvPr id="198659" name="Text Box 3"/>
          <p:cNvSpPr txBox="1">
            <a:spLocks noChangeArrowheads="1"/>
          </p:cNvSpPr>
          <p:nvPr/>
        </p:nvSpPr>
        <p:spPr bwMode="auto">
          <a:xfrm>
            <a:off x="0" y="0"/>
            <a:ext cx="5486400" cy="6896100"/>
          </a:xfrm>
          <a:prstGeom prst="rect">
            <a:avLst/>
          </a:prstGeom>
          <a:solidFill>
            <a:srgbClr val="000000">
              <a:alpha val="60001"/>
            </a:srgbClr>
          </a:solidFill>
          <a:ln w="9525">
            <a:noFill/>
            <a:miter lim="800000"/>
            <a:headEnd/>
            <a:tailEnd/>
          </a:ln>
          <a:effectLst/>
        </p:spPr>
        <p:txBody>
          <a:bodyPr>
            <a:spAutoFit/>
          </a:bodyPr>
          <a:lstStyle/>
          <a:p>
            <a:pPr algn="ctr" eaLnBrk="0" fontAlgn="base" hangingPunct="0">
              <a:spcBef>
                <a:spcPct val="50000"/>
              </a:spcBef>
              <a:spcAft>
                <a:spcPct val="0"/>
              </a:spcAft>
              <a:defRPr/>
            </a:pPr>
            <a:r>
              <a:rPr lang="en-US" sz="4000" dirty="0">
                <a:solidFill>
                  <a:srgbClr val="FF9933"/>
                </a:solidFill>
                <a:effectLst>
                  <a:outerShdw blurRad="38100" dist="38100" dir="2700000" algn="tl">
                    <a:srgbClr val="FFFFFF"/>
                  </a:outerShdw>
                </a:effectLst>
                <a:latin typeface="Arial" charset="0"/>
              </a:rPr>
              <a:t>TM.473-4                     </a:t>
            </a:r>
            <a:r>
              <a:rPr lang="en-US" sz="2800" dirty="0">
                <a:solidFill>
                  <a:srgbClr val="FF9933"/>
                </a:solidFill>
                <a:effectLst>
                  <a:outerShdw blurRad="38100" dist="38100" dir="2700000" algn="tl">
                    <a:srgbClr val="FFFFFF"/>
                  </a:outerShdw>
                </a:effectLst>
                <a:latin typeface="Arial" charset="0"/>
              </a:rPr>
              <a:t>(Continued…)</a:t>
            </a:r>
          </a:p>
          <a:p>
            <a:pPr algn="ctr" eaLnBrk="0" fontAlgn="base" hangingPunct="0">
              <a:spcBef>
                <a:spcPct val="50000"/>
              </a:spcBef>
              <a:spcAft>
                <a:spcPct val="0"/>
              </a:spcAft>
              <a:defRPr/>
            </a:pPr>
            <a:r>
              <a:rPr lang="en-US" sz="3600" dirty="0">
                <a:solidFill>
                  <a:srgbClr val="FFFFFF"/>
                </a:solidFill>
                <a:effectLst>
                  <a:outerShdw blurRad="38100" dist="38100" dir="2700000" algn="tl">
                    <a:srgbClr val="010199"/>
                  </a:outerShdw>
                </a:effectLst>
                <a:latin typeface="Arial" charset="0"/>
              </a:rPr>
              <a:t>…We must do our utmost to prevent those who </a:t>
            </a:r>
            <a:r>
              <a:rPr lang="en-US" sz="3600" dirty="0" err="1">
                <a:solidFill>
                  <a:srgbClr val="FFFFFF"/>
                </a:solidFill>
                <a:effectLst>
                  <a:outerShdw blurRad="38100" dist="38100" dir="2700000" algn="tl">
                    <a:srgbClr val="010199"/>
                  </a:outerShdw>
                </a:effectLst>
                <a:latin typeface="Arial" charset="0"/>
              </a:rPr>
              <a:t>labour</a:t>
            </a:r>
            <a:r>
              <a:rPr lang="en-US" sz="3600" dirty="0">
                <a:solidFill>
                  <a:srgbClr val="FFFFFF"/>
                </a:solidFill>
                <a:effectLst>
                  <a:outerShdw blurRad="38100" dist="38100" dir="2700000" algn="tl">
                    <a:srgbClr val="010199"/>
                  </a:outerShdw>
                </a:effectLst>
                <a:latin typeface="Arial" charset="0"/>
              </a:rPr>
              <a:t> in God’s cause from obtaining means to use against us. Keep the money in our ranks. </a:t>
            </a:r>
            <a:r>
              <a:rPr lang="en-US" sz="3600" dirty="0">
                <a:solidFill>
                  <a:srgbClr val="FFFFFF"/>
                </a:solidFill>
                <a:effectLst>
                  <a:outerShdw blurRad="38100" dist="38100" dir="2700000" algn="tl">
                    <a:srgbClr val="010199"/>
                  </a:outerShdw>
                </a:effectLst>
              </a:rPr>
              <a:t>The more means they obtain, the more they will injure our kingdom by taking from us our subjects…</a:t>
            </a:r>
            <a:endParaRPr lang="en-US" sz="3600" dirty="0">
              <a:solidFill>
                <a:srgbClr val="FFFFFF"/>
              </a:solidFill>
            </a:endParaRPr>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4" descr="D03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7" name="Text Box 2"/>
          <p:cNvSpPr txBox="1">
            <a:spLocks noChangeArrowheads="1"/>
          </p:cNvSpPr>
          <p:nvPr/>
        </p:nvSpPr>
        <p:spPr bwMode="auto">
          <a:xfrm>
            <a:off x="0" y="0"/>
            <a:ext cx="9144000" cy="749300"/>
          </a:xfrm>
          <a:prstGeom prst="rect">
            <a:avLst/>
          </a:prstGeom>
          <a:noFill/>
          <a:ln w="9525">
            <a:noFill/>
            <a:miter lim="800000"/>
            <a:headEnd/>
            <a:tailEnd/>
          </a:ln>
        </p:spPr>
        <p:txBody>
          <a:bodyPr>
            <a:spAutoFit/>
          </a:bodyPr>
          <a:lstStyle/>
          <a:p>
            <a:pPr algn="ctr" eaLnBrk="0" fontAlgn="base" hangingPunct="0">
              <a:lnSpc>
                <a:spcPct val="80000"/>
              </a:lnSpc>
              <a:spcBef>
                <a:spcPct val="50000"/>
              </a:spcBef>
              <a:spcAft>
                <a:spcPct val="0"/>
              </a:spcAft>
            </a:pPr>
            <a:endParaRPr lang="en-GB" sz="5400" b="1" u="sng" smtClean="0">
              <a:solidFill>
                <a:srgbClr val="FFFFFF"/>
              </a:solidFill>
              <a:latin typeface="Times New Roman" pitchFamily="18" charset="0"/>
            </a:endParaRPr>
          </a:p>
        </p:txBody>
      </p:sp>
      <p:sp>
        <p:nvSpPr>
          <p:cNvPr id="188419" name="Text Box 3"/>
          <p:cNvSpPr txBox="1">
            <a:spLocks noChangeArrowheads="1"/>
          </p:cNvSpPr>
          <p:nvPr/>
        </p:nvSpPr>
        <p:spPr bwMode="auto">
          <a:xfrm>
            <a:off x="0" y="0"/>
            <a:ext cx="6019800" cy="6834188"/>
          </a:xfrm>
          <a:prstGeom prst="rect">
            <a:avLst/>
          </a:prstGeom>
          <a:solidFill>
            <a:srgbClr val="000000">
              <a:alpha val="60001"/>
            </a:srgbClr>
          </a:solidFill>
          <a:ln w="9525">
            <a:noFill/>
            <a:miter lim="800000"/>
            <a:headEnd/>
            <a:tailEnd/>
          </a:ln>
          <a:effectLst/>
        </p:spPr>
        <p:txBody>
          <a:bodyPr>
            <a:spAutoFit/>
          </a:bodyPr>
          <a:lstStyle/>
          <a:p>
            <a:pPr algn="ctr" eaLnBrk="0" fontAlgn="base" hangingPunct="0">
              <a:spcBef>
                <a:spcPct val="50000"/>
              </a:spcBef>
              <a:spcAft>
                <a:spcPct val="0"/>
              </a:spcAft>
              <a:defRPr/>
            </a:pPr>
            <a:r>
              <a:rPr lang="en-US" sz="4000">
                <a:solidFill>
                  <a:srgbClr val="FF9933"/>
                </a:solidFill>
                <a:effectLst>
                  <a:outerShdw blurRad="38100" dist="38100" dir="2700000" algn="tl">
                    <a:srgbClr val="FFFFFF"/>
                  </a:outerShdw>
                </a:effectLst>
                <a:latin typeface="Arial" charset="0"/>
              </a:rPr>
              <a:t>TM.473-474                  </a:t>
            </a:r>
            <a:r>
              <a:rPr lang="en-US" sz="2800">
                <a:solidFill>
                  <a:srgbClr val="FF9933"/>
                </a:solidFill>
                <a:effectLst>
                  <a:outerShdw blurRad="38100" dist="38100" dir="2700000" algn="tl">
                    <a:srgbClr val="FFFFFF"/>
                  </a:outerShdw>
                </a:effectLst>
                <a:latin typeface="Arial" charset="0"/>
              </a:rPr>
              <a:t>(Continued)</a:t>
            </a:r>
          </a:p>
          <a:p>
            <a:pPr algn="ctr" eaLnBrk="0" fontAlgn="base" hangingPunct="0">
              <a:lnSpc>
                <a:spcPct val="90000"/>
              </a:lnSpc>
              <a:spcBef>
                <a:spcPct val="50000"/>
              </a:spcBef>
              <a:spcAft>
                <a:spcPct val="0"/>
              </a:spcAft>
              <a:defRPr/>
            </a:pPr>
            <a:r>
              <a:rPr lang="en-US" sz="3600">
                <a:solidFill>
                  <a:srgbClr val="FFFFFF"/>
                </a:solidFill>
                <a:effectLst>
                  <a:outerShdw blurRad="38100" dist="38100" dir="2700000" algn="tl">
                    <a:srgbClr val="010199"/>
                  </a:outerShdw>
                </a:effectLst>
                <a:latin typeface="Arial" charset="0"/>
              </a:rPr>
              <a:t>…Make them care more for money than for the up building of Christ’s kingdom and the spread of the truths we hate, and we need not fear their influence; </a:t>
            </a:r>
            <a:r>
              <a:rPr lang="en-US" sz="3600">
                <a:solidFill>
                  <a:srgbClr val="FF9933"/>
                </a:solidFill>
                <a:effectLst>
                  <a:outerShdw blurRad="38100" dist="38100" dir="2700000" algn="tl">
                    <a:srgbClr val="FFFFFF"/>
                  </a:outerShdw>
                </a:effectLst>
                <a:latin typeface="Arial" charset="0"/>
              </a:rPr>
              <a:t>for we know that every selfish, covetous person will fall under our power, and will finally be separated from God’s people.”</a:t>
            </a:r>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0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2"/>
          <p:cNvSpPr txBox="1">
            <a:spLocks noChangeArrowheads="1"/>
          </p:cNvSpPr>
          <p:nvPr/>
        </p:nvSpPr>
        <p:spPr bwMode="auto">
          <a:xfrm>
            <a:off x="76200" y="0"/>
            <a:ext cx="4800600" cy="2287588"/>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800">
                <a:solidFill>
                  <a:srgbClr val="FF9933"/>
                </a:solidFill>
                <a:effectLst>
                  <a:outerShdw blurRad="38100" dist="38100" dir="2700000" algn="tl">
                    <a:srgbClr val="000000"/>
                  </a:outerShdw>
                </a:effectLst>
              </a:rPr>
              <a:t>Does the Bible allow debt ?</a:t>
            </a:r>
            <a:r>
              <a:rPr lang="en-US" sz="4800">
                <a:solidFill>
                  <a:srgbClr val="FFFFFF"/>
                </a:solidFill>
                <a:effectLst>
                  <a:outerShdw blurRad="38100" dist="38100" dir="2700000" algn="tl">
                    <a:srgbClr val="000000"/>
                  </a:outerShdw>
                </a:effectLst>
              </a:rPr>
              <a:t>   Yes  /  No</a:t>
            </a:r>
          </a:p>
        </p:txBody>
      </p:sp>
    </p:spTree>
    <p:extLst>
      <p:ext uri="{BB962C8B-B14F-4D97-AF65-F5344CB8AC3E}">
        <p14:creationId xmlns:p14="http://schemas.microsoft.com/office/powerpoint/2010/main" val="1169816706"/>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Debt is bad"/>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6512" y="0"/>
            <a:ext cx="9144000"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6"/>
          <p:cNvSpPr txBox="1">
            <a:spLocks noChangeArrowheads="1"/>
          </p:cNvSpPr>
          <p:nvPr/>
        </p:nvSpPr>
        <p:spPr bwMode="auto">
          <a:xfrm>
            <a:off x="1143000" y="60325"/>
            <a:ext cx="6781800" cy="762000"/>
          </a:xfrm>
          <a:prstGeom prst="rect">
            <a:avLst/>
          </a:prstGeom>
          <a:noFill/>
          <a:ln w="9525">
            <a:noFill/>
            <a:miter lim="800000"/>
            <a:headEnd/>
            <a:tailEnd/>
          </a:ln>
          <a:effectLst/>
        </p:spPr>
        <p:txBody>
          <a:bodyPr>
            <a:spAutoFit/>
          </a:bodyPr>
          <a:lstStyle/>
          <a:p>
            <a:pPr algn="ctr">
              <a:spcBef>
                <a:spcPct val="50000"/>
              </a:spcBef>
              <a:defRPr/>
            </a:pPr>
            <a:r>
              <a:rPr lang="en-US" sz="4400" b="1" i="1" dirty="0">
                <a:solidFill>
                  <a:srgbClr val="CC9900"/>
                </a:solidFill>
                <a:effectLst>
                  <a:outerShdw blurRad="38100" dist="38100" dir="2700000" algn="tl">
                    <a:srgbClr val="000000"/>
                  </a:outerShdw>
                </a:effectLst>
              </a:rPr>
              <a:t>What is </a:t>
            </a:r>
            <a:r>
              <a:rPr lang="en-US" sz="4400" b="1" i="1" dirty="0" smtClean="0">
                <a:solidFill>
                  <a:srgbClr val="CC9900"/>
                </a:solidFill>
                <a:effectLst>
                  <a:outerShdw blurRad="38100" dist="38100" dir="2700000" algn="tl">
                    <a:srgbClr val="000000"/>
                  </a:outerShdw>
                </a:effectLst>
              </a:rPr>
              <a:t>debt</a:t>
            </a:r>
            <a:r>
              <a:rPr lang="en-US" sz="4400" b="1" i="1" dirty="0">
                <a:solidFill>
                  <a:srgbClr val="CC9900"/>
                </a:solidFill>
                <a:effectLst>
                  <a:outerShdw blurRad="38100" dist="38100" dir="2700000" algn="tl">
                    <a:srgbClr val="000000"/>
                  </a:outerShdw>
                </a:effectLst>
              </a:rPr>
              <a:t>?</a:t>
            </a:r>
          </a:p>
        </p:txBody>
      </p:sp>
    </p:spTree>
    <p:extLst>
      <p:ext uri="{BB962C8B-B14F-4D97-AF65-F5344CB8AC3E}">
        <p14:creationId xmlns:p14="http://schemas.microsoft.com/office/powerpoint/2010/main" val="837452454"/>
      </p:ext>
    </p:extLst>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8658" name="Picture 1026" descr="AHQuote"/>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478964"/>
      </p:ext>
    </p:extLst>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B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2"/>
          <p:cNvSpPr txBox="1">
            <a:spLocks noChangeArrowheads="1"/>
          </p:cNvSpPr>
          <p:nvPr/>
        </p:nvSpPr>
        <p:spPr bwMode="auto">
          <a:xfrm>
            <a:off x="2743200" y="0"/>
            <a:ext cx="6400800" cy="6478588"/>
          </a:xfrm>
          <a:prstGeom prst="rect">
            <a:avLst/>
          </a:prstGeom>
          <a:noFill/>
          <a:ln w="9525">
            <a:noFill/>
            <a:miter lim="800000"/>
            <a:headEnd/>
            <a:tailEnd/>
          </a:ln>
          <a:effectLst/>
        </p:spPr>
        <p:txBody>
          <a:bodyPr>
            <a:spAutoFit/>
          </a:bodyPr>
          <a:lstStyle/>
          <a:p>
            <a:pPr algn="ctr" fontAlgn="base">
              <a:lnSpc>
                <a:spcPct val="105000"/>
              </a:lnSpc>
              <a:spcBef>
                <a:spcPct val="30000"/>
              </a:spcBef>
              <a:spcAft>
                <a:spcPct val="0"/>
              </a:spcAft>
              <a:defRPr/>
            </a:pPr>
            <a:r>
              <a:rPr lang="en-US" sz="4400" b="1" i="1">
                <a:solidFill>
                  <a:srgbClr val="CC9900"/>
                </a:solidFill>
              </a:rPr>
              <a:t>Deuteronomy 15:1,2</a:t>
            </a:r>
            <a:r>
              <a:rPr lang="en-US" sz="4400">
                <a:solidFill>
                  <a:srgbClr val="CC9900"/>
                </a:solidFill>
              </a:rPr>
              <a:t>  </a:t>
            </a:r>
          </a:p>
          <a:p>
            <a:pPr algn="ctr" fontAlgn="base">
              <a:lnSpc>
                <a:spcPct val="95000"/>
              </a:lnSpc>
              <a:spcBef>
                <a:spcPct val="30000"/>
              </a:spcBef>
              <a:spcAft>
                <a:spcPct val="0"/>
              </a:spcAft>
              <a:defRPr/>
            </a:pPr>
            <a:r>
              <a:rPr lang="en-US" sz="3800">
                <a:solidFill>
                  <a:srgbClr val="FFFFFF"/>
                </a:solidFill>
                <a:effectLst>
                  <a:outerShdw blurRad="38100" dist="38100" dir="2700000" algn="tl">
                    <a:srgbClr val="000000"/>
                  </a:outerShdw>
                </a:effectLst>
              </a:rPr>
              <a:t>“At the end of every seven years you </a:t>
            </a:r>
            <a:r>
              <a:rPr lang="en-US" sz="3800" u="sng">
                <a:solidFill>
                  <a:srgbClr val="FFFFFF"/>
                </a:solidFill>
                <a:effectLst>
                  <a:outerShdw blurRad="38100" dist="38100" dir="2700000" algn="tl">
                    <a:srgbClr val="000000"/>
                  </a:outerShdw>
                </a:effectLst>
              </a:rPr>
              <a:t>shall grant a release of debts.</a:t>
            </a:r>
            <a:r>
              <a:rPr lang="en-US" sz="3800">
                <a:solidFill>
                  <a:srgbClr val="FFFFFF"/>
                </a:solidFill>
                <a:effectLst>
                  <a:outerShdw blurRad="38100" dist="38100" dir="2700000" algn="tl">
                    <a:srgbClr val="000000"/>
                  </a:outerShdw>
                </a:effectLst>
              </a:rPr>
              <a:t> And this is the form of the release: Every creditor who has lent anything to his neighbor shall release it; he shall not require it of his neighbor or his brother, </a:t>
            </a:r>
            <a:r>
              <a:rPr lang="en-US" sz="3800" u="sng">
                <a:solidFill>
                  <a:srgbClr val="FFFFFF"/>
                </a:solidFill>
                <a:effectLst>
                  <a:outerShdw blurRad="38100" dist="38100" dir="2700000" algn="tl">
                    <a:srgbClr val="000000"/>
                  </a:outerShdw>
                </a:effectLst>
              </a:rPr>
              <a:t>because it is called the Lord’s release</a:t>
            </a:r>
            <a:r>
              <a:rPr lang="en-US" sz="3800">
                <a:solidFill>
                  <a:srgbClr val="FFFFFF"/>
                </a:solidFill>
                <a:effectLst>
                  <a:outerShdw blurRad="38100" dist="38100" dir="2700000" algn="tl">
                    <a:srgbClr val="000000"/>
                  </a:outerShdw>
                </a:effectLst>
              </a:rPr>
              <a:t>.”</a:t>
            </a:r>
          </a:p>
        </p:txBody>
      </p:sp>
    </p:spTree>
    <p:extLst>
      <p:ext uri="{BB962C8B-B14F-4D97-AF65-F5344CB8AC3E}">
        <p14:creationId xmlns:p14="http://schemas.microsoft.com/office/powerpoint/2010/main" val="1596445505"/>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B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2"/>
          <p:cNvSpPr txBox="1">
            <a:spLocks noChangeArrowheads="1"/>
          </p:cNvSpPr>
          <p:nvPr/>
        </p:nvSpPr>
        <p:spPr bwMode="auto">
          <a:xfrm>
            <a:off x="2819400" y="0"/>
            <a:ext cx="6324600" cy="6640513"/>
          </a:xfrm>
          <a:prstGeom prst="rect">
            <a:avLst/>
          </a:prstGeom>
          <a:noFill/>
          <a:ln w="9525">
            <a:noFill/>
            <a:miter lim="800000"/>
            <a:headEnd/>
            <a:tailEnd/>
          </a:ln>
          <a:effectLst/>
        </p:spPr>
        <p:txBody>
          <a:bodyPr>
            <a:spAutoFit/>
          </a:bodyPr>
          <a:lstStyle/>
          <a:p>
            <a:pPr algn="ctr" fontAlgn="base">
              <a:lnSpc>
                <a:spcPct val="110000"/>
              </a:lnSpc>
              <a:spcBef>
                <a:spcPct val="30000"/>
              </a:spcBef>
              <a:spcAft>
                <a:spcPct val="0"/>
              </a:spcAft>
              <a:defRPr/>
            </a:pPr>
            <a:r>
              <a:rPr lang="en-US" sz="4800" b="1">
                <a:solidFill>
                  <a:srgbClr val="CC9900"/>
                </a:solidFill>
                <a:effectLst>
                  <a:outerShdw blurRad="38100" dist="38100" dir="2700000" algn="tl">
                    <a:srgbClr val="000000"/>
                  </a:outerShdw>
                </a:effectLst>
              </a:rPr>
              <a:t>Leviticus 25:10</a:t>
            </a:r>
            <a:r>
              <a:rPr lang="en-US" sz="4400">
                <a:solidFill>
                  <a:srgbClr val="CC9900"/>
                </a:solidFill>
                <a:effectLst>
                  <a:outerShdw blurRad="38100" dist="38100" dir="2700000" algn="tl">
                    <a:srgbClr val="000000"/>
                  </a:outerShdw>
                </a:effectLst>
              </a:rPr>
              <a:t>      </a:t>
            </a:r>
            <a:r>
              <a:rPr lang="en-US" sz="3800">
                <a:solidFill>
                  <a:srgbClr val="FFFFFF"/>
                </a:solidFill>
                <a:effectLst>
                  <a:outerShdw blurRad="38100" dist="38100" dir="2700000" algn="tl">
                    <a:srgbClr val="000000"/>
                  </a:outerShdw>
                </a:effectLst>
              </a:rPr>
              <a:t>“And you shall consecrate the fiftieth year, and proclaim liberty throughout all the land to all its inhabitants. It shall be a Jubilee for you; </a:t>
            </a:r>
            <a:r>
              <a:rPr lang="en-US" sz="3800" u="sng">
                <a:solidFill>
                  <a:srgbClr val="FFFFFF"/>
                </a:solidFill>
                <a:effectLst>
                  <a:outerShdw blurRad="38100" dist="38100" dir="2700000" algn="tl">
                    <a:srgbClr val="000000"/>
                  </a:outerShdw>
                </a:effectLst>
              </a:rPr>
              <a:t>and each of you shall return to his possession</a:t>
            </a:r>
            <a:r>
              <a:rPr lang="en-US" sz="3800">
                <a:solidFill>
                  <a:srgbClr val="FFFFFF"/>
                </a:solidFill>
                <a:effectLst>
                  <a:outerShdw blurRad="38100" dist="38100" dir="2700000" algn="tl">
                    <a:srgbClr val="000000"/>
                  </a:outerShdw>
                </a:effectLst>
              </a:rPr>
              <a:t>, and each of you shall return to his family.”</a:t>
            </a:r>
          </a:p>
        </p:txBody>
      </p:sp>
    </p:spTree>
    <p:extLst>
      <p:ext uri="{BB962C8B-B14F-4D97-AF65-F5344CB8AC3E}">
        <p14:creationId xmlns:p14="http://schemas.microsoft.com/office/powerpoint/2010/main" val="894296124"/>
      </p:ext>
    </p:extLst>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B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 Box 2"/>
          <p:cNvSpPr txBox="1">
            <a:spLocks noChangeArrowheads="1"/>
          </p:cNvSpPr>
          <p:nvPr/>
        </p:nvSpPr>
        <p:spPr bwMode="auto">
          <a:xfrm>
            <a:off x="1905000" y="0"/>
            <a:ext cx="7239000" cy="6332538"/>
          </a:xfrm>
          <a:prstGeom prst="rect">
            <a:avLst/>
          </a:prstGeom>
          <a:noFill/>
          <a:ln w="9525">
            <a:noFill/>
            <a:miter lim="800000"/>
            <a:headEnd/>
            <a:tailEnd/>
          </a:ln>
          <a:effectLst/>
        </p:spPr>
        <p:txBody>
          <a:bodyPr>
            <a:spAutoFit/>
          </a:bodyPr>
          <a:lstStyle/>
          <a:p>
            <a:pPr algn="ctr" fontAlgn="base">
              <a:lnSpc>
                <a:spcPct val="105000"/>
              </a:lnSpc>
              <a:spcBef>
                <a:spcPct val="30000"/>
              </a:spcBef>
              <a:spcAft>
                <a:spcPct val="0"/>
              </a:spcAft>
              <a:defRPr/>
            </a:pPr>
            <a:r>
              <a:rPr lang="en-US" sz="4800">
                <a:solidFill>
                  <a:srgbClr val="CC9900"/>
                </a:solidFill>
                <a:effectLst>
                  <a:outerShdw blurRad="38100" dist="38100" dir="2700000" algn="tl">
                    <a:srgbClr val="000000"/>
                  </a:outerShdw>
                </a:effectLst>
              </a:rPr>
              <a:t>Leviticus 25:14,15        </a:t>
            </a:r>
            <a:r>
              <a:rPr lang="en-US" sz="3800">
                <a:solidFill>
                  <a:srgbClr val="FFFFFF"/>
                </a:solidFill>
                <a:effectLst>
                  <a:outerShdw blurRad="38100" dist="38100" dir="2700000" algn="tl">
                    <a:srgbClr val="000000"/>
                  </a:outerShdw>
                </a:effectLst>
              </a:rPr>
              <a:t>“And if you sell anything to your neighbor or buy from your neighbor's hand, you shall not oppress one another. According to the </a:t>
            </a:r>
            <a:r>
              <a:rPr lang="en-US" sz="3800" u="sng">
                <a:solidFill>
                  <a:srgbClr val="FFFFFF"/>
                </a:solidFill>
                <a:effectLst>
                  <a:outerShdw blurRad="38100" dist="38100" dir="2700000" algn="tl">
                    <a:srgbClr val="000000"/>
                  </a:outerShdw>
                </a:effectLst>
              </a:rPr>
              <a:t>number of years after</a:t>
            </a:r>
            <a:r>
              <a:rPr lang="en-US" sz="3800">
                <a:solidFill>
                  <a:srgbClr val="FFFFFF"/>
                </a:solidFill>
                <a:effectLst>
                  <a:outerShdw blurRad="38100" dist="38100" dir="2700000" algn="tl">
                    <a:srgbClr val="000000"/>
                  </a:outerShdw>
                </a:effectLst>
              </a:rPr>
              <a:t> the Jubilee you shall buy from your neighbor, and according to the number of years of crops he shall sell to you.”</a:t>
            </a:r>
          </a:p>
        </p:txBody>
      </p:sp>
    </p:spTree>
    <p:extLst>
      <p:ext uri="{BB962C8B-B14F-4D97-AF65-F5344CB8AC3E}">
        <p14:creationId xmlns:p14="http://schemas.microsoft.com/office/powerpoint/2010/main" val="1062244667"/>
      </p:ext>
    </p:extLst>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371600" y="609600"/>
            <a:ext cx="7391400" cy="3657600"/>
          </a:xfrm>
          <a:prstGeom prst="rect">
            <a:avLst/>
          </a:prstGeom>
          <a:solidFill>
            <a:srgbClr val="FFFFFF"/>
          </a:solidFill>
          <a:ln w="9525" cap="rnd">
            <a:solidFill>
              <a:schemeClr val="tx1"/>
            </a:solidFill>
            <a:prstDash val="sysDot"/>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GB" altLang="en-US">
              <a:solidFill>
                <a:srgbClr val="000000"/>
              </a:solidFill>
            </a:endParaRPr>
          </a:p>
        </p:txBody>
      </p:sp>
      <p:sp>
        <p:nvSpPr>
          <p:cNvPr id="19511" name="AutoShape 55"/>
          <p:cNvSpPr>
            <a:spLocks noChangeArrowheads="1"/>
          </p:cNvSpPr>
          <p:nvPr/>
        </p:nvSpPr>
        <p:spPr bwMode="auto">
          <a:xfrm>
            <a:off x="1447800" y="762000"/>
            <a:ext cx="7010400" cy="3429000"/>
          </a:xfrm>
          <a:prstGeom prst="rtTriangle">
            <a:avLst/>
          </a:prstGeom>
          <a:solidFill>
            <a:srgbClr val="FF99FF">
              <a:alpha val="59999"/>
            </a:srgbClr>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ZA" altLang="en-US">
              <a:solidFill>
                <a:srgbClr val="000000"/>
              </a:solidFill>
            </a:endParaRPr>
          </a:p>
        </p:txBody>
      </p:sp>
      <p:sp>
        <p:nvSpPr>
          <p:cNvPr id="51204" name="Text Box 3"/>
          <p:cNvSpPr txBox="1">
            <a:spLocks noChangeArrowheads="1"/>
          </p:cNvSpPr>
          <p:nvPr/>
        </p:nvSpPr>
        <p:spPr bwMode="auto">
          <a:xfrm>
            <a:off x="0" y="21272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GB" altLang="en-US">
              <a:solidFill>
                <a:srgbClr val="000000"/>
              </a:solidFill>
            </a:endParaRPr>
          </a:p>
        </p:txBody>
      </p:sp>
      <p:cxnSp>
        <p:nvCxnSpPr>
          <p:cNvPr id="51205" name="AutoShape 4"/>
          <p:cNvCxnSpPr>
            <a:cxnSpLocks noChangeShapeType="1"/>
            <a:stCxn id="51202" idx="1"/>
            <a:endCxn id="51202" idx="1"/>
          </p:cNvCxnSpPr>
          <p:nvPr/>
        </p:nvCxnSpPr>
        <p:spPr bwMode="auto">
          <a:xfrm>
            <a:off x="1371600" y="24384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1206" name="Line 5"/>
          <p:cNvSpPr>
            <a:spLocks noChangeShapeType="1"/>
          </p:cNvSpPr>
          <p:nvPr/>
        </p:nvSpPr>
        <p:spPr bwMode="auto">
          <a:xfrm>
            <a:off x="1371600" y="609600"/>
            <a:ext cx="739140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19462" name="Text Box 6"/>
          <p:cNvSpPr txBox="1">
            <a:spLocks noChangeArrowheads="1"/>
          </p:cNvSpPr>
          <p:nvPr/>
        </p:nvSpPr>
        <p:spPr bwMode="auto">
          <a:xfrm>
            <a:off x="1371600" y="3276600"/>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ltLang="en-US" sz="4400" b="1">
                <a:solidFill>
                  <a:srgbClr val="000000"/>
                </a:solidFill>
              </a:rPr>
              <a:t>INTEREST</a:t>
            </a:r>
          </a:p>
        </p:txBody>
      </p:sp>
      <p:sp>
        <p:nvSpPr>
          <p:cNvPr id="19466" name="Text Box 10"/>
          <p:cNvSpPr txBox="1">
            <a:spLocks noChangeArrowheads="1"/>
          </p:cNvSpPr>
          <p:nvPr/>
        </p:nvSpPr>
        <p:spPr bwMode="auto">
          <a:xfrm>
            <a:off x="0" y="51054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ltLang="en-US" sz="4000" b="1" dirty="0">
                <a:solidFill>
                  <a:srgbClr val="FFFFFF"/>
                </a:solidFill>
              </a:rPr>
              <a:t>PAYMENT PERIOD (months)</a:t>
            </a:r>
          </a:p>
        </p:txBody>
      </p:sp>
      <p:sp>
        <p:nvSpPr>
          <p:cNvPr id="51209" name="Text Box 11"/>
          <p:cNvSpPr txBox="1">
            <a:spLocks noChangeArrowheads="1"/>
          </p:cNvSpPr>
          <p:nvPr/>
        </p:nvSpPr>
        <p:spPr bwMode="auto">
          <a:xfrm>
            <a:off x="1066800" y="4403725"/>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GB" altLang="en-US">
              <a:solidFill>
                <a:srgbClr val="000000"/>
              </a:solidFill>
            </a:endParaRPr>
          </a:p>
        </p:txBody>
      </p:sp>
      <p:sp>
        <p:nvSpPr>
          <p:cNvPr id="19471" name="Text Box 15"/>
          <p:cNvSpPr txBox="1">
            <a:spLocks noChangeArrowheads="1"/>
          </p:cNvSpPr>
          <p:nvPr/>
        </p:nvSpPr>
        <p:spPr bwMode="auto">
          <a:xfrm rot="-5400000">
            <a:off x="-1731963" y="2477561"/>
            <a:ext cx="4651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4000" b="1" dirty="0">
                <a:solidFill>
                  <a:srgbClr val="FFFFFF"/>
                </a:solidFill>
              </a:rPr>
              <a:t>INSTALLMENT (R)</a:t>
            </a:r>
          </a:p>
        </p:txBody>
      </p:sp>
      <p:sp>
        <p:nvSpPr>
          <p:cNvPr id="19476" name="Text Box 20"/>
          <p:cNvSpPr txBox="1">
            <a:spLocks noChangeArrowheads="1"/>
          </p:cNvSpPr>
          <p:nvPr/>
        </p:nvSpPr>
        <p:spPr bwMode="auto">
          <a:xfrm>
            <a:off x="1219200" y="4327525"/>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4000" b="1" dirty="0">
                <a:solidFill>
                  <a:srgbClr val="FFFFFF"/>
                </a:solidFill>
              </a:rPr>
              <a:t>1       </a:t>
            </a:r>
            <a:r>
              <a:rPr lang="en-US" altLang="en-US" sz="4000" b="1" dirty="0" smtClean="0">
                <a:solidFill>
                  <a:srgbClr val="FFFFFF"/>
                </a:solidFill>
              </a:rPr>
              <a:t>   90       180       270      360</a:t>
            </a:r>
            <a:endParaRPr lang="en-US" altLang="en-US" sz="4000" b="1" dirty="0">
              <a:solidFill>
                <a:srgbClr val="FFFFFF"/>
              </a:solidFill>
            </a:endParaRPr>
          </a:p>
        </p:txBody>
      </p:sp>
      <p:sp>
        <p:nvSpPr>
          <p:cNvPr id="19478" name="AutoShape 22"/>
          <p:cNvSpPr>
            <a:spLocks noChangeArrowheads="1"/>
          </p:cNvSpPr>
          <p:nvPr/>
        </p:nvSpPr>
        <p:spPr bwMode="auto">
          <a:xfrm>
            <a:off x="2819400" y="1484784"/>
            <a:ext cx="312440" cy="2808312"/>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ZA" altLang="en-US">
              <a:solidFill>
                <a:srgbClr val="000000"/>
              </a:solidFill>
            </a:endParaRPr>
          </a:p>
        </p:txBody>
      </p:sp>
      <p:sp>
        <p:nvSpPr>
          <p:cNvPr id="19479" name="AutoShape 23"/>
          <p:cNvSpPr>
            <a:spLocks noChangeArrowheads="1"/>
          </p:cNvSpPr>
          <p:nvPr/>
        </p:nvSpPr>
        <p:spPr bwMode="auto">
          <a:xfrm>
            <a:off x="4648200" y="2438400"/>
            <a:ext cx="355848" cy="1854696"/>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ZA" altLang="en-US">
              <a:solidFill>
                <a:srgbClr val="000000"/>
              </a:solidFill>
            </a:endParaRPr>
          </a:p>
        </p:txBody>
      </p:sp>
      <p:sp>
        <p:nvSpPr>
          <p:cNvPr id="19482" name="AutoShape 26"/>
          <p:cNvSpPr>
            <a:spLocks noChangeArrowheads="1"/>
          </p:cNvSpPr>
          <p:nvPr/>
        </p:nvSpPr>
        <p:spPr bwMode="auto">
          <a:xfrm>
            <a:off x="1447800" y="836712"/>
            <a:ext cx="315888" cy="3456384"/>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ZA" altLang="en-US">
              <a:solidFill>
                <a:srgbClr val="000000"/>
              </a:solidFill>
            </a:endParaRPr>
          </a:p>
        </p:txBody>
      </p:sp>
      <p:sp>
        <p:nvSpPr>
          <p:cNvPr id="51215" name="Text Box 32"/>
          <p:cNvSpPr txBox="1">
            <a:spLocks noChangeArrowheads="1"/>
          </p:cNvSpPr>
          <p:nvPr/>
        </p:nvSpPr>
        <p:spPr bwMode="auto">
          <a:xfrm>
            <a:off x="974725" y="25352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GB" altLang="en-US">
              <a:solidFill>
                <a:srgbClr val="000000"/>
              </a:solidFill>
            </a:endParaRPr>
          </a:p>
        </p:txBody>
      </p:sp>
      <p:sp>
        <p:nvSpPr>
          <p:cNvPr id="19489" name="Text Box 33"/>
          <p:cNvSpPr txBox="1">
            <a:spLocks noChangeArrowheads="1"/>
          </p:cNvSpPr>
          <p:nvPr/>
        </p:nvSpPr>
        <p:spPr bwMode="auto">
          <a:xfrm>
            <a:off x="990600" y="3870325"/>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FFFF"/>
                </a:solidFill>
              </a:rPr>
              <a:t>10</a:t>
            </a:r>
          </a:p>
        </p:txBody>
      </p:sp>
      <p:sp>
        <p:nvSpPr>
          <p:cNvPr id="19493" name="Text Box 37"/>
          <p:cNvSpPr txBox="1">
            <a:spLocks noChangeArrowheads="1"/>
          </p:cNvSpPr>
          <p:nvPr/>
        </p:nvSpPr>
        <p:spPr bwMode="auto">
          <a:xfrm>
            <a:off x="990600" y="2270125"/>
            <a:ext cx="587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b="1">
                <a:solidFill>
                  <a:srgbClr val="FFFFFF"/>
                </a:solidFill>
              </a:rPr>
              <a:t>50</a:t>
            </a:r>
          </a:p>
        </p:txBody>
      </p:sp>
      <p:sp>
        <p:nvSpPr>
          <p:cNvPr id="19494" name="Text Box 38"/>
          <p:cNvSpPr txBox="1">
            <a:spLocks noChangeArrowheads="1"/>
          </p:cNvSpPr>
          <p:nvPr/>
        </p:nvSpPr>
        <p:spPr bwMode="auto">
          <a:xfrm>
            <a:off x="838200" y="6096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BBE0E3"/>
                </a:solidFill>
              </a:rPr>
              <a:t>100</a:t>
            </a:r>
          </a:p>
        </p:txBody>
      </p:sp>
      <p:sp>
        <p:nvSpPr>
          <p:cNvPr id="51219" name="Line 41"/>
          <p:cNvSpPr>
            <a:spLocks noChangeShapeType="1"/>
          </p:cNvSpPr>
          <p:nvPr/>
        </p:nvSpPr>
        <p:spPr bwMode="auto">
          <a:xfrm>
            <a:off x="3124200" y="42513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19512" name="AutoShape 56"/>
          <p:cNvSpPr>
            <a:spLocks noChangeArrowheads="1"/>
          </p:cNvSpPr>
          <p:nvPr/>
        </p:nvSpPr>
        <p:spPr bwMode="auto">
          <a:xfrm rot="10800000">
            <a:off x="1752600" y="685800"/>
            <a:ext cx="6934200" cy="3429000"/>
          </a:xfrm>
          <a:prstGeom prst="rtTriangle">
            <a:avLst/>
          </a:prstGeom>
          <a:solidFill>
            <a:srgbClr val="FF99FF">
              <a:alpha val="59999"/>
            </a:srgbClr>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ZA" altLang="en-US">
              <a:solidFill>
                <a:srgbClr val="000000"/>
              </a:solidFill>
            </a:endParaRPr>
          </a:p>
        </p:txBody>
      </p:sp>
      <p:sp>
        <p:nvSpPr>
          <p:cNvPr id="51221" name="Line 43"/>
          <p:cNvSpPr>
            <a:spLocks noChangeShapeType="1"/>
          </p:cNvSpPr>
          <p:nvPr/>
        </p:nvSpPr>
        <p:spPr bwMode="auto">
          <a:xfrm flipV="1">
            <a:off x="3200400" y="6096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51222" name="Line 44"/>
          <p:cNvSpPr>
            <a:spLocks noChangeShapeType="1"/>
          </p:cNvSpPr>
          <p:nvPr/>
        </p:nvSpPr>
        <p:spPr bwMode="auto">
          <a:xfrm flipV="1">
            <a:off x="50292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51223" name="Line 46"/>
          <p:cNvSpPr>
            <a:spLocks noChangeShapeType="1"/>
          </p:cNvSpPr>
          <p:nvPr/>
        </p:nvSpPr>
        <p:spPr bwMode="auto">
          <a:xfrm flipV="1">
            <a:off x="68580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19463" name="Text Box 7"/>
          <p:cNvSpPr txBox="1">
            <a:spLocks noChangeArrowheads="1"/>
          </p:cNvSpPr>
          <p:nvPr/>
        </p:nvSpPr>
        <p:spPr bwMode="auto">
          <a:xfrm>
            <a:off x="5257800" y="838200"/>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4400" b="1">
                <a:solidFill>
                  <a:srgbClr val="000000"/>
                </a:solidFill>
              </a:rPr>
              <a:t>PRINCIPLE</a:t>
            </a:r>
          </a:p>
        </p:txBody>
      </p:sp>
      <p:sp>
        <p:nvSpPr>
          <p:cNvPr id="19483" name="AutoShape 27"/>
          <p:cNvSpPr>
            <a:spLocks noChangeArrowheads="1"/>
          </p:cNvSpPr>
          <p:nvPr/>
        </p:nvSpPr>
        <p:spPr bwMode="auto">
          <a:xfrm>
            <a:off x="6477000" y="692696"/>
            <a:ext cx="327248" cy="2417217"/>
          </a:xfrm>
          <a:prstGeom prst="downArrow">
            <a:avLst>
              <a:gd name="adj1" fmla="val 50000"/>
              <a:gd name="adj2" fmla="val 42578"/>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ZA" altLang="en-US">
              <a:solidFill>
                <a:srgbClr val="000000"/>
              </a:solidFill>
            </a:endParaRPr>
          </a:p>
        </p:txBody>
      </p:sp>
      <p:sp>
        <p:nvSpPr>
          <p:cNvPr id="19481" name="AutoShape 25"/>
          <p:cNvSpPr>
            <a:spLocks noChangeArrowheads="1"/>
          </p:cNvSpPr>
          <p:nvPr/>
        </p:nvSpPr>
        <p:spPr bwMode="auto">
          <a:xfrm>
            <a:off x="8316416" y="692696"/>
            <a:ext cx="398959" cy="3345904"/>
          </a:xfrm>
          <a:prstGeom prst="downArrow">
            <a:avLst>
              <a:gd name="adj1" fmla="val 50000"/>
              <a:gd name="adj2" fmla="val 57870"/>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ZA" altLang="en-US">
              <a:solidFill>
                <a:srgbClr val="000000"/>
              </a:solidFill>
            </a:endParaRPr>
          </a:p>
        </p:txBody>
      </p:sp>
      <p:sp>
        <p:nvSpPr>
          <p:cNvPr id="19513" name="Text Box 57"/>
          <p:cNvSpPr txBox="1">
            <a:spLocks noChangeArrowheads="1"/>
          </p:cNvSpPr>
          <p:nvPr/>
        </p:nvSpPr>
        <p:spPr bwMode="auto">
          <a:xfrm>
            <a:off x="990600" y="3062288"/>
            <a:ext cx="587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b="1">
                <a:solidFill>
                  <a:srgbClr val="FFFFFF"/>
                </a:solidFill>
              </a:rPr>
              <a:t>25</a:t>
            </a:r>
          </a:p>
        </p:txBody>
      </p:sp>
      <p:sp>
        <p:nvSpPr>
          <p:cNvPr id="19514" name="Text Box 58"/>
          <p:cNvSpPr txBox="1">
            <a:spLocks noChangeArrowheads="1"/>
          </p:cNvSpPr>
          <p:nvPr/>
        </p:nvSpPr>
        <p:spPr bwMode="auto">
          <a:xfrm>
            <a:off x="990600" y="1447800"/>
            <a:ext cx="587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b="1">
                <a:solidFill>
                  <a:srgbClr val="FFFFFF"/>
                </a:solidFill>
              </a:rPr>
              <a:t>75</a:t>
            </a:r>
          </a:p>
        </p:txBody>
      </p:sp>
      <p:sp>
        <p:nvSpPr>
          <p:cNvPr id="19515" name="Line 59"/>
          <p:cNvSpPr>
            <a:spLocks noChangeShapeType="1"/>
          </p:cNvSpPr>
          <p:nvPr/>
        </p:nvSpPr>
        <p:spPr bwMode="auto">
          <a:xfrm>
            <a:off x="1371600" y="260648"/>
            <a:ext cx="7391400" cy="0"/>
          </a:xfrm>
          <a:prstGeom prst="line">
            <a:avLst/>
          </a:prstGeom>
          <a:noFill/>
          <a:ln w="63500">
            <a:solidFill>
              <a:srgbClr val="33CCCC"/>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ZA">
              <a:solidFill>
                <a:srgbClr val="000000"/>
              </a:solidFill>
            </a:endParaRPr>
          </a:p>
        </p:txBody>
      </p:sp>
      <p:sp>
        <p:nvSpPr>
          <p:cNvPr id="30" name="Text Box 10"/>
          <p:cNvSpPr txBox="1">
            <a:spLocks noChangeArrowheads="1"/>
          </p:cNvSpPr>
          <p:nvPr/>
        </p:nvSpPr>
        <p:spPr bwMode="auto">
          <a:xfrm>
            <a:off x="35496" y="5889466"/>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ltLang="en-US" sz="4000" b="1" dirty="0" smtClean="0">
                <a:solidFill>
                  <a:srgbClr val="FF9900"/>
                </a:solidFill>
              </a:rPr>
              <a:t>How Is Interest Calculated ?</a:t>
            </a:r>
            <a:endParaRPr lang="en-US" altLang="en-US" sz="4000" b="1" dirty="0">
              <a:solidFill>
                <a:srgbClr val="FF9900"/>
              </a:solidFill>
            </a:endParaRPr>
          </a:p>
        </p:txBody>
      </p:sp>
    </p:spTree>
    <p:extLst>
      <p:ext uri="{BB962C8B-B14F-4D97-AF65-F5344CB8AC3E}">
        <p14:creationId xmlns:p14="http://schemas.microsoft.com/office/powerpoint/2010/main" val="32544764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71"/>
                                        </p:tgtEl>
                                        <p:attrNameLst>
                                          <p:attrName>style.visibility</p:attrName>
                                        </p:attrNameLst>
                                      </p:cBhvr>
                                      <p:to>
                                        <p:strVal val="visible"/>
                                      </p:to>
                                    </p:set>
                                    <p:animEffect transition="in" filter="blinds(horizontal)">
                                      <p:cBhvr>
                                        <p:cTn id="12" dur="500"/>
                                        <p:tgtEl>
                                          <p:spTgt spid="1947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494"/>
                                        </p:tgtEl>
                                        <p:attrNameLst>
                                          <p:attrName>style.visibility</p:attrName>
                                        </p:attrNameLst>
                                      </p:cBhvr>
                                      <p:to>
                                        <p:strVal val="visible"/>
                                      </p:to>
                                    </p:set>
                                    <p:animEffect transition="in" filter="blinds(horizontal)">
                                      <p:cBhvr>
                                        <p:cTn id="15" dur="500"/>
                                        <p:tgtEl>
                                          <p:spTgt spid="1949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9514"/>
                                        </p:tgtEl>
                                        <p:attrNameLst>
                                          <p:attrName>style.visibility</p:attrName>
                                        </p:attrNameLst>
                                      </p:cBhvr>
                                      <p:to>
                                        <p:strVal val="visible"/>
                                      </p:to>
                                    </p:set>
                                    <p:animEffect transition="in" filter="blinds(horizontal)">
                                      <p:cBhvr>
                                        <p:cTn id="18" dur="500"/>
                                        <p:tgtEl>
                                          <p:spTgt spid="195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493"/>
                                        </p:tgtEl>
                                        <p:attrNameLst>
                                          <p:attrName>style.visibility</p:attrName>
                                        </p:attrNameLst>
                                      </p:cBhvr>
                                      <p:to>
                                        <p:strVal val="visible"/>
                                      </p:to>
                                    </p:set>
                                    <p:animEffect transition="in" filter="blinds(horizontal)">
                                      <p:cBhvr>
                                        <p:cTn id="21" dur="500"/>
                                        <p:tgtEl>
                                          <p:spTgt spid="1949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9513"/>
                                        </p:tgtEl>
                                        <p:attrNameLst>
                                          <p:attrName>style.visibility</p:attrName>
                                        </p:attrNameLst>
                                      </p:cBhvr>
                                      <p:to>
                                        <p:strVal val="visible"/>
                                      </p:to>
                                    </p:set>
                                    <p:animEffect transition="in" filter="blinds(horizontal)">
                                      <p:cBhvr>
                                        <p:cTn id="24" dur="500"/>
                                        <p:tgtEl>
                                          <p:spTgt spid="195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9489"/>
                                        </p:tgtEl>
                                        <p:attrNameLst>
                                          <p:attrName>style.visibility</p:attrName>
                                        </p:attrNameLst>
                                      </p:cBhvr>
                                      <p:to>
                                        <p:strVal val="visible"/>
                                      </p:to>
                                    </p:set>
                                    <p:animEffect transition="in" filter="blinds(horizontal)">
                                      <p:cBhvr>
                                        <p:cTn id="27" dur="500"/>
                                        <p:tgtEl>
                                          <p:spTgt spid="1948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476"/>
                                        </p:tgtEl>
                                        <p:attrNameLst>
                                          <p:attrName>style.visibility</p:attrName>
                                        </p:attrNameLst>
                                      </p:cBhvr>
                                      <p:to>
                                        <p:strVal val="visible"/>
                                      </p:to>
                                    </p:set>
                                    <p:animEffect transition="in" filter="blinds(horizontal)">
                                      <p:cBhvr>
                                        <p:cTn id="32" dur="500"/>
                                        <p:tgtEl>
                                          <p:spTgt spid="1947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9466"/>
                                        </p:tgtEl>
                                        <p:attrNameLst>
                                          <p:attrName>style.visibility</p:attrName>
                                        </p:attrNameLst>
                                      </p:cBhvr>
                                      <p:to>
                                        <p:strVal val="visible"/>
                                      </p:to>
                                    </p:set>
                                    <p:animEffect transition="in" filter="blinds(horizontal)">
                                      <p:cBhvr>
                                        <p:cTn id="35" dur="500"/>
                                        <p:tgtEl>
                                          <p:spTgt spid="1946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463"/>
                                        </p:tgtEl>
                                        <p:attrNameLst>
                                          <p:attrName>style.visibility</p:attrName>
                                        </p:attrNameLst>
                                      </p:cBhvr>
                                      <p:to>
                                        <p:strVal val="visible"/>
                                      </p:to>
                                    </p:set>
                                    <p:animEffect transition="in" filter="blinds(horizontal)">
                                      <p:cBhvr>
                                        <p:cTn id="40" dur="500"/>
                                        <p:tgtEl>
                                          <p:spTgt spid="194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9512"/>
                                        </p:tgtEl>
                                        <p:attrNameLst>
                                          <p:attrName>style.visibility</p:attrName>
                                        </p:attrNameLst>
                                      </p:cBhvr>
                                      <p:to>
                                        <p:strVal val="visible"/>
                                      </p:to>
                                    </p:set>
                                    <p:animEffect transition="in" filter="blinds(horizontal)">
                                      <p:cBhvr>
                                        <p:cTn id="43" dur="500"/>
                                        <p:tgtEl>
                                          <p:spTgt spid="1951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grpId="1" nodeType="clickEffect">
                                  <p:stCondLst>
                                    <p:cond delay="0"/>
                                  </p:stCondLst>
                                  <p:childTnLst>
                                    <p:animEffect transition="out" filter="fade">
                                      <p:cBhvr>
                                        <p:cTn id="47" dur="1000"/>
                                        <p:tgtEl>
                                          <p:spTgt spid="19512"/>
                                        </p:tgtEl>
                                      </p:cBhvr>
                                    </p:animEffect>
                                    <p:set>
                                      <p:cBhvr>
                                        <p:cTn id="48" dur="1" fill="hold">
                                          <p:stCondLst>
                                            <p:cond delay="999"/>
                                          </p:stCondLst>
                                        </p:cTn>
                                        <p:tgtEl>
                                          <p:spTgt spid="19512"/>
                                        </p:tgtEl>
                                        <p:attrNameLst>
                                          <p:attrName>style.visibility</p:attrName>
                                        </p:attrNameLst>
                                      </p:cBhvr>
                                      <p:to>
                                        <p:strVal val="hidden"/>
                                      </p:to>
                                    </p:set>
                                  </p:childTnLst>
                                </p:cTn>
                              </p:par>
                              <p:par>
                                <p:cTn id="49" presetID="3" presetClass="entr" presetSubtype="10" fill="hold" grpId="0" nodeType="withEffect">
                                  <p:stCondLst>
                                    <p:cond delay="0"/>
                                  </p:stCondLst>
                                  <p:childTnLst>
                                    <p:set>
                                      <p:cBhvr>
                                        <p:cTn id="50" dur="1" fill="hold">
                                          <p:stCondLst>
                                            <p:cond delay="0"/>
                                          </p:stCondLst>
                                        </p:cTn>
                                        <p:tgtEl>
                                          <p:spTgt spid="19462"/>
                                        </p:tgtEl>
                                        <p:attrNameLst>
                                          <p:attrName>style.visibility</p:attrName>
                                        </p:attrNameLst>
                                      </p:cBhvr>
                                      <p:to>
                                        <p:strVal val="visible"/>
                                      </p:to>
                                    </p:set>
                                    <p:animEffect transition="in" filter="blinds(horizontal)">
                                      <p:cBhvr>
                                        <p:cTn id="51" dur="500"/>
                                        <p:tgtEl>
                                          <p:spTgt spid="1946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9511"/>
                                        </p:tgtEl>
                                        <p:attrNameLst>
                                          <p:attrName>style.visibility</p:attrName>
                                        </p:attrNameLst>
                                      </p:cBhvr>
                                      <p:to>
                                        <p:strVal val="visible"/>
                                      </p:to>
                                    </p:set>
                                    <p:animEffect transition="in" filter="blinds(horizontal)">
                                      <p:cBhvr>
                                        <p:cTn id="54" dur="500"/>
                                        <p:tgtEl>
                                          <p:spTgt spid="1951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grpId="1" nodeType="clickEffect">
                                  <p:stCondLst>
                                    <p:cond delay="0"/>
                                  </p:stCondLst>
                                  <p:childTnLst>
                                    <p:animEffect transition="out" filter="fade">
                                      <p:cBhvr>
                                        <p:cTn id="58" dur="1000"/>
                                        <p:tgtEl>
                                          <p:spTgt spid="19511"/>
                                        </p:tgtEl>
                                      </p:cBhvr>
                                    </p:animEffect>
                                    <p:set>
                                      <p:cBhvr>
                                        <p:cTn id="59" dur="1" fill="hold">
                                          <p:stCondLst>
                                            <p:cond delay="999"/>
                                          </p:stCondLst>
                                        </p:cTn>
                                        <p:tgtEl>
                                          <p:spTgt spid="19511"/>
                                        </p:tgtEl>
                                        <p:attrNameLst>
                                          <p:attrName>style.visibility</p:attrName>
                                        </p:attrNameLst>
                                      </p:cBhvr>
                                      <p:to>
                                        <p:strVal val="hidden"/>
                                      </p:to>
                                    </p:set>
                                  </p:childTnLst>
                                </p:cTn>
                              </p:par>
                              <p:par>
                                <p:cTn id="60" presetID="2" presetClass="entr" presetSubtype="8" fill="hold" grpId="0" nodeType="withEffect">
                                  <p:stCondLst>
                                    <p:cond delay="0"/>
                                  </p:stCondLst>
                                  <p:childTnLst>
                                    <p:set>
                                      <p:cBhvr>
                                        <p:cTn id="61" dur="1" fill="hold">
                                          <p:stCondLst>
                                            <p:cond delay="0"/>
                                          </p:stCondLst>
                                        </p:cTn>
                                        <p:tgtEl>
                                          <p:spTgt spid="19515"/>
                                        </p:tgtEl>
                                        <p:attrNameLst>
                                          <p:attrName>style.visibility</p:attrName>
                                        </p:attrNameLst>
                                      </p:cBhvr>
                                      <p:to>
                                        <p:strVal val="visible"/>
                                      </p:to>
                                    </p:set>
                                    <p:anim calcmode="lin" valueType="num">
                                      <p:cBhvr additive="base">
                                        <p:cTn id="62" dur="1000" fill="hold"/>
                                        <p:tgtEl>
                                          <p:spTgt spid="19515"/>
                                        </p:tgtEl>
                                        <p:attrNameLst>
                                          <p:attrName>ppt_x</p:attrName>
                                        </p:attrNameLst>
                                      </p:cBhvr>
                                      <p:tavLst>
                                        <p:tav tm="0">
                                          <p:val>
                                            <p:strVal val="0-#ppt_w/2"/>
                                          </p:val>
                                        </p:tav>
                                        <p:tav tm="100000">
                                          <p:val>
                                            <p:strVal val="#ppt_x"/>
                                          </p:val>
                                        </p:tav>
                                      </p:tavLst>
                                    </p:anim>
                                    <p:anim calcmode="lin" valueType="num">
                                      <p:cBhvr additive="base">
                                        <p:cTn id="63" dur="1000" fill="hold"/>
                                        <p:tgtEl>
                                          <p:spTgt spid="19515"/>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9482"/>
                                        </p:tgtEl>
                                        <p:attrNameLst>
                                          <p:attrName>style.visibility</p:attrName>
                                        </p:attrNameLst>
                                      </p:cBhvr>
                                      <p:to>
                                        <p:strVal val="visible"/>
                                      </p:to>
                                    </p:set>
                                    <p:anim calcmode="lin" valueType="num">
                                      <p:cBhvr additive="base">
                                        <p:cTn id="68" dur="500" fill="hold"/>
                                        <p:tgtEl>
                                          <p:spTgt spid="19482"/>
                                        </p:tgtEl>
                                        <p:attrNameLst>
                                          <p:attrName>ppt_x</p:attrName>
                                        </p:attrNameLst>
                                      </p:cBhvr>
                                      <p:tavLst>
                                        <p:tav tm="0">
                                          <p:val>
                                            <p:strVal val="#ppt_x"/>
                                          </p:val>
                                        </p:tav>
                                        <p:tav tm="100000">
                                          <p:val>
                                            <p:strVal val="#ppt_x"/>
                                          </p:val>
                                        </p:tav>
                                      </p:tavLst>
                                    </p:anim>
                                    <p:anim calcmode="lin" valueType="num">
                                      <p:cBhvr additive="base">
                                        <p:cTn id="69" dur="500" fill="hold"/>
                                        <p:tgtEl>
                                          <p:spTgt spid="19482"/>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xit" presetSubtype="4" fill="hold" grpId="1" nodeType="clickEffect">
                                  <p:stCondLst>
                                    <p:cond delay="0"/>
                                  </p:stCondLst>
                                  <p:childTnLst>
                                    <p:anim calcmode="lin" valueType="num">
                                      <p:cBhvr additive="base">
                                        <p:cTn id="73" dur="500"/>
                                        <p:tgtEl>
                                          <p:spTgt spid="19482"/>
                                        </p:tgtEl>
                                        <p:attrNameLst>
                                          <p:attrName>ppt_x</p:attrName>
                                        </p:attrNameLst>
                                      </p:cBhvr>
                                      <p:tavLst>
                                        <p:tav tm="0">
                                          <p:val>
                                            <p:strVal val="ppt_x"/>
                                          </p:val>
                                        </p:tav>
                                        <p:tav tm="100000">
                                          <p:val>
                                            <p:strVal val="ppt_x"/>
                                          </p:val>
                                        </p:tav>
                                      </p:tavLst>
                                    </p:anim>
                                    <p:anim calcmode="lin" valueType="num">
                                      <p:cBhvr additive="base">
                                        <p:cTn id="74" dur="500"/>
                                        <p:tgtEl>
                                          <p:spTgt spid="19482"/>
                                        </p:tgtEl>
                                        <p:attrNameLst>
                                          <p:attrName>ppt_y</p:attrName>
                                        </p:attrNameLst>
                                      </p:cBhvr>
                                      <p:tavLst>
                                        <p:tav tm="0">
                                          <p:val>
                                            <p:strVal val="ppt_y"/>
                                          </p:val>
                                        </p:tav>
                                        <p:tav tm="100000">
                                          <p:val>
                                            <p:strVal val="1+ppt_h/2"/>
                                          </p:val>
                                        </p:tav>
                                      </p:tavLst>
                                    </p:anim>
                                    <p:set>
                                      <p:cBhvr>
                                        <p:cTn id="75" dur="1" fill="hold">
                                          <p:stCondLst>
                                            <p:cond delay="499"/>
                                          </p:stCondLst>
                                        </p:cTn>
                                        <p:tgtEl>
                                          <p:spTgt spid="19482"/>
                                        </p:tgtEl>
                                        <p:attrNameLst>
                                          <p:attrName>style.visibility</p:attrName>
                                        </p:attrNameLst>
                                      </p:cBhvr>
                                      <p:to>
                                        <p:strVal val="hidden"/>
                                      </p:to>
                                    </p:set>
                                  </p:childTnLst>
                                </p:cTn>
                              </p:par>
                              <p:par>
                                <p:cTn id="76" presetID="2" presetClass="entr" presetSubtype="4" fill="hold" grpId="0" nodeType="withEffect">
                                  <p:stCondLst>
                                    <p:cond delay="0"/>
                                  </p:stCondLst>
                                  <p:childTnLst>
                                    <p:set>
                                      <p:cBhvr>
                                        <p:cTn id="77" dur="1" fill="hold">
                                          <p:stCondLst>
                                            <p:cond delay="0"/>
                                          </p:stCondLst>
                                        </p:cTn>
                                        <p:tgtEl>
                                          <p:spTgt spid="19478"/>
                                        </p:tgtEl>
                                        <p:attrNameLst>
                                          <p:attrName>style.visibility</p:attrName>
                                        </p:attrNameLst>
                                      </p:cBhvr>
                                      <p:to>
                                        <p:strVal val="visible"/>
                                      </p:to>
                                    </p:set>
                                    <p:anim calcmode="lin" valueType="num">
                                      <p:cBhvr additive="base">
                                        <p:cTn id="78" dur="500" fill="hold"/>
                                        <p:tgtEl>
                                          <p:spTgt spid="19478"/>
                                        </p:tgtEl>
                                        <p:attrNameLst>
                                          <p:attrName>ppt_x</p:attrName>
                                        </p:attrNameLst>
                                      </p:cBhvr>
                                      <p:tavLst>
                                        <p:tav tm="0">
                                          <p:val>
                                            <p:strVal val="#ppt_x"/>
                                          </p:val>
                                        </p:tav>
                                        <p:tav tm="100000">
                                          <p:val>
                                            <p:strVal val="#ppt_x"/>
                                          </p:val>
                                        </p:tav>
                                      </p:tavLst>
                                    </p:anim>
                                    <p:anim calcmode="lin" valueType="num">
                                      <p:cBhvr additive="base">
                                        <p:cTn id="79" dur="500" fill="hold"/>
                                        <p:tgtEl>
                                          <p:spTgt spid="19478"/>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xit" presetSubtype="4" fill="hold" grpId="1" nodeType="clickEffect">
                                  <p:stCondLst>
                                    <p:cond delay="0"/>
                                  </p:stCondLst>
                                  <p:childTnLst>
                                    <p:anim calcmode="lin" valueType="num">
                                      <p:cBhvr additive="base">
                                        <p:cTn id="83" dur="500"/>
                                        <p:tgtEl>
                                          <p:spTgt spid="19478"/>
                                        </p:tgtEl>
                                        <p:attrNameLst>
                                          <p:attrName>ppt_x</p:attrName>
                                        </p:attrNameLst>
                                      </p:cBhvr>
                                      <p:tavLst>
                                        <p:tav tm="0">
                                          <p:val>
                                            <p:strVal val="ppt_x"/>
                                          </p:val>
                                        </p:tav>
                                        <p:tav tm="100000">
                                          <p:val>
                                            <p:strVal val="ppt_x"/>
                                          </p:val>
                                        </p:tav>
                                      </p:tavLst>
                                    </p:anim>
                                    <p:anim calcmode="lin" valueType="num">
                                      <p:cBhvr additive="base">
                                        <p:cTn id="84" dur="500"/>
                                        <p:tgtEl>
                                          <p:spTgt spid="19478"/>
                                        </p:tgtEl>
                                        <p:attrNameLst>
                                          <p:attrName>ppt_y</p:attrName>
                                        </p:attrNameLst>
                                      </p:cBhvr>
                                      <p:tavLst>
                                        <p:tav tm="0">
                                          <p:val>
                                            <p:strVal val="ppt_y"/>
                                          </p:val>
                                        </p:tav>
                                        <p:tav tm="100000">
                                          <p:val>
                                            <p:strVal val="1+ppt_h/2"/>
                                          </p:val>
                                        </p:tav>
                                      </p:tavLst>
                                    </p:anim>
                                    <p:set>
                                      <p:cBhvr>
                                        <p:cTn id="85" dur="1" fill="hold">
                                          <p:stCondLst>
                                            <p:cond delay="499"/>
                                          </p:stCondLst>
                                        </p:cTn>
                                        <p:tgtEl>
                                          <p:spTgt spid="19478"/>
                                        </p:tgtEl>
                                        <p:attrNameLst>
                                          <p:attrName>style.visibility</p:attrName>
                                        </p:attrNameLst>
                                      </p:cBhvr>
                                      <p:to>
                                        <p:strVal val="hidden"/>
                                      </p:to>
                                    </p:set>
                                  </p:childTnLst>
                                </p:cTn>
                              </p:par>
                              <p:par>
                                <p:cTn id="86" presetID="2" presetClass="entr" presetSubtype="4" fill="hold" grpId="0" nodeType="withEffect">
                                  <p:stCondLst>
                                    <p:cond delay="0"/>
                                  </p:stCondLst>
                                  <p:childTnLst>
                                    <p:set>
                                      <p:cBhvr>
                                        <p:cTn id="87" dur="1" fill="hold">
                                          <p:stCondLst>
                                            <p:cond delay="0"/>
                                          </p:stCondLst>
                                        </p:cTn>
                                        <p:tgtEl>
                                          <p:spTgt spid="19479"/>
                                        </p:tgtEl>
                                        <p:attrNameLst>
                                          <p:attrName>style.visibility</p:attrName>
                                        </p:attrNameLst>
                                      </p:cBhvr>
                                      <p:to>
                                        <p:strVal val="visible"/>
                                      </p:to>
                                    </p:set>
                                    <p:anim calcmode="lin" valueType="num">
                                      <p:cBhvr additive="base">
                                        <p:cTn id="88" dur="500" fill="hold"/>
                                        <p:tgtEl>
                                          <p:spTgt spid="19479"/>
                                        </p:tgtEl>
                                        <p:attrNameLst>
                                          <p:attrName>ppt_x</p:attrName>
                                        </p:attrNameLst>
                                      </p:cBhvr>
                                      <p:tavLst>
                                        <p:tav tm="0">
                                          <p:val>
                                            <p:strVal val="#ppt_x"/>
                                          </p:val>
                                        </p:tav>
                                        <p:tav tm="100000">
                                          <p:val>
                                            <p:strVal val="#ppt_x"/>
                                          </p:val>
                                        </p:tav>
                                      </p:tavLst>
                                    </p:anim>
                                    <p:anim calcmode="lin" valueType="num">
                                      <p:cBhvr additive="base">
                                        <p:cTn id="89" dur="500" fill="hold"/>
                                        <p:tgtEl>
                                          <p:spTgt spid="19479"/>
                                        </p:tgtEl>
                                        <p:attrNameLst>
                                          <p:attrName>ppt_y</p:attrName>
                                        </p:attrNameLst>
                                      </p:cBhvr>
                                      <p:tavLst>
                                        <p:tav tm="0">
                                          <p:val>
                                            <p:strVal val="1+#ppt_h/2"/>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19479"/>
                                        </p:tgtEl>
                                        <p:attrNameLst>
                                          <p:attrName>ppt_x</p:attrName>
                                        </p:attrNameLst>
                                      </p:cBhvr>
                                      <p:tavLst>
                                        <p:tav tm="0">
                                          <p:val>
                                            <p:strVal val="ppt_x"/>
                                          </p:val>
                                        </p:tav>
                                        <p:tav tm="100000">
                                          <p:val>
                                            <p:strVal val="ppt_x"/>
                                          </p:val>
                                        </p:tav>
                                      </p:tavLst>
                                    </p:anim>
                                    <p:anim calcmode="lin" valueType="num">
                                      <p:cBhvr additive="base">
                                        <p:cTn id="94" dur="500"/>
                                        <p:tgtEl>
                                          <p:spTgt spid="19479"/>
                                        </p:tgtEl>
                                        <p:attrNameLst>
                                          <p:attrName>ppt_y</p:attrName>
                                        </p:attrNameLst>
                                      </p:cBhvr>
                                      <p:tavLst>
                                        <p:tav tm="0">
                                          <p:val>
                                            <p:strVal val="ppt_y"/>
                                          </p:val>
                                        </p:tav>
                                        <p:tav tm="100000">
                                          <p:val>
                                            <p:strVal val="1+ppt_h/2"/>
                                          </p:val>
                                        </p:tav>
                                      </p:tavLst>
                                    </p:anim>
                                    <p:set>
                                      <p:cBhvr>
                                        <p:cTn id="95" dur="1" fill="hold">
                                          <p:stCondLst>
                                            <p:cond delay="499"/>
                                          </p:stCondLst>
                                        </p:cTn>
                                        <p:tgtEl>
                                          <p:spTgt spid="19479"/>
                                        </p:tgtEl>
                                        <p:attrNameLst>
                                          <p:attrName>style.visibility</p:attrName>
                                        </p:attrNameLst>
                                      </p:cBhvr>
                                      <p:to>
                                        <p:strVal val="hidden"/>
                                      </p:to>
                                    </p:set>
                                  </p:childTnLst>
                                </p:cTn>
                              </p:par>
                              <p:par>
                                <p:cTn id="96" presetID="2" presetClass="entr" presetSubtype="1" fill="hold" grpId="0" nodeType="withEffect">
                                  <p:stCondLst>
                                    <p:cond delay="0"/>
                                  </p:stCondLst>
                                  <p:childTnLst>
                                    <p:set>
                                      <p:cBhvr>
                                        <p:cTn id="97" dur="1" fill="hold">
                                          <p:stCondLst>
                                            <p:cond delay="0"/>
                                          </p:stCondLst>
                                        </p:cTn>
                                        <p:tgtEl>
                                          <p:spTgt spid="19483"/>
                                        </p:tgtEl>
                                        <p:attrNameLst>
                                          <p:attrName>style.visibility</p:attrName>
                                        </p:attrNameLst>
                                      </p:cBhvr>
                                      <p:to>
                                        <p:strVal val="visible"/>
                                      </p:to>
                                    </p:set>
                                    <p:anim calcmode="lin" valueType="num">
                                      <p:cBhvr additive="base">
                                        <p:cTn id="98" dur="500" fill="hold"/>
                                        <p:tgtEl>
                                          <p:spTgt spid="19483"/>
                                        </p:tgtEl>
                                        <p:attrNameLst>
                                          <p:attrName>ppt_x</p:attrName>
                                        </p:attrNameLst>
                                      </p:cBhvr>
                                      <p:tavLst>
                                        <p:tav tm="0">
                                          <p:val>
                                            <p:strVal val="#ppt_x"/>
                                          </p:val>
                                        </p:tav>
                                        <p:tav tm="100000">
                                          <p:val>
                                            <p:strVal val="#ppt_x"/>
                                          </p:val>
                                        </p:tav>
                                      </p:tavLst>
                                    </p:anim>
                                    <p:anim calcmode="lin" valueType="num">
                                      <p:cBhvr additive="base">
                                        <p:cTn id="99" dur="500" fill="hold"/>
                                        <p:tgtEl>
                                          <p:spTgt spid="19483"/>
                                        </p:tgtEl>
                                        <p:attrNameLst>
                                          <p:attrName>ppt_y</p:attrName>
                                        </p:attrNameLst>
                                      </p:cBhvr>
                                      <p:tavLst>
                                        <p:tav tm="0">
                                          <p:val>
                                            <p:strVal val="0-#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xit" presetSubtype="1" fill="hold" grpId="1" nodeType="clickEffect">
                                  <p:stCondLst>
                                    <p:cond delay="0"/>
                                  </p:stCondLst>
                                  <p:childTnLst>
                                    <p:anim calcmode="lin" valueType="num">
                                      <p:cBhvr additive="base">
                                        <p:cTn id="103" dur="500"/>
                                        <p:tgtEl>
                                          <p:spTgt spid="19483"/>
                                        </p:tgtEl>
                                        <p:attrNameLst>
                                          <p:attrName>ppt_x</p:attrName>
                                        </p:attrNameLst>
                                      </p:cBhvr>
                                      <p:tavLst>
                                        <p:tav tm="0">
                                          <p:val>
                                            <p:strVal val="ppt_x"/>
                                          </p:val>
                                        </p:tav>
                                        <p:tav tm="100000">
                                          <p:val>
                                            <p:strVal val="ppt_x"/>
                                          </p:val>
                                        </p:tav>
                                      </p:tavLst>
                                    </p:anim>
                                    <p:anim calcmode="lin" valueType="num">
                                      <p:cBhvr additive="base">
                                        <p:cTn id="104" dur="500"/>
                                        <p:tgtEl>
                                          <p:spTgt spid="19483"/>
                                        </p:tgtEl>
                                        <p:attrNameLst>
                                          <p:attrName>ppt_y</p:attrName>
                                        </p:attrNameLst>
                                      </p:cBhvr>
                                      <p:tavLst>
                                        <p:tav tm="0">
                                          <p:val>
                                            <p:strVal val="ppt_y"/>
                                          </p:val>
                                        </p:tav>
                                        <p:tav tm="100000">
                                          <p:val>
                                            <p:strVal val="0-ppt_h/2"/>
                                          </p:val>
                                        </p:tav>
                                      </p:tavLst>
                                    </p:anim>
                                    <p:set>
                                      <p:cBhvr>
                                        <p:cTn id="105" dur="1" fill="hold">
                                          <p:stCondLst>
                                            <p:cond delay="499"/>
                                          </p:stCondLst>
                                        </p:cTn>
                                        <p:tgtEl>
                                          <p:spTgt spid="19483"/>
                                        </p:tgtEl>
                                        <p:attrNameLst>
                                          <p:attrName>style.visibility</p:attrName>
                                        </p:attrNameLst>
                                      </p:cBhvr>
                                      <p:to>
                                        <p:strVal val="hidden"/>
                                      </p:to>
                                    </p:set>
                                  </p:childTnLst>
                                </p:cTn>
                              </p:par>
                              <p:par>
                                <p:cTn id="106" presetID="2" presetClass="entr" presetSubtype="1" fill="hold" grpId="0" nodeType="withEffect">
                                  <p:stCondLst>
                                    <p:cond delay="0"/>
                                  </p:stCondLst>
                                  <p:childTnLst>
                                    <p:set>
                                      <p:cBhvr>
                                        <p:cTn id="107" dur="1" fill="hold">
                                          <p:stCondLst>
                                            <p:cond delay="0"/>
                                          </p:stCondLst>
                                        </p:cTn>
                                        <p:tgtEl>
                                          <p:spTgt spid="19481"/>
                                        </p:tgtEl>
                                        <p:attrNameLst>
                                          <p:attrName>style.visibility</p:attrName>
                                        </p:attrNameLst>
                                      </p:cBhvr>
                                      <p:to>
                                        <p:strVal val="visible"/>
                                      </p:to>
                                    </p:set>
                                    <p:anim calcmode="lin" valueType="num">
                                      <p:cBhvr additive="base">
                                        <p:cTn id="108" dur="500" fill="hold"/>
                                        <p:tgtEl>
                                          <p:spTgt spid="19481"/>
                                        </p:tgtEl>
                                        <p:attrNameLst>
                                          <p:attrName>ppt_x</p:attrName>
                                        </p:attrNameLst>
                                      </p:cBhvr>
                                      <p:tavLst>
                                        <p:tav tm="0">
                                          <p:val>
                                            <p:strVal val="#ppt_x"/>
                                          </p:val>
                                        </p:tav>
                                        <p:tav tm="100000">
                                          <p:val>
                                            <p:strVal val="#ppt_x"/>
                                          </p:val>
                                        </p:tav>
                                      </p:tavLst>
                                    </p:anim>
                                    <p:anim calcmode="lin" valueType="num">
                                      <p:cBhvr additive="base">
                                        <p:cTn id="109" dur="500" fill="hold"/>
                                        <p:tgtEl>
                                          <p:spTgt spid="19481"/>
                                        </p:tgtEl>
                                        <p:attrNameLst>
                                          <p:attrName>ppt_y</p:attrName>
                                        </p:attrNameLst>
                                      </p:cBhvr>
                                      <p:tavLst>
                                        <p:tav tm="0">
                                          <p:val>
                                            <p:strVal val="0-#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xit" presetSubtype="1" fill="hold" grpId="1" nodeType="clickEffect">
                                  <p:stCondLst>
                                    <p:cond delay="0"/>
                                  </p:stCondLst>
                                  <p:childTnLst>
                                    <p:anim calcmode="lin" valueType="num">
                                      <p:cBhvr additive="base">
                                        <p:cTn id="113" dur="500"/>
                                        <p:tgtEl>
                                          <p:spTgt spid="19481"/>
                                        </p:tgtEl>
                                        <p:attrNameLst>
                                          <p:attrName>ppt_x</p:attrName>
                                        </p:attrNameLst>
                                      </p:cBhvr>
                                      <p:tavLst>
                                        <p:tav tm="0">
                                          <p:val>
                                            <p:strVal val="ppt_x"/>
                                          </p:val>
                                        </p:tav>
                                        <p:tav tm="100000">
                                          <p:val>
                                            <p:strVal val="ppt_x"/>
                                          </p:val>
                                        </p:tav>
                                      </p:tavLst>
                                    </p:anim>
                                    <p:anim calcmode="lin" valueType="num">
                                      <p:cBhvr additive="base">
                                        <p:cTn id="114" dur="500"/>
                                        <p:tgtEl>
                                          <p:spTgt spid="19481"/>
                                        </p:tgtEl>
                                        <p:attrNameLst>
                                          <p:attrName>ppt_y</p:attrName>
                                        </p:attrNameLst>
                                      </p:cBhvr>
                                      <p:tavLst>
                                        <p:tav tm="0">
                                          <p:val>
                                            <p:strVal val="ppt_y"/>
                                          </p:val>
                                        </p:tav>
                                        <p:tav tm="100000">
                                          <p:val>
                                            <p:strVal val="0-ppt_h/2"/>
                                          </p:val>
                                        </p:tav>
                                      </p:tavLst>
                                    </p:anim>
                                    <p:set>
                                      <p:cBhvr>
                                        <p:cTn id="115" dur="1" fill="hold">
                                          <p:stCondLst>
                                            <p:cond delay="499"/>
                                          </p:stCondLst>
                                        </p:cTn>
                                        <p:tgtEl>
                                          <p:spTgt spid="194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11" grpId="0" animBg="1"/>
      <p:bldP spid="19511" grpId="1" animBg="1"/>
      <p:bldP spid="19462" grpId="0"/>
      <p:bldP spid="19466" grpId="0"/>
      <p:bldP spid="19471" grpId="0"/>
      <p:bldP spid="19476" grpId="0"/>
      <p:bldP spid="19478" grpId="0" animBg="1"/>
      <p:bldP spid="19478" grpId="1" animBg="1"/>
      <p:bldP spid="19479" grpId="0" animBg="1"/>
      <p:bldP spid="19479" grpId="1" animBg="1"/>
      <p:bldP spid="19482" grpId="0" animBg="1"/>
      <p:bldP spid="19482" grpId="1" animBg="1"/>
      <p:bldP spid="19489" grpId="0"/>
      <p:bldP spid="19493" grpId="0"/>
      <p:bldP spid="19494" grpId="0"/>
      <p:bldP spid="19512" grpId="0" animBg="1"/>
      <p:bldP spid="19512" grpId="1" animBg="1"/>
      <p:bldP spid="19463" grpId="0"/>
      <p:bldP spid="19483" grpId="0" animBg="1"/>
      <p:bldP spid="19483" grpId="1" animBg="1"/>
      <p:bldP spid="19481" grpId="0" animBg="1"/>
      <p:bldP spid="19481" grpId="1" animBg="1"/>
      <p:bldP spid="19513" grpId="0"/>
      <p:bldP spid="19514" grpId="0"/>
      <p:bldP spid="19515" grpId="0" animBg="1"/>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0" descr="L0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Text Box 14"/>
          <p:cNvSpPr txBox="1">
            <a:spLocks noChangeArrowheads="1"/>
          </p:cNvSpPr>
          <p:nvPr/>
        </p:nvSpPr>
        <p:spPr bwMode="auto">
          <a:xfrm>
            <a:off x="0" y="0"/>
            <a:ext cx="9144000" cy="646331"/>
          </a:xfrm>
          <a:prstGeom prst="rect">
            <a:avLst/>
          </a:prstGeom>
          <a:noFill/>
          <a:ln w="9525">
            <a:noFill/>
            <a:miter lim="800000"/>
            <a:headEnd/>
            <a:tailEnd/>
          </a:ln>
          <a:effectLst/>
        </p:spPr>
        <p:txBody>
          <a:bodyPr>
            <a:spAutoFit/>
          </a:bodyPr>
          <a:lstStyle/>
          <a:p>
            <a:pPr algn="ctr" fontAlgn="base">
              <a:spcAft>
                <a:spcPct val="0"/>
              </a:spcAft>
              <a:defRPr/>
            </a:pPr>
            <a:r>
              <a:rPr lang="en-US" sz="3600" i="1" u="sng" dirty="0" smtClean="0">
                <a:solidFill>
                  <a:srgbClr val="FF0000"/>
                </a:solidFill>
                <a:effectLst>
                  <a:outerShdw blurRad="38100" dist="38100" dir="2700000" algn="tl">
                    <a:srgbClr val="000000"/>
                  </a:outerShdw>
                </a:effectLst>
              </a:rPr>
              <a:t>MODERN LIFESTYLE - LIFELONG INDEBTEDNESS</a:t>
            </a:r>
          </a:p>
        </p:txBody>
      </p:sp>
      <p:sp>
        <p:nvSpPr>
          <p:cNvPr id="15" name="Text Box 60"/>
          <p:cNvSpPr txBox="1">
            <a:spLocks noChangeArrowheads="1"/>
          </p:cNvSpPr>
          <p:nvPr/>
        </p:nvSpPr>
        <p:spPr bwMode="auto">
          <a:xfrm>
            <a:off x="35495" y="1700808"/>
            <a:ext cx="9096609"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a:solidFill>
                  <a:srgbClr val="FFFFFF"/>
                </a:solidFill>
                <a:effectLst>
                  <a:outerShdw blurRad="38100" dist="38100" dir="2700000" algn="tl">
                    <a:srgbClr val="000000"/>
                  </a:outerShdw>
                </a:effectLst>
              </a:rPr>
              <a:t>5</a:t>
            </a:r>
            <a:r>
              <a:rPr lang="en-US" sz="3200" dirty="0" smtClean="0">
                <a:solidFill>
                  <a:srgbClr val="FFFFFF"/>
                </a:solidFill>
                <a:effectLst>
                  <a:outerShdw blurRad="38100" dist="38100" dir="2700000" algn="tl">
                    <a:srgbClr val="000000"/>
                  </a:outerShdw>
                </a:effectLst>
              </a:rPr>
              <a:t>x Cars-5yr    R 200,000(x5)	R 4,450(60x5) R 66,950 x5</a:t>
            </a:r>
            <a:endParaRPr lang="en-GB" sz="3200" dirty="0">
              <a:solidFill>
                <a:srgbClr val="FFFFFF"/>
              </a:solidFill>
              <a:effectLst>
                <a:outerShdw blurRad="38100" dist="38100" dir="2700000" algn="tl">
                  <a:srgbClr val="000000"/>
                </a:outerShdw>
              </a:effectLst>
            </a:endParaRPr>
          </a:p>
        </p:txBody>
      </p:sp>
      <p:sp>
        <p:nvSpPr>
          <p:cNvPr id="18" name="Text Box 60"/>
          <p:cNvSpPr txBox="1">
            <a:spLocks noChangeArrowheads="1"/>
          </p:cNvSpPr>
          <p:nvPr/>
        </p:nvSpPr>
        <p:spPr bwMode="auto">
          <a:xfrm>
            <a:off x="61120" y="2708920"/>
            <a:ext cx="9070984"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FFFF"/>
                </a:solidFill>
                <a:effectLst>
                  <a:outerShdw blurRad="38100" dist="38100" dir="2700000" algn="tl">
                    <a:srgbClr val="000000"/>
                  </a:outerShdw>
                </a:effectLst>
              </a:rPr>
              <a:t>2x Br/st-2yr   R 10,000	 (x2)	R 509 (24x2)   R 2,215   x2</a:t>
            </a:r>
            <a:endParaRPr lang="en-GB" sz="3200" dirty="0">
              <a:solidFill>
                <a:srgbClr val="FFFFFF"/>
              </a:solidFill>
              <a:effectLst>
                <a:outerShdw blurRad="38100" dist="38100" dir="2700000" algn="tl">
                  <a:srgbClr val="000000"/>
                </a:outerShdw>
              </a:effectLst>
            </a:endParaRPr>
          </a:p>
        </p:txBody>
      </p:sp>
      <p:sp>
        <p:nvSpPr>
          <p:cNvPr id="19" name="Text Box 60"/>
          <p:cNvSpPr txBox="1">
            <a:spLocks noChangeArrowheads="1"/>
          </p:cNvSpPr>
          <p:nvPr/>
        </p:nvSpPr>
        <p:spPr bwMode="auto">
          <a:xfrm>
            <a:off x="45484" y="3212976"/>
            <a:ext cx="9086620"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FFFF"/>
                </a:solidFill>
                <a:effectLst>
                  <a:outerShdw blurRad="38100" dist="38100" dir="2700000" algn="tl">
                    <a:srgbClr val="000000"/>
                  </a:outerShdw>
                </a:effectLst>
              </a:rPr>
              <a:t>4x Beds-2yr   R 7,000  (x4)	R 256 (24x4)   R 1,550   x4</a:t>
            </a:r>
            <a:endParaRPr lang="en-GB" sz="3200" dirty="0">
              <a:solidFill>
                <a:srgbClr val="FFFFFF"/>
              </a:solidFill>
              <a:effectLst>
                <a:outerShdw blurRad="38100" dist="38100" dir="2700000" algn="tl">
                  <a:srgbClr val="000000"/>
                </a:outerShdw>
              </a:effectLst>
            </a:endParaRPr>
          </a:p>
        </p:txBody>
      </p:sp>
      <p:sp>
        <p:nvSpPr>
          <p:cNvPr id="20" name="Text Box 60"/>
          <p:cNvSpPr txBox="1">
            <a:spLocks noChangeArrowheads="1"/>
          </p:cNvSpPr>
          <p:nvPr/>
        </p:nvSpPr>
        <p:spPr bwMode="auto">
          <a:xfrm>
            <a:off x="61120" y="3717032"/>
            <a:ext cx="9070984"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FFFF"/>
                </a:solidFill>
                <a:effectLst>
                  <a:outerShdw blurRad="38100" dist="38100" dir="2700000" algn="tl">
                    <a:srgbClr val="000000"/>
                  </a:outerShdw>
                </a:effectLst>
              </a:rPr>
              <a:t>2x Fridge-2yr R 7,000 	(x2)	R 256 (24x2)   R 1,550   x2</a:t>
            </a:r>
            <a:endParaRPr lang="en-GB" sz="3200" dirty="0">
              <a:solidFill>
                <a:srgbClr val="FFFFFF"/>
              </a:solidFill>
              <a:effectLst>
                <a:outerShdw blurRad="38100" dist="38100" dir="2700000" algn="tl">
                  <a:srgbClr val="000000"/>
                </a:outerShdw>
              </a:effectLst>
            </a:endParaRPr>
          </a:p>
        </p:txBody>
      </p:sp>
      <p:sp>
        <p:nvSpPr>
          <p:cNvPr id="21" name="Text Box 60"/>
          <p:cNvSpPr txBox="1">
            <a:spLocks noChangeArrowheads="1"/>
          </p:cNvSpPr>
          <p:nvPr/>
        </p:nvSpPr>
        <p:spPr bwMode="auto">
          <a:xfrm>
            <a:off x="47266" y="2204864"/>
            <a:ext cx="9084838"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a:solidFill>
                  <a:srgbClr val="FFFFFF"/>
                </a:solidFill>
                <a:effectLst>
                  <a:outerShdw blurRad="38100" dist="38100" dir="2700000" algn="tl">
                    <a:srgbClr val="000000"/>
                  </a:outerShdw>
                </a:effectLst>
              </a:rPr>
              <a:t>2</a:t>
            </a:r>
            <a:r>
              <a:rPr lang="en-US" sz="3200" dirty="0" smtClean="0">
                <a:solidFill>
                  <a:srgbClr val="FFFFFF"/>
                </a:solidFill>
                <a:effectLst>
                  <a:outerShdw blurRad="38100" dist="38100" dir="2700000" algn="tl">
                    <a:srgbClr val="000000"/>
                  </a:outerShdw>
                </a:effectLst>
              </a:rPr>
              <a:t>x </a:t>
            </a:r>
            <a:r>
              <a:rPr lang="en-US" sz="3200" dirty="0" err="1" smtClean="0">
                <a:solidFill>
                  <a:srgbClr val="FFFFFF"/>
                </a:solidFill>
                <a:effectLst>
                  <a:outerShdw blurRad="38100" dist="38100" dir="2700000" algn="tl">
                    <a:srgbClr val="000000"/>
                  </a:outerShdw>
                </a:effectLst>
              </a:rPr>
              <a:t>Lg</a:t>
            </a:r>
            <a:r>
              <a:rPr lang="en-US" sz="3200" dirty="0" smtClean="0">
                <a:solidFill>
                  <a:srgbClr val="FFFFFF"/>
                </a:solidFill>
                <a:effectLst>
                  <a:outerShdw blurRad="38100" dist="38100" dir="2700000" algn="tl">
                    <a:srgbClr val="000000"/>
                  </a:outerShdw>
                </a:effectLst>
              </a:rPr>
              <a:t>/st-2yr   R 15,000 (x2)	R 763 (24x2)   R 3,320   x2</a:t>
            </a:r>
            <a:endParaRPr lang="en-GB" sz="3200" dirty="0">
              <a:solidFill>
                <a:srgbClr val="FFFFFF"/>
              </a:solidFill>
              <a:effectLst>
                <a:outerShdw blurRad="38100" dist="38100" dir="2700000" algn="tl">
                  <a:srgbClr val="000000"/>
                </a:outerShdw>
              </a:effectLst>
            </a:endParaRPr>
          </a:p>
        </p:txBody>
      </p:sp>
      <p:sp>
        <p:nvSpPr>
          <p:cNvPr id="22" name="Text Box 60"/>
          <p:cNvSpPr txBox="1">
            <a:spLocks noChangeArrowheads="1"/>
          </p:cNvSpPr>
          <p:nvPr/>
        </p:nvSpPr>
        <p:spPr bwMode="auto">
          <a:xfrm>
            <a:off x="45484" y="4212377"/>
            <a:ext cx="9086620"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FFFF"/>
                </a:solidFill>
                <a:effectLst>
                  <a:outerShdw blurRad="38100" dist="38100" dir="2700000" algn="tl">
                    <a:srgbClr val="000000"/>
                  </a:outerShdw>
                </a:effectLst>
              </a:rPr>
              <a:t>2x Stove-2yr  R 5,000	(x2)	R 255 (24x2)   R 1,108   x2</a:t>
            </a:r>
            <a:endParaRPr lang="en-GB" sz="3200" dirty="0">
              <a:solidFill>
                <a:srgbClr val="FFFFFF"/>
              </a:solidFill>
              <a:effectLst>
                <a:outerShdw blurRad="38100" dist="38100" dir="2700000" algn="tl">
                  <a:srgbClr val="000000"/>
                </a:outerShdw>
              </a:effectLst>
            </a:endParaRPr>
          </a:p>
        </p:txBody>
      </p:sp>
      <p:sp>
        <p:nvSpPr>
          <p:cNvPr id="23" name="Text Box 60"/>
          <p:cNvSpPr txBox="1">
            <a:spLocks noChangeArrowheads="1"/>
          </p:cNvSpPr>
          <p:nvPr/>
        </p:nvSpPr>
        <p:spPr bwMode="auto">
          <a:xfrm>
            <a:off x="0" y="622429"/>
            <a:ext cx="9144000"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u="sng" dirty="0" smtClean="0">
                <a:solidFill>
                  <a:srgbClr val="FFC000"/>
                </a:solidFill>
                <a:effectLst>
                  <a:outerShdw blurRad="38100" dist="38100" dir="2700000" algn="tl">
                    <a:srgbClr val="000000"/>
                  </a:outerShdw>
                </a:effectLst>
              </a:rPr>
              <a:t>ITEM</a:t>
            </a:r>
            <a:r>
              <a:rPr lang="en-US" sz="3200" dirty="0" smtClean="0">
                <a:solidFill>
                  <a:srgbClr val="FFC000"/>
                </a:solidFill>
                <a:effectLst>
                  <a:outerShdw blurRad="38100" dist="38100" dir="2700000" algn="tl">
                    <a:srgbClr val="000000"/>
                  </a:outerShdw>
                </a:effectLst>
              </a:rPr>
              <a:t> 	     </a:t>
            </a:r>
            <a:r>
              <a:rPr lang="en-US" sz="3200" u="sng" dirty="0" smtClean="0">
                <a:solidFill>
                  <a:srgbClr val="FFC000"/>
                </a:solidFill>
                <a:effectLst>
                  <a:outerShdw blurRad="38100" dist="38100" dir="2700000" algn="tl">
                    <a:srgbClr val="000000"/>
                  </a:outerShdw>
                </a:effectLst>
              </a:rPr>
              <a:t>CAPITAL</a:t>
            </a:r>
            <a:r>
              <a:rPr lang="en-US" sz="3200" dirty="0" smtClean="0">
                <a:solidFill>
                  <a:srgbClr val="FFC000"/>
                </a:solidFill>
                <a:effectLst>
                  <a:outerShdw blurRad="38100" dist="38100" dir="2700000" algn="tl">
                    <a:srgbClr val="000000"/>
                  </a:outerShdw>
                </a:effectLst>
              </a:rPr>
              <a:t>		</a:t>
            </a:r>
            <a:r>
              <a:rPr lang="en-US" sz="3200" u="sng" dirty="0" smtClean="0">
                <a:solidFill>
                  <a:srgbClr val="FFC000"/>
                </a:solidFill>
                <a:effectLst>
                  <a:outerShdw blurRad="38100" dist="38100" dir="2700000" algn="tl">
                    <a:srgbClr val="000000"/>
                  </a:outerShdw>
                </a:effectLst>
              </a:rPr>
              <a:t>M/I</a:t>
            </a:r>
            <a:r>
              <a:rPr lang="en-US" sz="3200" dirty="0" smtClean="0">
                <a:solidFill>
                  <a:srgbClr val="FFC000"/>
                </a:solidFill>
                <a:effectLst>
                  <a:outerShdw blurRad="38100" dist="38100" dir="2700000" algn="tl">
                    <a:srgbClr val="000000"/>
                  </a:outerShdw>
                </a:effectLst>
              </a:rPr>
              <a:t>		    </a:t>
            </a:r>
            <a:r>
              <a:rPr lang="en-US" sz="3200" u="sng" dirty="0" smtClean="0">
                <a:solidFill>
                  <a:srgbClr val="FFC000"/>
                </a:solidFill>
                <a:effectLst>
                  <a:outerShdw blurRad="38100" dist="38100" dir="2700000" algn="tl">
                    <a:srgbClr val="000000"/>
                  </a:outerShdw>
                </a:effectLst>
              </a:rPr>
              <a:t>INTEREST</a:t>
            </a:r>
            <a:endParaRPr lang="en-GB" sz="3200" u="sng" dirty="0">
              <a:solidFill>
                <a:srgbClr val="FFC000"/>
              </a:solidFill>
              <a:effectLst>
                <a:outerShdw blurRad="38100" dist="38100" dir="2700000" algn="tl">
                  <a:srgbClr val="000000"/>
                </a:outerShdw>
              </a:effectLst>
            </a:endParaRPr>
          </a:p>
        </p:txBody>
      </p:sp>
      <p:sp>
        <p:nvSpPr>
          <p:cNvPr id="25" name="Text Box 60"/>
          <p:cNvSpPr txBox="1">
            <a:spLocks noChangeArrowheads="1"/>
          </p:cNvSpPr>
          <p:nvPr/>
        </p:nvSpPr>
        <p:spPr bwMode="auto">
          <a:xfrm>
            <a:off x="2798" y="1156392"/>
            <a:ext cx="9105706"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FFFF"/>
                </a:solidFill>
                <a:effectLst>
                  <a:outerShdw blurRad="38100" dist="38100" dir="2700000" algn="tl">
                    <a:srgbClr val="000000"/>
                  </a:outerShdw>
                </a:effectLst>
              </a:rPr>
              <a:t>House-30yr   R 500,000 	R 5,143(360)  R 1,351,500</a:t>
            </a:r>
            <a:endParaRPr lang="en-GB" sz="3200" dirty="0">
              <a:solidFill>
                <a:srgbClr val="FFFFFF"/>
              </a:solidFill>
              <a:effectLst>
                <a:outerShdw blurRad="38100" dist="38100" dir="2700000" algn="tl">
                  <a:srgbClr val="000000"/>
                </a:outerShdw>
              </a:effectLst>
            </a:endParaRPr>
          </a:p>
        </p:txBody>
      </p:sp>
      <p:sp>
        <p:nvSpPr>
          <p:cNvPr id="26" name="Text Box 60"/>
          <p:cNvSpPr txBox="1">
            <a:spLocks noChangeArrowheads="1"/>
          </p:cNvSpPr>
          <p:nvPr/>
        </p:nvSpPr>
        <p:spPr bwMode="auto">
          <a:xfrm>
            <a:off x="45484" y="5220489"/>
            <a:ext cx="9086620"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FFFF"/>
                </a:solidFill>
                <a:effectLst>
                  <a:outerShdw blurRad="38100" dist="38100" dir="2700000" algn="tl">
                    <a:srgbClr val="000000"/>
                  </a:outerShdw>
                </a:effectLst>
              </a:rPr>
              <a:t>2x F/s tv-2yr  R 7,000	(x2)	R 256 (24x2)   R 1,550   x2</a:t>
            </a:r>
            <a:endParaRPr lang="en-GB" sz="3200" dirty="0">
              <a:solidFill>
                <a:srgbClr val="FFFFFF"/>
              </a:solidFill>
              <a:effectLst>
                <a:outerShdw blurRad="38100" dist="38100" dir="2700000" algn="tl">
                  <a:srgbClr val="000000"/>
                </a:outerShdw>
              </a:effectLst>
            </a:endParaRPr>
          </a:p>
        </p:txBody>
      </p:sp>
      <p:sp>
        <p:nvSpPr>
          <p:cNvPr id="27" name="Text Box 60"/>
          <p:cNvSpPr txBox="1">
            <a:spLocks noChangeArrowheads="1"/>
          </p:cNvSpPr>
          <p:nvPr/>
        </p:nvSpPr>
        <p:spPr bwMode="auto">
          <a:xfrm>
            <a:off x="30916" y="5724545"/>
            <a:ext cx="9086620"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u="sng" dirty="0" smtClean="0">
                <a:solidFill>
                  <a:srgbClr val="FFFFFF"/>
                </a:solidFill>
                <a:effectLst>
                  <a:outerShdw blurRad="38100" dist="38100" dir="2700000" algn="tl">
                    <a:srgbClr val="000000"/>
                  </a:outerShdw>
                </a:effectLst>
              </a:rPr>
              <a:t>10x S4/i5-2yr R 8,000 (x10)	R 407 (24x10) R 1,770 x10</a:t>
            </a:r>
            <a:endParaRPr lang="en-GB" sz="3200" u="sng" dirty="0">
              <a:solidFill>
                <a:srgbClr val="FFFFFF"/>
              </a:solidFill>
              <a:effectLst>
                <a:outerShdw blurRad="38100" dist="38100" dir="2700000" algn="tl">
                  <a:srgbClr val="000000"/>
                </a:outerShdw>
              </a:effectLst>
            </a:endParaRPr>
          </a:p>
        </p:txBody>
      </p:sp>
      <p:sp>
        <p:nvSpPr>
          <p:cNvPr id="28" name="Text Box 60"/>
          <p:cNvSpPr txBox="1">
            <a:spLocks noChangeArrowheads="1"/>
          </p:cNvSpPr>
          <p:nvPr/>
        </p:nvSpPr>
        <p:spPr bwMode="auto">
          <a:xfrm>
            <a:off x="61120" y="4716433"/>
            <a:ext cx="9086620"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FFFF"/>
                </a:solidFill>
                <a:effectLst>
                  <a:outerShdw blurRad="38100" dist="38100" dir="2700000" algn="tl">
                    <a:srgbClr val="000000"/>
                  </a:outerShdw>
                </a:effectLst>
              </a:rPr>
              <a:t>2x Wash-2yr  R 5,000	(x2)	R 255 (24x2)   R 1,107   x2 </a:t>
            </a:r>
            <a:endParaRPr lang="en-GB" sz="3200" dirty="0">
              <a:solidFill>
                <a:srgbClr val="FFFFFF"/>
              </a:solidFill>
              <a:effectLst>
                <a:outerShdw blurRad="38100" dist="38100" dir="2700000" algn="tl">
                  <a:srgbClr val="000000"/>
                </a:outerShdw>
              </a:effectLst>
            </a:endParaRPr>
          </a:p>
        </p:txBody>
      </p:sp>
      <p:sp>
        <p:nvSpPr>
          <p:cNvPr id="29" name="Text Box 60"/>
          <p:cNvSpPr txBox="1">
            <a:spLocks noChangeArrowheads="1"/>
          </p:cNvSpPr>
          <p:nvPr/>
        </p:nvSpPr>
        <p:spPr bwMode="auto">
          <a:xfrm>
            <a:off x="45484" y="6228601"/>
            <a:ext cx="9086620"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n-US" sz="3200" dirty="0" smtClean="0">
                <a:solidFill>
                  <a:srgbClr val="FFC000"/>
                </a:solidFill>
                <a:effectLst>
                  <a:outerShdw blurRad="38100" dist="38100" dir="2700000" algn="tl">
                    <a:srgbClr val="000000"/>
                  </a:outerShdw>
                </a:effectLst>
              </a:rPr>
              <a:t>*TOTAL:	     R1,706,000	R3,418,850    R1,731,850</a:t>
            </a:r>
            <a:endParaRPr lang="en-GB" sz="3200" dirty="0">
              <a:solidFill>
                <a:srgbClr val="FFC000"/>
              </a:solidFill>
              <a:effectLst>
                <a:outerShdw blurRad="38100" dist="38100" dir="2700000" algn="tl">
                  <a:srgbClr val="000000"/>
                </a:outerShdw>
              </a:effectLst>
            </a:endParaRPr>
          </a:p>
        </p:txBody>
      </p:sp>
      <p:sp>
        <p:nvSpPr>
          <p:cNvPr id="2" name="TextBox 1"/>
          <p:cNvSpPr txBox="1"/>
          <p:nvPr/>
        </p:nvSpPr>
        <p:spPr>
          <a:xfrm>
            <a:off x="-1735" y="548680"/>
            <a:ext cx="9117601" cy="5632311"/>
          </a:xfrm>
          <a:prstGeom prst="rect">
            <a:avLst/>
          </a:prstGeom>
          <a:solidFill>
            <a:schemeClr val="accent1">
              <a:lumMod val="50000"/>
            </a:schemeClr>
          </a:solidFill>
        </p:spPr>
        <p:txBody>
          <a:bodyPr wrap="square" rtlCol="0">
            <a:spAutoFit/>
          </a:bodyPr>
          <a:lstStyle/>
          <a:p>
            <a:pPr algn="ctr">
              <a:lnSpc>
                <a:spcPct val="150000"/>
              </a:lnSpc>
            </a:pPr>
            <a:r>
              <a:rPr lang="en-ZA" sz="12000" dirty="0" smtClean="0">
                <a:solidFill>
                  <a:srgbClr val="FF0000"/>
                </a:solidFill>
                <a:effectLst>
                  <a:outerShdw blurRad="38100" dist="38100" dir="2700000" algn="tl">
                    <a:srgbClr val="000000">
                      <a:alpha val="43137"/>
                    </a:srgbClr>
                  </a:outerShdw>
                </a:effectLst>
              </a:rPr>
              <a:t>R 4,810.69 per month!!!</a:t>
            </a:r>
            <a:endParaRPr lang="en-ZA" sz="12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468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0-#ppt_w/2"/>
                                          </p:val>
                                        </p:tav>
                                        <p:tav tm="100000">
                                          <p:val>
                                            <p:strVal val="#ppt_x"/>
                                          </p:val>
                                        </p:tav>
                                      </p:tavLst>
                                    </p:anim>
                                    <p:anim calcmode="lin" valueType="num">
                                      <p:cBhvr additive="base">
                                        <p:cTn id="5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0-#ppt_w/2"/>
                                          </p:val>
                                        </p:tav>
                                        <p:tav tm="100000">
                                          <p:val>
                                            <p:strVal val="#ppt_x"/>
                                          </p:val>
                                        </p:tav>
                                      </p:tavLst>
                                    </p:anim>
                                    <p:anim calcmode="lin" valueType="num">
                                      <p:cBhvr additive="base">
                                        <p:cTn id="6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0-#ppt_w/2"/>
                                          </p:val>
                                        </p:tav>
                                        <p:tav tm="100000">
                                          <p:val>
                                            <p:strVal val="#ppt_x"/>
                                          </p:val>
                                        </p:tav>
                                      </p:tavLst>
                                    </p:anim>
                                    <p:anim calcmode="lin" valueType="num">
                                      <p:cBhvr additive="base">
                                        <p:cTn id="7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1000" fill="hold"/>
                                        <p:tgtEl>
                                          <p:spTgt spid="2"/>
                                        </p:tgtEl>
                                        <p:attrNameLst>
                                          <p:attrName>ppt_w</p:attrName>
                                        </p:attrNameLst>
                                      </p:cBhvr>
                                      <p:tavLst>
                                        <p:tav tm="0">
                                          <p:val>
                                            <p:fltVal val="0"/>
                                          </p:val>
                                        </p:tav>
                                        <p:tav tm="100000">
                                          <p:val>
                                            <p:strVal val="#ppt_w"/>
                                          </p:val>
                                        </p:tav>
                                      </p:tavLst>
                                    </p:anim>
                                    <p:anim calcmode="lin" valueType="num">
                                      <p:cBhvr>
                                        <p:cTn id="80" dur="1000" fill="hold"/>
                                        <p:tgtEl>
                                          <p:spTgt spid="2"/>
                                        </p:tgtEl>
                                        <p:attrNameLst>
                                          <p:attrName>ppt_h</p:attrName>
                                        </p:attrNameLst>
                                      </p:cBhvr>
                                      <p:tavLst>
                                        <p:tav tm="0">
                                          <p:val>
                                            <p:fltVal val="0"/>
                                          </p:val>
                                        </p:tav>
                                        <p:tav tm="100000">
                                          <p:val>
                                            <p:strVal val="#ppt_h"/>
                                          </p:val>
                                        </p:tav>
                                      </p:tavLst>
                                    </p:anim>
                                    <p:anim calcmode="lin" valueType="num">
                                      <p:cBhvr>
                                        <p:cTn id="81" dur="1000" fill="hold"/>
                                        <p:tgtEl>
                                          <p:spTgt spid="2"/>
                                        </p:tgtEl>
                                        <p:attrNameLst>
                                          <p:attrName>style.rotation</p:attrName>
                                        </p:attrNameLst>
                                      </p:cBhvr>
                                      <p:tavLst>
                                        <p:tav tm="0">
                                          <p:val>
                                            <p:fltVal val="90"/>
                                          </p:val>
                                        </p:tav>
                                        <p:tav tm="100000">
                                          <p:val>
                                            <p:fltVal val="0"/>
                                          </p:val>
                                        </p:tav>
                                      </p:tavLst>
                                    </p:anim>
                                    <p:animEffect transition="in" filter="fade">
                                      <p:cBhvr>
                                        <p:cTn id="8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8" grpId="0" autoUpdateAnimBg="0"/>
      <p:bldP spid="19" grpId="0" autoUpdateAnimBg="0"/>
      <p:bldP spid="20" grpId="0" autoUpdateAnimBg="0"/>
      <p:bldP spid="21" grpId="0" autoUpdateAnimBg="0"/>
      <p:bldP spid="22" grpId="0" autoUpdateAnimBg="0"/>
      <p:bldP spid="23" grpId="0" autoUpdateAnimBg="0"/>
      <p:bldP spid="25" grpId="0" autoUpdateAnimBg="0"/>
      <p:bldP spid="26" grpId="0" autoUpdateAnimBg="0"/>
      <p:bldP spid="27" grpId="0" autoUpdateAnimBg="0"/>
      <p:bldP spid="28" grpId="0" autoUpdateAnimBg="0"/>
      <p:bldP spid="29" grpId="0" autoUpdateAnimBg="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j01856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0" y="0"/>
            <a:ext cx="8686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endParaRPr lang="en-GB" altLang="en-US" sz="4800">
              <a:solidFill>
                <a:srgbClr val="000000"/>
              </a:solidFill>
              <a:latin typeface="Times New Roman" pitchFamily="18" charset="0"/>
            </a:endParaRPr>
          </a:p>
        </p:txBody>
      </p:sp>
      <p:sp>
        <p:nvSpPr>
          <p:cNvPr id="2054" name="Text Box 6"/>
          <p:cNvSpPr txBox="1">
            <a:spLocks noChangeArrowheads="1"/>
          </p:cNvSpPr>
          <p:nvPr/>
        </p:nvSpPr>
        <p:spPr bwMode="auto">
          <a:xfrm>
            <a:off x="76200" y="-99392"/>
            <a:ext cx="9067800" cy="144655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4400" dirty="0" smtClean="0">
                <a:solidFill>
                  <a:srgbClr val="FF9933"/>
                </a:solidFill>
                <a:effectLst>
                  <a:outerShdw blurRad="38100" dist="38100" dir="2700000" algn="tl">
                    <a:srgbClr val="000000"/>
                  </a:outerShdw>
                </a:effectLst>
                <a:latin typeface="Comic Sans MS" pitchFamily="66" charset="0"/>
              </a:rPr>
              <a:t>PURCHASE  PROPERTY  IN            7  YEARS ???</a:t>
            </a:r>
            <a:endParaRPr lang="en-US" sz="3200" dirty="0">
              <a:solidFill>
                <a:srgbClr val="FFFF00"/>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2387222986"/>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R00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2098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3"/>
          <p:cNvSpPr>
            <a:spLocks noChangeArrowheads="1"/>
          </p:cNvSpPr>
          <p:nvPr/>
        </p:nvSpPr>
        <p:spPr bwMode="auto">
          <a:xfrm rot="641285">
            <a:off x="655638" y="3119438"/>
            <a:ext cx="8107362" cy="4191000"/>
          </a:xfrm>
          <a:prstGeom prst="irregularSeal2">
            <a:avLst/>
          </a:prstGeom>
          <a:solidFill>
            <a:srgbClr val="993366">
              <a:alpha val="59999"/>
            </a:srgbClr>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ZA" altLang="en-US"/>
          </a:p>
        </p:txBody>
      </p:sp>
      <p:sp>
        <p:nvSpPr>
          <p:cNvPr id="7172" name="Text Box 4"/>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0000"/>
              </a:lnSpc>
              <a:spcBef>
                <a:spcPct val="50000"/>
              </a:spcBef>
            </a:pPr>
            <a:endParaRPr lang="en-GB" altLang="en-US" sz="5400" b="1" u="sng">
              <a:latin typeface="Times New Roman" pitchFamily="18" charset="0"/>
            </a:endParaRPr>
          </a:p>
        </p:txBody>
      </p:sp>
      <p:sp>
        <p:nvSpPr>
          <p:cNvPr id="115717" name="Text Box 5"/>
          <p:cNvSpPr txBox="1">
            <a:spLocks noChangeArrowheads="1"/>
          </p:cNvSpPr>
          <p:nvPr/>
        </p:nvSpPr>
        <p:spPr bwMode="auto">
          <a:xfrm>
            <a:off x="1981200" y="4206875"/>
            <a:ext cx="5257800" cy="2041525"/>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US" sz="4000">
                <a:solidFill>
                  <a:schemeClr val="bg1"/>
                </a:solidFill>
                <a:effectLst>
                  <a:outerShdw blurRad="38100" dist="38100" dir="2700000" algn="tl">
                    <a:srgbClr val="000000"/>
                  </a:outerShdw>
                </a:effectLst>
                <a:latin typeface="Times New Roman" pitchFamily="18" charset="0"/>
              </a:rPr>
              <a:t>5 MR 255                     “It should be our highest aim in life to get ready for heaven.”</a:t>
            </a:r>
          </a:p>
        </p:txBody>
      </p:sp>
    </p:spTree>
    <p:extLst>
      <p:ext uri="{BB962C8B-B14F-4D97-AF65-F5344CB8AC3E}">
        <p14:creationId xmlns:p14="http://schemas.microsoft.com/office/powerpoint/2010/main" val="1075966649"/>
      </p:ext>
    </p:extLst>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lnSpc>
                <a:spcPct val="80000"/>
              </a:lnSpc>
              <a:spcBef>
                <a:spcPct val="50000"/>
              </a:spcBef>
              <a:spcAft>
                <a:spcPct val="0"/>
              </a:spcAft>
            </a:pPr>
            <a:endParaRPr lang="en-GB" altLang="en-US" sz="5400" b="1" u="sng">
              <a:solidFill>
                <a:srgbClr val="FFFFFF"/>
              </a:solidFill>
              <a:latin typeface="Times New Roman" pitchFamily="18" charset="0"/>
            </a:endParaRPr>
          </a:p>
        </p:txBody>
      </p:sp>
      <p:sp>
        <p:nvSpPr>
          <p:cNvPr id="150531" name="Text Box 3"/>
          <p:cNvSpPr txBox="1">
            <a:spLocks noChangeArrowheads="1"/>
          </p:cNvSpPr>
          <p:nvPr/>
        </p:nvSpPr>
        <p:spPr bwMode="auto">
          <a:xfrm>
            <a:off x="0" y="2590800"/>
            <a:ext cx="9144000" cy="10064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6000">
                <a:solidFill>
                  <a:srgbClr val="FFFFFF"/>
                </a:solidFill>
                <a:effectLst>
                  <a:outerShdw blurRad="38100" dist="38100" dir="2700000" algn="tl">
                    <a:srgbClr val="000000"/>
                  </a:outerShdw>
                </a:effectLst>
                <a:latin typeface="Times New Roman" pitchFamily="18" charset="0"/>
              </a:rPr>
              <a:t>The End</a:t>
            </a:r>
          </a:p>
        </p:txBody>
      </p:sp>
    </p:spTree>
    <p:extLst>
      <p:ext uri="{BB962C8B-B14F-4D97-AF65-F5344CB8AC3E}">
        <p14:creationId xmlns:p14="http://schemas.microsoft.com/office/powerpoint/2010/main" val="2272490427"/>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5257800" y="3657600"/>
            <a:ext cx="3505200" cy="1676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pic>
        <p:nvPicPr>
          <p:cNvPr id="9219" name="Picture 3" descr="howtopurchasehome"/>
          <p:cNvPicPr>
            <a:picLocks noChangeAspect="1" noChangeArrowheads="1"/>
          </p:cNvPicPr>
          <p:nvPr/>
        </p:nvPicPr>
        <p:blipFill>
          <a:blip r:embed="rId3" cstate="print">
            <a:lum bright="-4000" contrast="10000"/>
            <a:extLst>
              <a:ext uri="{28A0092B-C50C-407E-A947-70E740481C1C}">
                <a14:useLocalDpi xmlns:a14="http://schemas.microsoft.com/office/drawing/2010/main" val="0"/>
              </a:ext>
            </a:extLst>
          </a:blip>
          <a:srcRect/>
          <a:stretch>
            <a:fillRect/>
          </a:stretch>
        </p:blipFill>
        <p:spPr bwMode="auto">
          <a:xfrm>
            <a:off x="0" y="0"/>
            <a:ext cx="9144000"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2971800" y="6096000"/>
            <a:ext cx="5791200" cy="6858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5" name="Rectangle 5"/>
          <p:cNvSpPr>
            <a:spLocks noChangeArrowheads="1"/>
          </p:cNvSpPr>
          <p:nvPr/>
        </p:nvSpPr>
        <p:spPr bwMode="auto">
          <a:xfrm>
            <a:off x="5361203" y="3657600"/>
            <a:ext cx="3429000" cy="19050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6" name="Rectangle 6"/>
          <p:cNvSpPr>
            <a:spLocks noChangeArrowheads="1"/>
          </p:cNvSpPr>
          <p:nvPr/>
        </p:nvSpPr>
        <p:spPr bwMode="auto">
          <a:xfrm>
            <a:off x="5341168" y="1556792"/>
            <a:ext cx="3429000" cy="19812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7" name="AutoShape 7"/>
          <p:cNvSpPr>
            <a:spLocks noChangeArrowheads="1"/>
          </p:cNvSpPr>
          <p:nvPr/>
        </p:nvSpPr>
        <p:spPr bwMode="auto">
          <a:xfrm>
            <a:off x="1219200" y="5610225"/>
            <a:ext cx="976313" cy="485775"/>
          </a:xfrm>
          <a:prstGeom prst="leftArrow">
            <a:avLst>
              <a:gd name="adj1" fmla="val 50000"/>
              <a:gd name="adj2" fmla="val 50245"/>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8" name="AutoShape 8"/>
          <p:cNvSpPr>
            <a:spLocks noChangeArrowheads="1"/>
          </p:cNvSpPr>
          <p:nvPr/>
        </p:nvSpPr>
        <p:spPr bwMode="auto">
          <a:xfrm>
            <a:off x="8686800" y="2895600"/>
            <a:ext cx="457200" cy="7620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af-ZA" altLang="en-US" sz="2800">
                <a:solidFill>
                  <a:srgbClr val="000000"/>
                </a:solidFill>
              </a:rPr>
              <a:t>1</a:t>
            </a:r>
            <a:endParaRPr lang="en-GB" altLang="en-US" sz="2800">
              <a:solidFill>
                <a:srgbClr val="000000"/>
              </a:solidFill>
            </a:endParaRPr>
          </a:p>
        </p:txBody>
      </p:sp>
      <p:sp>
        <p:nvSpPr>
          <p:cNvPr id="61449" name="AutoShape 9"/>
          <p:cNvSpPr>
            <a:spLocks noChangeArrowheads="1"/>
          </p:cNvSpPr>
          <p:nvPr/>
        </p:nvSpPr>
        <p:spPr bwMode="auto">
          <a:xfrm>
            <a:off x="8686800" y="4724400"/>
            <a:ext cx="457200" cy="7620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af-ZA" altLang="en-US" sz="2800">
                <a:solidFill>
                  <a:srgbClr val="000000"/>
                </a:solidFill>
              </a:rPr>
              <a:t>2</a:t>
            </a:r>
            <a:endParaRPr lang="en-GB" altLang="en-US" sz="2800">
              <a:solidFill>
                <a:srgbClr val="000000"/>
              </a:solidFill>
            </a:endParaRPr>
          </a:p>
        </p:txBody>
      </p:sp>
      <p:sp>
        <p:nvSpPr>
          <p:cNvPr id="61450" name="AutoShape 10"/>
          <p:cNvSpPr>
            <a:spLocks noChangeArrowheads="1"/>
          </p:cNvSpPr>
          <p:nvPr/>
        </p:nvSpPr>
        <p:spPr bwMode="auto">
          <a:xfrm>
            <a:off x="6186488" y="5638800"/>
            <a:ext cx="1128712" cy="533400"/>
          </a:xfrm>
          <a:prstGeom prst="rightArrow">
            <a:avLst>
              <a:gd name="adj1" fmla="val 50000"/>
              <a:gd name="adj2" fmla="val 52902"/>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af-ZA" altLang="en-US" sz="2800">
                <a:solidFill>
                  <a:srgbClr val="FFFFFF"/>
                </a:solidFill>
              </a:rPr>
              <a:t>1+2</a:t>
            </a:r>
            <a:endParaRPr lang="en-GB" altLang="en-US" sz="2800">
              <a:solidFill>
                <a:srgbClr val="FFFFFF"/>
              </a:solidFill>
            </a:endParaRPr>
          </a:p>
        </p:txBody>
      </p:sp>
      <p:sp>
        <p:nvSpPr>
          <p:cNvPr id="61451" name="Rectangle 11"/>
          <p:cNvSpPr>
            <a:spLocks noChangeArrowheads="1"/>
          </p:cNvSpPr>
          <p:nvPr/>
        </p:nvSpPr>
        <p:spPr bwMode="auto">
          <a:xfrm>
            <a:off x="7467600" y="5638800"/>
            <a:ext cx="1295400" cy="3810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pic>
        <p:nvPicPr>
          <p:cNvPr id="61452" name="Picture 12" descr="!cid_003001c5a967$7093fec0$614a2cc0@recep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106625"/>
            <a:ext cx="33528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Rectangle 13"/>
          <p:cNvSpPr>
            <a:spLocks noChangeArrowheads="1"/>
          </p:cNvSpPr>
          <p:nvPr/>
        </p:nvSpPr>
        <p:spPr bwMode="auto">
          <a:xfrm>
            <a:off x="114300" y="1524000"/>
            <a:ext cx="3429000" cy="52578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54" name="Oval 14"/>
          <p:cNvSpPr>
            <a:spLocks noChangeArrowheads="1"/>
          </p:cNvSpPr>
          <p:nvPr/>
        </p:nvSpPr>
        <p:spPr bwMode="auto">
          <a:xfrm>
            <a:off x="76200" y="1204392"/>
            <a:ext cx="990600" cy="352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55" name="Oval 15"/>
          <p:cNvSpPr>
            <a:spLocks noChangeArrowheads="1"/>
          </p:cNvSpPr>
          <p:nvPr/>
        </p:nvSpPr>
        <p:spPr bwMode="auto">
          <a:xfrm>
            <a:off x="7772400" y="1243000"/>
            <a:ext cx="990600" cy="31379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8" name="Oval 15"/>
          <p:cNvSpPr>
            <a:spLocks noChangeArrowheads="1"/>
          </p:cNvSpPr>
          <p:nvPr/>
        </p:nvSpPr>
        <p:spPr bwMode="auto">
          <a:xfrm>
            <a:off x="6012160" y="1524000"/>
            <a:ext cx="1224136" cy="1159768"/>
          </a:xfrm>
          <a:prstGeom prst="ellipse">
            <a:avLst/>
          </a:prstGeom>
          <a:solidFill>
            <a:schemeClr val="bg1"/>
          </a:solidFill>
          <a:ln w="38100">
            <a:solidFill>
              <a:srgbClr val="FF0000"/>
            </a:solidFill>
            <a:round/>
            <a:headEnd/>
            <a:tailEnd/>
          </a:ln>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ZA" altLang="en-US" sz="4400" dirty="0" smtClean="0">
                <a:solidFill>
                  <a:srgbClr val="000000"/>
                </a:solidFill>
              </a:rPr>
              <a:t>60%</a:t>
            </a:r>
            <a:endParaRPr lang="en-ZA" altLang="en-US" sz="4400" dirty="0">
              <a:solidFill>
                <a:srgbClr val="000000"/>
              </a:solidFill>
            </a:endParaRPr>
          </a:p>
        </p:txBody>
      </p:sp>
      <p:cxnSp>
        <p:nvCxnSpPr>
          <p:cNvPr id="26" name="Straight Arrow Connector 25"/>
          <p:cNvCxnSpPr/>
          <p:nvPr/>
        </p:nvCxnSpPr>
        <p:spPr bwMode="auto">
          <a:xfrm>
            <a:off x="1979712" y="2996952"/>
            <a:ext cx="4824536" cy="0"/>
          </a:xfrm>
          <a:prstGeom prst="straightConnector1">
            <a:avLst/>
          </a:prstGeom>
          <a:solidFill>
            <a:schemeClr val="accent1"/>
          </a:solidFill>
          <a:ln w="31750" cap="flat" cmpd="sng" algn="ctr">
            <a:solidFill>
              <a:schemeClr val="tx1"/>
            </a:solidFill>
            <a:prstDash val="solid"/>
            <a:round/>
            <a:headEnd type="arrow"/>
            <a:tailEnd type="arrow"/>
          </a:ln>
          <a:effectLst/>
        </p:spPr>
      </p:cxnSp>
      <p:sp>
        <p:nvSpPr>
          <p:cNvPr id="9217" name="Rectangle 9216"/>
          <p:cNvSpPr/>
          <p:nvPr/>
        </p:nvSpPr>
        <p:spPr bwMode="auto">
          <a:xfrm>
            <a:off x="35496" y="2683768"/>
            <a:ext cx="1944216" cy="365820"/>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0" i="0" u="none" strike="noStrike" cap="none" normalizeH="0" baseline="0" smtClean="0">
              <a:ln>
                <a:noFill/>
              </a:ln>
              <a:solidFill>
                <a:schemeClr val="tx1"/>
              </a:solidFill>
              <a:effectLst/>
              <a:latin typeface="Arial" charset="0"/>
            </a:endParaRPr>
          </a:p>
        </p:txBody>
      </p:sp>
      <p:sp>
        <p:nvSpPr>
          <p:cNvPr id="48" name="Rectangle 47"/>
          <p:cNvSpPr/>
          <p:nvPr/>
        </p:nvSpPr>
        <p:spPr bwMode="auto">
          <a:xfrm>
            <a:off x="6833277" y="2712690"/>
            <a:ext cx="1771171" cy="365820"/>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0" i="0" u="none" strike="noStrike" cap="none" normalizeH="0" baseline="0" smtClean="0">
              <a:ln>
                <a:noFill/>
              </a:ln>
              <a:solidFill>
                <a:schemeClr val="tx1"/>
              </a:solidFill>
              <a:effectLst/>
              <a:latin typeface="Arial" charset="0"/>
            </a:endParaRPr>
          </a:p>
        </p:txBody>
      </p:sp>
      <p:sp>
        <p:nvSpPr>
          <p:cNvPr id="49" name="Rectangle 48"/>
          <p:cNvSpPr/>
          <p:nvPr/>
        </p:nvSpPr>
        <p:spPr bwMode="auto">
          <a:xfrm>
            <a:off x="6804248" y="4724400"/>
            <a:ext cx="1800200" cy="333829"/>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07833939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54"/>
                                        </p:tgtEl>
                                        <p:attrNameLst>
                                          <p:attrName>style.visibility</p:attrName>
                                        </p:attrNameLst>
                                      </p:cBhvr>
                                      <p:to>
                                        <p:strVal val="visible"/>
                                      </p:to>
                                    </p:set>
                                    <p:animEffect transition="in" filter="fade">
                                      <p:cBhvr>
                                        <p:cTn id="7" dur="1000"/>
                                        <p:tgtEl>
                                          <p:spTgt spid="614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55"/>
                                        </p:tgtEl>
                                        <p:attrNameLst>
                                          <p:attrName>style.visibility</p:attrName>
                                        </p:attrNameLst>
                                      </p:cBhvr>
                                      <p:to>
                                        <p:strVal val="visible"/>
                                      </p:to>
                                    </p:set>
                                    <p:animEffect transition="in" filter="fade">
                                      <p:cBhvr>
                                        <p:cTn id="10" dur="1000"/>
                                        <p:tgtEl>
                                          <p:spTgt spid="614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61453"/>
                                        </p:tgtEl>
                                      </p:cBhvr>
                                    </p:animEffect>
                                    <p:set>
                                      <p:cBhvr>
                                        <p:cTn id="15" dur="1" fill="hold">
                                          <p:stCondLst>
                                            <p:cond delay="999"/>
                                          </p:stCondLst>
                                        </p:cTn>
                                        <p:tgtEl>
                                          <p:spTgt spid="614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1447"/>
                                        </p:tgtEl>
                                        <p:attrNameLst>
                                          <p:attrName>style.visibility</p:attrName>
                                        </p:attrNameLst>
                                      </p:cBhvr>
                                      <p:to>
                                        <p:strVal val="visible"/>
                                      </p:to>
                                    </p:set>
                                    <p:animEffect transition="in" filter="strips(downLeft)">
                                      <p:cBhvr>
                                        <p:cTn id="20" dur="500"/>
                                        <p:tgtEl>
                                          <p:spTgt spid="614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1000"/>
                                        <p:tgtEl>
                                          <p:spTgt spid="61446"/>
                                        </p:tgtEl>
                                      </p:cBhvr>
                                    </p:animEffect>
                                    <p:set>
                                      <p:cBhvr>
                                        <p:cTn id="25" dur="1" fill="hold">
                                          <p:stCondLst>
                                            <p:cond delay="999"/>
                                          </p:stCondLst>
                                        </p:cTn>
                                        <p:tgtEl>
                                          <p:spTgt spid="6144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outVertical)">
                                      <p:cBhvr>
                                        <p:cTn id="35" dur="500"/>
                                        <p:tgtEl>
                                          <p:spTgt spid="2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217"/>
                                        </p:tgtEl>
                                        <p:attrNameLst>
                                          <p:attrName>style.visibility</p:attrName>
                                        </p:attrNameLst>
                                      </p:cBhvr>
                                      <p:to>
                                        <p:strVal val="visible"/>
                                      </p:to>
                                    </p:set>
                                    <p:anim calcmode="lin" valueType="num">
                                      <p:cBhvr>
                                        <p:cTn id="43" dur="500" fill="hold"/>
                                        <p:tgtEl>
                                          <p:spTgt spid="9217"/>
                                        </p:tgtEl>
                                        <p:attrNameLst>
                                          <p:attrName>ppt_w</p:attrName>
                                        </p:attrNameLst>
                                      </p:cBhvr>
                                      <p:tavLst>
                                        <p:tav tm="0">
                                          <p:val>
                                            <p:fltVal val="0"/>
                                          </p:val>
                                        </p:tav>
                                        <p:tav tm="100000">
                                          <p:val>
                                            <p:strVal val="#ppt_w"/>
                                          </p:val>
                                        </p:tav>
                                      </p:tavLst>
                                    </p:anim>
                                    <p:anim calcmode="lin" valueType="num">
                                      <p:cBhvr>
                                        <p:cTn id="44" dur="500" fill="hold"/>
                                        <p:tgtEl>
                                          <p:spTgt spid="9217"/>
                                        </p:tgtEl>
                                        <p:attrNameLst>
                                          <p:attrName>ppt_h</p:attrName>
                                        </p:attrNameLst>
                                      </p:cBhvr>
                                      <p:tavLst>
                                        <p:tav tm="0">
                                          <p:val>
                                            <p:fltVal val="0"/>
                                          </p:val>
                                        </p:tav>
                                        <p:tav tm="100000">
                                          <p:val>
                                            <p:strVal val="#ppt_h"/>
                                          </p:val>
                                        </p:tav>
                                      </p:tavLst>
                                    </p:anim>
                                    <p:animEffect transition="in" filter="fade">
                                      <p:cBhvr>
                                        <p:cTn id="45" dur="500"/>
                                        <p:tgtEl>
                                          <p:spTgt spid="92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1448"/>
                                        </p:tgtEl>
                                        <p:attrNameLst>
                                          <p:attrName>style.visibility</p:attrName>
                                        </p:attrNameLst>
                                      </p:cBhvr>
                                      <p:to>
                                        <p:strVal val="visible"/>
                                      </p:to>
                                    </p:set>
                                    <p:animEffect transition="in" filter="fade">
                                      <p:cBhvr>
                                        <p:cTn id="50" dur="1000"/>
                                        <p:tgtEl>
                                          <p:spTgt spid="6144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1000"/>
                                        <p:tgtEl>
                                          <p:spTgt spid="61445"/>
                                        </p:tgtEl>
                                      </p:cBhvr>
                                    </p:animEffect>
                                    <p:set>
                                      <p:cBhvr>
                                        <p:cTn id="55" dur="1" fill="hold">
                                          <p:stCondLst>
                                            <p:cond delay="999"/>
                                          </p:stCondLst>
                                        </p:cTn>
                                        <p:tgtEl>
                                          <p:spTgt spid="61445"/>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1449"/>
                                        </p:tgtEl>
                                        <p:attrNameLst>
                                          <p:attrName>style.visibility</p:attrName>
                                        </p:attrNameLst>
                                      </p:cBhvr>
                                      <p:to>
                                        <p:strVal val="visible"/>
                                      </p:to>
                                    </p:set>
                                    <p:animEffect transition="in" filter="fade">
                                      <p:cBhvr>
                                        <p:cTn id="60" dur="1000"/>
                                        <p:tgtEl>
                                          <p:spTgt spid="61449"/>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500" fill="hold"/>
                                        <p:tgtEl>
                                          <p:spTgt spid="49"/>
                                        </p:tgtEl>
                                        <p:attrNameLst>
                                          <p:attrName>ppt_w</p:attrName>
                                        </p:attrNameLst>
                                      </p:cBhvr>
                                      <p:tavLst>
                                        <p:tav tm="0">
                                          <p:val>
                                            <p:fltVal val="0"/>
                                          </p:val>
                                        </p:tav>
                                        <p:tav tm="100000">
                                          <p:val>
                                            <p:strVal val="#ppt_w"/>
                                          </p:val>
                                        </p:tav>
                                      </p:tavLst>
                                    </p:anim>
                                    <p:anim calcmode="lin" valueType="num">
                                      <p:cBhvr>
                                        <p:cTn id="64" dur="500" fill="hold"/>
                                        <p:tgtEl>
                                          <p:spTgt spid="49"/>
                                        </p:tgtEl>
                                        <p:attrNameLst>
                                          <p:attrName>ppt_h</p:attrName>
                                        </p:attrNameLst>
                                      </p:cBhvr>
                                      <p:tavLst>
                                        <p:tav tm="0">
                                          <p:val>
                                            <p:fltVal val="0"/>
                                          </p:val>
                                        </p:tav>
                                        <p:tav tm="100000">
                                          <p:val>
                                            <p:strVal val="#ppt_h"/>
                                          </p:val>
                                        </p:tav>
                                      </p:tavLst>
                                    </p:anim>
                                    <p:animEffect transition="in" filter="fade">
                                      <p:cBhvr>
                                        <p:cTn id="65" dur="500"/>
                                        <p:tgtEl>
                                          <p:spTgt spid="4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1000"/>
                                        <p:tgtEl>
                                          <p:spTgt spid="61451"/>
                                        </p:tgtEl>
                                      </p:cBhvr>
                                    </p:animEffect>
                                    <p:set>
                                      <p:cBhvr>
                                        <p:cTn id="70" dur="1" fill="hold">
                                          <p:stCondLst>
                                            <p:cond delay="999"/>
                                          </p:stCondLst>
                                        </p:cTn>
                                        <p:tgtEl>
                                          <p:spTgt spid="61451"/>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61450"/>
                                        </p:tgtEl>
                                        <p:attrNameLst>
                                          <p:attrName>style.visibility</p:attrName>
                                        </p:attrNameLst>
                                      </p:cBhvr>
                                      <p:to>
                                        <p:strVal val="visible"/>
                                      </p:to>
                                    </p:set>
                                    <p:animEffect transition="in" filter="fade">
                                      <p:cBhvr>
                                        <p:cTn id="73" dur="1000"/>
                                        <p:tgtEl>
                                          <p:spTgt spid="6145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xit" presetSubtype="0" fill="hold" grpId="0" nodeType="clickEffect">
                                  <p:stCondLst>
                                    <p:cond delay="0"/>
                                  </p:stCondLst>
                                  <p:childTnLst>
                                    <p:animEffect transition="out" filter="fade">
                                      <p:cBhvr>
                                        <p:cTn id="77" dur="1000"/>
                                        <p:tgtEl>
                                          <p:spTgt spid="61444"/>
                                        </p:tgtEl>
                                      </p:cBhvr>
                                    </p:animEffect>
                                    <p:set>
                                      <p:cBhvr>
                                        <p:cTn id="78" dur="1" fill="hold">
                                          <p:stCondLst>
                                            <p:cond delay="999"/>
                                          </p:stCondLst>
                                        </p:cTn>
                                        <p:tgtEl>
                                          <p:spTgt spid="61444"/>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61452"/>
                                        </p:tgtEl>
                                        <p:attrNameLst>
                                          <p:attrName>style.visibility</p:attrName>
                                        </p:attrNameLst>
                                      </p:cBhvr>
                                      <p:to>
                                        <p:strVal val="visible"/>
                                      </p:to>
                                    </p:set>
                                    <p:animEffect transition="in" filter="fade">
                                      <p:cBhvr>
                                        <p:cTn id="83" dur="1000"/>
                                        <p:tgtEl>
                                          <p:spTgt spid="6145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xit" presetSubtype="0" fill="hold" nodeType="clickEffect">
                                  <p:stCondLst>
                                    <p:cond delay="0"/>
                                  </p:stCondLst>
                                  <p:childTnLst>
                                    <p:animEffect transition="out" filter="fade">
                                      <p:cBhvr>
                                        <p:cTn id="87" dur="1000"/>
                                        <p:tgtEl>
                                          <p:spTgt spid="61452"/>
                                        </p:tgtEl>
                                      </p:cBhvr>
                                    </p:animEffect>
                                    <p:set>
                                      <p:cBhvr>
                                        <p:cTn id="88" dur="1" fill="hold">
                                          <p:stCondLst>
                                            <p:cond delay="999"/>
                                          </p:stCondLst>
                                        </p:cTn>
                                        <p:tgtEl>
                                          <p:spTgt spid="614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5" grpId="0" animBg="1"/>
      <p:bldP spid="61446" grpId="0" animBg="1"/>
      <p:bldP spid="61447" grpId="0" animBg="1"/>
      <p:bldP spid="61448" grpId="0" animBg="1"/>
      <p:bldP spid="61449" grpId="0" animBg="1"/>
      <p:bldP spid="61450" grpId="0" animBg="1"/>
      <p:bldP spid="61451" grpId="0" animBg="1"/>
      <p:bldP spid="61453" grpId="0" animBg="1"/>
      <p:bldP spid="61454" grpId="0" animBg="1"/>
      <p:bldP spid="61455" grpId="0" animBg="1"/>
      <p:bldP spid="18" grpId="0" animBg="1"/>
      <p:bldP spid="9217" grpId="0" animBg="1"/>
      <p:bldP spid="48" grpId="0" animBg="1"/>
      <p:bldP spid="4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5257800" y="3657600"/>
            <a:ext cx="3505200" cy="1676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pic>
        <p:nvPicPr>
          <p:cNvPr id="9219" name="Picture 3" descr="howtopurchasehome"/>
          <p:cNvPicPr>
            <a:picLocks noChangeAspect="1" noChangeArrowheads="1"/>
          </p:cNvPicPr>
          <p:nvPr/>
        </p:nvPicPr>
        <p:blipFill>
          <a:blip r:embed="rId3" cstate="print">
            <a:lum bright="-4000" contrast="10000"/>
            <a:extLst>
              <a:ext uri="{28A0092B-C50C-407E-A947-70E740481C1C}">
                <a14:useLocalDpi xmlns:a14="http://schemas.microsoft.com/office/drawing/2010/main" val="0"/>
              </a:ext>
            </a:extLst>
          </a:blip>
          <a:srcRect/>
          <a:stretch>
            <a:fillRect/>
          </a:stretch>
        </p:blipFill>
        <p:spPr bwMode="auto">
          <a:xfrm>
            <a:off x="0" y="0"/>
            <a:ext cx="9144000"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2971800" y="6096000"/>
            <a:ext cx="5791200" cy="6858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5" name="Rectangle 5"/>
          <p:cNvSpPr>
            <a:spLocks noChangeArrowheads="1"/>
          </p:cNvSpPr>
          <p:nvPr/>
        </p:nvSpPr>
        <p:spPr bwMode="auto">
          <a:xfrm>
            <a:off x="5334000" y="3657600"/>
            <a:ext cx="3429000" cy="19050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6" name="Rectangle 6"/>
          <p:cNvSpPr>
            <a:spLocks noChangeArrowheads="1"/>
          </p:cNvSpPr>
          <p:nvPr/>
        </p:nvSpPr>
        <p:spPr bwMode="auto">
          <a:xfrm>
            <a:off x="5334000" y="1600200"/>
            <a:ext cx="3429000" cy="19812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7" name="AutoShape 7"/>
          <p:cNvSpPr>
            <a:spLocks noChangeArrowheads="1"/>
          </p:cNvSpPr>
          <p:nvPr/>
        </p:nvSpPr>
        <p:spPr bwMode="auto">
          <a:xfrm>
            <a:off x="1219200" y="5610225"/>
            <a:ext cx="976313" cy="485775"/>
          </a:xfrm>
          <a:prstGeom prst="leftArrow">
            <a:avLst>
              <a:gd name="adj1" fmla="val 50000"/>
              <a:gd name="adj2" fmla="val 50245"/>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8" name="AutoShape 8"/>
          <p:cNvSpPr>
            <a:spLocks noChangeArrowheads="1"/>
          </p:cNvSpPr>
          <p:nvPr/>
        </p:nvSpPr>
        <p:spPr bwMode="auto">
          <a:xfrm>
            <a:off x="8686800" y="2895600"/>
            <a:ext cx="457200" cy="7620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af-ZA" altLang="en-US" sz="2800">
                <a:solidFill>
                  <a:srgbClr val="000000"/>
                </a:solidFill>
              </a:rPr>
              <a:t>1</a:t>
            </a:r>
            <a:endParaRPr lang="en-GB" altLang="en-US" sz="2800">
              <a:solidFill>
                <a:srgbClr val="000000"/>
              </a:solidFill>
            </a:endParaRPr>
          </a:p>
        </p:txBody>
      </p:sp>
      <p:sp>
        <p:nvSpPr>
          <p:cNvPr id="61449" name="AutoShape 9"/>
          <p:cNvSpPr>
            <a:spLocks noChangeArrowheads="1"/>
          </p:cNvSpPr>
          <p:nvPr/>
        </p:nvSpPr>
        <p:spPr bwMode="auto">
          <a:xfrm>
            <a:off x="8686800" y="4724400"/>
            <a:ext cx="457200" cy="7620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af-ZA" altLang="en-US" sz="2800">
                <a:solidFill>
                  <a:srgbClr val="000000"/>
                </a:solidFill>
              </a:rPr>
              <a:t>2</a:t>
            </a:r>
            <a:endParaRPr lang="en-GB" altLang="en-US" sz="2800">
              <a:solidFill>
                <a:srgbClr val="000000"/>
              </a:solidFill>
            </a:endParaRPr>
          </a:p>
        </p:txBody>
      </p:sp>
      <p:sp>
        <p:nvSpPr>
          <p:cNvPr id="61450" name="AutoShape 10"/>
          <p:cNvSpPr>
            <a:spLocks noChangeArrowheads="1"/>
          </p:cNvSpPr>
          <p:nvPr/>
        </p:nvSpPr>
        <p:spPr bwMode="auto">
          <a:xfrm>
            <a:off x="6186488" y="5638800"/>
            <a:ext cx="1128712" cy="533400"/>
          </a:xfrm>
          <a:prstGeom prst="rightArrow">
            <a:avLst>
              <a:gd name="adj1" fmla="val 50000"/>
              <a:gd name="adj2" fmla="val 52902"/>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af-ZA" altLang="en-US" sz="2800">
                <a:solidFill>
                  <a:srgbClr val="FFFFFF"/>
                </a:solidFill>
              </a:rPr>
              <a:t>1+2</a:t>
            </a:r>
            <a:endParaRPr lang="en-GB" altLang="en-US" sz="2800">
              <a:solidFill>
                <a:srgbClr val="FFFFFF"/>
              </a:solidFill>
            </a:endParaRPr>
          </a:p>
        </p:txBody>
      </p:sp>
      <p:sp>
        <p:nvSpPr>
          <p:cNvPr id="61451" name="Rectangle 11"/>
          <p:cNvSpPr>
            <a:spLocks noChangeArrowheads="1"/>
          </p:cNvSpPr>
          <p:nvPr/>
        </p:nvSpPr>
        <p:spPr bwMode="auto">
          <a:xfrm>
            <a:off x="7467600" y="5638800"/>
            <a:ext cx="1295400" cy="3810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pic>
        <p:nvPicPr>
          <p:cNvPr id="61452" name="Picture 12" descr="!cid_003001c5a967$7093fec0$614a2cc0@recep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049588"/>
            <a:ext cx="33528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Rectangle 13"/>
          <p:cNvSpPr>
            <a:spLocks noChangeArrowheads="1"/>
          </p:cNvSpPr>
          <p:nvPr/>
        </p:nvSpPr>
        <p:spPr bwMode="auto">
          <a:xfrm>
            <a:off x="76200" y="1524000"/>
            <a:ext cx="3429000" cy="52578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54" name="Oval 14"/>
          <p:cNvSpPr>
            <a:spLocks noChangeArrowheads="1"/>
          </p:cNvSpPr>
          <p:nvPr/>
        </p:nvSpPr>
        <p:spPr bwMode="auto">
          <a:xfrm>
            <a:off x="76200" y="1066800"/>
            <a:ext cx="990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55" name="Oval 15"/>
          <p:cNvSpPr>
            <a:spLocks noChangeArrowheads="1"/>
          </p:cNvSpPr>
          <p:nvPr/>
        </p:nvSpPr>
        <p:spPr bwMode="auto">
          <a:xfrm>
            <a:off x="7772400" y="1066800"/>
            <a:ext cx="990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Tree>
    <p:extLst>
      <p:ext uri="{BB962C8B-B14F-4D97-AF65-F5344CB8AC3E}">
        <p14:creationId xmlns:p14="http://schemas.microsoft.com/office/powerpoint/2010/main" val="1586285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54"/>
                                        </p:tgtEl>
                                        <p:attrNameLst>
                                          <p:attrName>style.visibility</p:attrName>
                                        </p:attrNameLst>
                                      </p:cBhvr>
                                      <p:to>
                                        <p:strVal val="visible"/>
                                      </p:to>
                                    </p:set>
                                    <p:animEffect transition="in" filter="fade">
                                      <p:cBhvr>
                                        <p:cTn id="7" dur="1000"/>
                                        <p:tgtEl>
                                          <p:spTgt spid="614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55"/>
                                        </p:tgtEl>
                                        <p:attrNameLst>
                                          <p:attrName>style.visibility</p:attrName>
                                        </p:attrNameLst>
                                      </p:cBhvr>
                                      <p:to>
                                        <p:strVal val="visible"/>
                                      </p:to>
                                    </p:set>
                                    <p:animEffect transition="in" filter="fade">
                                      <p:cBhvr>
                                        <p:cTn id="10" dur="1000"/>
                                        <p:tgtEl>
                                          <p:spTgt spid="614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1000"/>
                                        <p:tgtEl>
                                          <p:spTgt spid="61453"/>
                                        </p:tgtEl>
                                      </p:cBhvr>
                                    </p:animEffect>
                                    <p:set>
                                      <p:cBhvr>
                                        <p:cTn id="15" dur="1" fill="hold">
                                          <p:stCondLst>
                                            <p:cond delay="999"/>
                                          </p:stCondLst>
                                        </p:cTn>
                                        <p:tgtEl>
                                          <p:spTgt spid="61453"/>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1447"/>
                                        </p:tgtEl>
                                        <p:attrNameLst>
                                          <p:attrName>style.visibility</p:attrName>
                                        </p:attrNameLst>
                                      </p:cBhvr>
                                      <p:to>
                                        <p:strVal val="visible"/>
                                      </p:to>
                                    </p:set>
                                    <p:animEffect transition="in" filter="strips(downLeft)">
                                      <p:cBhvr>
                                        <p:cTn id="20" dur="500"/>
                                        <p:tgtEl>
                                          <p:spTgt spid="614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1000"/>
                                        <p:tgtEl>
                                          <p:spTgt spid="61446"/>
                                        </p:tgtEl>
                                      </p:cBhvr>
                                    </p:animEffect>
                                    <p:set>
                                      <p:cBhvr>
                                        <p:cTn id="25" dur="1" fill="hold">
                                          <p:stCondLst>
                                            <p:cond delay="999"/>
                                          </p:stCondLst>
                                        </p:cTn>
                                        <p:tgtEl>
                                          <p:spTgt spid="6144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448"/>
                                        </p:tgtEl>
                                        <p:attrNameLst>
                                          <p:attrName>style.visibility</p:attrName>
                                        </p:attrNameLst>
                                      </p:cBhvr>
                                      <p:to>
                                        <p:strVal val="visible"/>
                                      </p:to>
                                    </p:set>
                                    <p:animEffect transition="in" filter="fade">
                                      <p:cBhvr>
                                        <p:cTn id="30" dur="1000"/>
                                        <p:tgtEl>
                                          <p:spTgt spid="6144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1000"/>
                                        <p:tgtEl>
                                          <p:spTgt spid="61445"/>
                                        </p:tgtEl>
                                      </p:cBhvr>
                                    </p:animEffect>
                                    <p:set>
                                      <p:cBhvr>
                                        <p:cTn id="35" dur="1" fill="hold">
                                          <p:stCondLst>
                                            <p:cond delay="999"/>
                                          </p:stCondLst>
                                        </p:cTn>
                                        <p:tgtEl>
                                          <p:spTgt spid="61445"/>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1449"/>
                                        </p:tgtEl>
                                        <p:attrNameLst>
                                          <p:attrName>style.visibility</p:attrName>
                                        </p:attrNameLst>
                                      </p:cBhvr>
                                      <p:to>
                                        <p:strVal val="visible"/>
                                      </p:to>
                                    </p:set>
                                    <p:animEffect transition="in" filter="fade">
                                      <p:cBhvr>
                                        <p:cTn id="40" dur="1000"/>
                                        <p:tgtEl>
                                          <p:spTgt spid="6144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xit" presetSubtype="0" fill="hold" grpId="0" nodeType="clickEffect">
                                  <p:stCondLst>
                                    <p:cond delay="0"/>
                                  </p:stCondLst>
                                  <p:childTnLst>
                                    <p:animEffect transition="out" filter="fade">
                                      <p:cBhvr>
                                        <p:cTn id="44" dur="1000"/>
                                        <p:tgtEl>
                                          <p:spTgt spid="61451"/>
                                        </p:tgtEl>
                                      </p:cBhvr>
                                    </p:animEffect>
                                    <p:set>
                                      <p:cBhvr>
                                        <p:cTn id="45" dur="1" fill="hold">
                                          <p:stCondLst>
                                            <p:cond delay="999"/>
                                          </p:stCondLst>
                                        </p:cTn>
                                        <p:tgtEl>
                                          <p:spTgt spid="61451"/>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61450"/>
                                        </p:tgtEl>
                                        <p:attrNameLst>
                                          <p:attrName>style.visibility</p:attrName>
                                        </p:attrNameLst>
                                      </p:cBhvr>
                                      <p:to>
                                        <p:strVal val="visible"/>
                                      </p:to>
                                    </p:set>
                                    <p:animEffect transition="in" filter="fade">
                                      <p:cBhvr>
                                        <p:cTn id="48" dur="1000"/>
                                        <p:tgtEl>
                                          <p:spTgt spid="6145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xit" presetSubtype="0" fill="hold" grpId="0" nodeType="clickEffect">
                                  <p:stCondLst>
                                    <p:cond delay="0"/>
                                  </p:stCondLst>
                                  <p:childTnLst>
                                    <p:animEffect transition="out" filter="fade">
                                      <p:cBhvr>
                                        <p:cTn id="52" dur="1000"/>
                                        <p:tgtEl>
                                          <p:spTgt spid="61444"/>
                                        </p:tgtEl>
                                      </p:cBhvr>
                                    </p:animEffect>
                                    <p:set>
                                      <p:cBhvr>
                                        <p:cTn id="53" dur="1" fill="hold">
                                          <p:stCondLst>
                                            <p:cond delay="999"/>
                                          </p:stCondLst>
                                        </p:cTn>
                                        <p:tgtEl>
                                          <p:spTgt spid="61444"/>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61452"/>
                                        </p:tgtEl>
                                        <p:attrNameLst>
                                          <p:attrName>style.visibility</p:attrName>
                                        </p:attrNameLst>
                                      </p:cBhvr>
                                      <p:to>
                                        <p:strVal val="visible"/>
                                      </p:to>
                                    </p:set>
                                    <p:animEffect transition="in" filter="fade">
                                      <p:cBhvr>
                                        <p:cTn id="58" dur="1000"/>
                                        <p:tgtEl>
                                          <p:spTgt spid="6145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nodeType="clickEffect">
                                  <p:stCondLst>
                                    <p:cond delay="0"/>
                                  </p:stCondLst>
                                  <p:childTnLst>
                                    <p:animEffect transition="out" filter="fade">
                                      <p:cBhvr>
                                        <p:cTn id="62" dur="1000"/>
                                        <p:tgtEl>
                                          <p:spTgt spid="61452"/>
                                        </p:tgtEl>
                                      </p:cBhvr>
                                    </p:animEffect>
                                    <p:set>
                                      <p:cBhvr>
                                        <p:cTn id="63" dur="1" fill="hold">
                                          <p:stCondLst>
                                            <p:cond delay="999"/>
                                          </p:stCondLst>
                                        </p:cTn>
                                        <p:tgtEl>
                                          <p:spTgt spid="614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5" grpId="0" animBg="1"/>
      <p:bldP spid="61446" grpId="0" animBg="1"/>
      <p:bldP spid="61447" grpId="0" animBg="1"/>
      <p:bldP spid="61448" grpId="0" animBg="1"/>
      <p:bldP spid="61449" grpId="0" animBg="1"/>
      <p:bldP spid="61450" grpId="0" animBg="1"/>
      <p:bldP spid="61451" grpId="0" animBg="1"/>
      <p:bldP spid="61453" grpId="0" animBg="1"/>
      <p:bldP spid="61454" grpId="0" animBg="1"/>
      <p:bldP spid="6145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descr="C:\Users\gvanrensburg\AppData\Local\Microsoft\Windows\Temporary Internet Files\Content.Outlook\EXGNAILL\Bookmark (Afrikaa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7302"/>
            <a:ext cx="2448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vanrensburg\AppData\Local\Microsoft\Windows\Temporary Internet Files\Content.Outlook\EXGNAILL\Bookmark English (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0"/>
            <a:ext cx="2448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vanrensburg\AppData\Local\Microsoft\Windows\Temporary Internet Files\Content.Outlook\EXGNAILL\Bookmark (Zul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2928" y="0"/>
            <a:ext cx="24489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60" name="Rectangle 4"/>
          <p:cNvSpPr>
            <a:spLocks noChangeArrowheads="1"/>
          </p:cNvSpPr>
          <p:nvPr/>
        </p:nvSpPr>
        <p:spPr bwMode="auto">
          <a:xfrm>
            <a:off x="1907704" y="4725144"/>
            <a:ext cx="7056437" cy="792088"/>
          </a:xfrm>
          <a:prstGeom prst="rect">
            <a:avLst/>
          </a:prstGeom>
          <a:noFill/>
          <a:ln w="9525">
            <a:noFill/>
            <a:miter lim="800000"/>
            <a:headEnd/>
            <a:tailEnd/>
          </a:ln>
          <a:effectLst/>
        </p:spPr>
        <p:txBody>
          <a:bodyPr anchor="ctr"/>
          <a:lstStyle/>
          <a:p>
            <a:pPr algn="ctr">
              <a:defRPr/>
            </a:pPr>
            <a:r>
              <a:rPr lang="en-AU" sz="3600" b="1" dirty="0" smtClean="0">
                <a:solidFill>
                  <a:srgbClr val="660033"/>
                </a:solidFill>
                <a:effectLst>
                  <a:outerShdw blurRad="38100" dist="38100" dir="2700000" algn="tl">
                    <a:srgbClr val="000000"/>
                  </a:outerShdw>
                </a:effectLst>
                <a:latin typeface="Times New Roman" pitchFamily="18" charset="0"/>
              </a:rPr>
              <a:t>THE BIBLE BOOKMARK</a:t>
            </a:r>
          </a:p>
        </p:txBody>
      </p:sp>
    </p:spTree>
    <p:extLst>
      <p:ext uri="{BB962C8B-B14F-4D97-AF65-F5344CB8AC3E}">
        <p14:creationId xmlns:p14="http://schemas.microsoft.com/office/powerpoint/2010/main" val="1533753672"/>
      </p:ext>
    </p:extLst>
  </p:cSld>
  <p:clrMapOvr>
    <a:masterClrMapping/>
  </p:clrMapOvr>
  <p:transition>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706" name="Picture 2" descr="triang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108991"/>
            <a:ext cx="3275856" cy="1754326"/>
          </a:xfrm>
          <a:prstGeom prst="rect">
            <a:avLst/>
          </a:prstGeom>
          <a:noFill/>
        </p:spPr>
        <p:txBody>
          <a:bodyPr wrap="square" rtlCol="0">
            <a:spAutoFit/>
          </a:bodyPr>
          <a:lstStyle/>
          <a:p>
            <a:pPr algn="ctr"/>
            <a:r>
              <a:rPr lang="en-ZA" sz="3600" dirty="0" smtClean="0">
                <a:solidFill>
                  <a:srgbClr val="FF9933"/>
                </a:solidFill>
                <a:effectLst>
                  <a:outerShdw blurRad="38100" dist="38100" dir="2700000" algn="tl">
                    <a:srgbClr val="000000">
                      <a:alpha val="43137"/>
                    </a:srgbClr>
                  </a:outerShdw>
                </a:effectLst>
                <a:latin typeface="Comic Sans MS" pitchFamily="66" charset="0"/>
              </a:rPr>
              <a:t>3 Practical </a:t>
            </a:r>
          </a:p>
          <a:p>
            <a:pPr algn="ctr"/>
            <a:r>
              <a:rPr lang="en-ZA" sz="3600" dirty="0" smtClean="0">
                <a:solidFill>
                  <a:srgbClr val="FF9933"/>
                </a:solidFill>
                <a:effectLst>
                  <a:outerShdw blurRad="38100" dist="38100" dir="2700000" algn="tl">
                    <a:srgbClr val="000000">
                      <a:alpha val="43137"/>
                    </a:srgbClr>
                  </a:outerShdw>
                </a:effectLst>
                <a:latin typeface="Comic Sans MS" pitchFamily="66" charset="0"/>
              </a:rPr>
              <a:t>Steps to Debt Elimination</a:t>
            </a:r>
            <a:endParaRPr lang="en-ZA" sz="3600" dirty="0">
              <a:solidFill>
                <a:srgbClr val="FF9933"/>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686652595"/>
      </p:ext>
    </p:extLst>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monthlyincex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03472"/>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300" name="Picture 4" descr="Ed"/>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099952"/>
      </p:ext>
    </p:extLst>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ointstoconside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742018"/>
      </p:ext>
    </p:extLst>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lnSpc>
                <a:spcPct val="80000"/>
              </a:lnSpc>
              <a:spcBef>
                <a:spcPct val="50000"/>
              </a:spcBef>
              <a:spcAft>
                <a:spcPct val="0"/>
              </a:spcAft>
            </a:pPr>
            <a:endParaRPr lang="en-GB" altLang="en-US" sz="5400" b="1" u="sng">
              <a:solidFill>
                <a:srgbClr val="FFFFFF"/>
              </a:solidFill>
              <a:latin typeface="Times New Roman" pitchFamily="18" charset="0"/>
            </a:endParaRPr>
          </a:p>
        </p:txBody>
      </p:sp>
      <p:sp>
        <p:nvSpPr>
          <p:cNvPr id="150531" name="Text Box 3"/>
          <p:cNvSpPr txBox="1">
            <a:spLocks noChangeArrowheads="1"/>
          </p:cNvSpPr>
          <p:nvPr/>
        </p:nvSpPr>
        <p:spPr bwMode="auto">
          <a:xfrm>
            <a:off x="0" y="2590800"/>
            <a:ext cx="9144000" cy="10064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6000">
                <a:solidFill>
                  <a:srgbClr val="FFFFFF"/>
                </a:solidFill>
                <a:effectLst>
                  <a:outerShdw blurRad="38100" dist="38100" dir="2700000" algn="tl">
                    <a:srgbClr val="000000"/>
                  </a:outerShdw>
                </a:effectLst>
                <a:latin typeface="Times New Roman" pitchFamily="18" charset="0"/>
              </a:rPr>
              <a:t>The End</a:t>
            </a:r>
          </a:p>
        </p:txBody>
      </p:sp>
    </p:spTree>
    <p:extLst>
      <p:ext uri="{BB962C8B-B14F-4D97-AF65-F5344CB8AC3E}">
        <p14:creationId xmlns:p14="http://schemas.microsoft.com/office/powerpoint/2010/main" val="2272490427"/>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5257800" y="3657600"/>
            <a:ext cx="3505200" cy="1676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pic>
        <p:nvPicPr>
          <p:cNvPr id="9219" name="Picture 3" descr="howtopurchasehome"/>
          <p:cNvPicPr>
            <a:picLocks noChangeAspect="1" noChangeArrowheads="1"/>
          </p:cNvPicPr>
          <p:nvPr/>
        </p:nvPicPr>
        <p:blipFill>
          <a:blip r:embed="rId3">
            <a:lum bright="-4000" contrast="10000"/>
            <a:extLst>
              <a:ext uri="{28A0092B-C50C-407E-A947-70E740481C1C}">
                <a14:useLocalDpi xmlns:a14="http://schemas.microsoft.com/office/drawing/2010/main" val="0"/>
              </a:ext>
            </a:extLst>
          </a:blip>
          <a:srcRect/>
          <a:stretch>
            <a:fillRect/>
          </a:stretch>
        </p:blipFill>
        <p:spPr bwMode="auto">
          <a:xfrm>
            <a:off x="0" y="0"/>
            <a:ext cx="9144000"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2971800" y="6096000"/>
            <a:ext cx="5791200" cy="6858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5" name="Rectangle 5"/>
          <p:cNvSpPr>
            <a:spLocks noChangeArrowheads="1"/>
          </p:cNvSpPr>
          <p:nvPr/>
        </p:nvSpPr>
        <p:spPr bwMode="auto">
          <a:xfrm>
            <a:off x="5361203" y="3657600"/>
            <a:ext cx="3429000" cy="19050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6" name="Rectangle 6"/>
          <p:cNvSpPr>
            <a:spLocks noChangeArrowheads="1"/>
          </p:cNvSpPr>
          <p:nvPr/>
        </p:nvSpPr>
        <p:spPr bwMode="auto">
          <a:xfrm>
            <a:off x="5341168" y="1556792"/>
            <a:ext cx="3429000" cy="19812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7" name="AutoShape 7"/>
          <p:cNvSpPr>
            <a:spLocks noChangeArrowheads="1"/>
          </p:cNvSpPr>
          <p:nvPr/>
        </p:nvSpPr>
        <p:spPr bwMode="auto">
          <a:xfrm>
            <a:off x="1219200" y="5610225"/>
            <a:ext cx="976313" cy="485775"/>
          </a:xfrm>
          <a:prstGeom prst="leftArrow">
            <a:avLst>
              <a:gd name="adj1" fmla="val 50000"/>
              <a:gd name="adj2" fmla="val 50245"/>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48" name="AutoShape 8"/>
          <p:cNvSpPr>
            <a:spLocks noChangeArrowheads="1"/>
          </p:cNvSpPr>
          <p:nvPr/>
        </p:nvSpPr>
        <p:spPr bwMode="auto">
          <a:xfrm>
            <a:off x="8686800" y="2895600"/>
            <a:ext cx="457200" cy="7620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af-ZA" altLang="en-US" sz="2800">
                <a:solidFill>
                  <a:srgbClr val="000000"/>
                </a:solidFill>
              </a:rPr>
              <a:t>1</a:t>
            </a:r>
            <a:endParaRPr lang="en-GB" altLang="en-US" sz="2800">
              <a:solidFill>
                <a:srgbClr val="000000"/>
              </a:solidFill>
            </a:endParaRPr>
          </a:p>
        </p:txBody>
      </p:sp>
      <p:sp>
        <p:nvSpPr>
          <p:cNvPr id="61449" name="AutoShape 9"/>
          <p:cNvSpPr>
            <a:spLocks noChangeArrowheads="1"/>
          </p:cNvSpPr>
          <p:nvPr/>
        </p:nvSpPr>
        <p:spPr bwMode="auto">
          <a:xfrm>
            <a:off x="8686800" y="4724400"/>
            <a:ext cx="457200" cy="7620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af-ZA" altLang="en-US" sz="2800">
                <a:solidFill>
                  <a:srgbClr val="000000"/>
                </a:solidFill>
              </a:rPr>
              <a:t>2</a:t>
            </a:r>
            <a:endParaRPr lang="en-GB" altLang="en-US" sz="2800">
              <a:solidFill>
                <a:srgbClr val="000000"/>
              </a:solidFill>
            </a:endParaRPr>
          </a:p>
        </p:txBody>
      </p:sp>
      <p:sp>
        <p:nvSpPr>
          <p:cNvPr id="61450" name="AutoShape 10"/>
          <p:cNvSpPr>
            <a:spLocks noChangeArrowheads="1"/>
          </p:cNvSpPr>
          <p:nvPr/>
        </p:nvSpPr>
        <p:spPr bwMode="auto">
          <a:xfrm>
            <a:off x="6186488" y="5638800"/>
            <a:ext cx="1128712" cy="533400"/>
          </a:xfrm>
          <a:prstGeom prst="rightArrow">
            <a:avLst>
              <a:gd name="adj1" fmla="val 50000"/>
              <a:gd name="adj2" fmla="val 52902"/>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af-ZA" altLang="en-US" sz="2800">
                <a:solidFill>
                  <a:srgbClr val="FFFFFF"/>
                </a:solidFill>
              </a:rPr>
              <a:t>1+2</a:t>
            </a:r>
            <a:endParaRPr lang="en-GB" altLang="en-US" sz="2800">
              <a:solidFill>
                <a:srgbClr val="FFFFFF"/>
              </a:solidFill>
            </a:endParaRPr>
          </a:p>
        </p:txBody>
      </p:sp>
      <p:sp>
        <p:nvSpPr>
          <p:cNvPr id="61451" name="Rectangle 11"/>
          <p:cNvSpPr>
            <a:spLocks noChangeArrowheads="1"/>
          </p:cNvSpPr>
          <p:nvPr/>
        </p:nvSpPr>
        <p:spPr bwMode="auto">
          <a:xfrm>
            <a:off x="7467600" y="5562600"/>
            <a:ext cx="1295400" cy="5334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pic>
        <p:nvPicPr>
          <p:cNvPr id="61452" name="Picture 12" descr="!cid_003001c5a967$7093fec0$614a2cc0@recep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106625"/>
            <a:ext cx="33528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Rectangle 13"/>
          <p:cNvSpPr>
            <a:spLocks noChangeArrowheads="1"/>
          </p:cNvSpPr>
          <p:nvPr/>
        </p:nvSpPr>
        <p:spPr bwMode="auto">
          <a:xfrm>
            <a:off x="20960" y="1524000"/>
            <a:ext cx="3522340" cy="52578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54" name="Oval 14"/>
          <p:cNvSpPr>
            <a:spLocks noChangeArrowheads="1"/>
          </p:cNvSpPr>
          <p:nvPr/>
        </p:nvSpPr>
        <p:spPr bwMode="auto">
          <a:xfrm>
            <a:off x="76200" y="1204392"/>
            <a:ext cx="990600" cy="352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61455" name="Oval 15"/>
          <p:cNvSpPr>
            <a:spLocks noChangeArrowheads="1"/>
          </p:cNvSpPr>
          <p:nvPr/>
        </p:nvSpPr>
        <p:spPr bwMode="auto">
          <a:xfrm>
            <a:off x="7772400" y="1243000"/>
            <a:ext cx="990600" cy="31379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18" name="Oval 15"/>
          <p:cNvSpPr>
            <a:spLocks noChangeArrowheads="1"/>
          </p:cNvSpPr>
          <p:nvPr/>
        </p:nvSpPr>
        <p:spPr bwMode="auto">
          <a:xfrm>
            <a:off x="6084168" y="1340768"/>
            <a:ext cx="1008113" cy="966192"/>
          </a:xfrm>
          <a:prstGeom prst="ellipse">
            <a:avLst/>
          </a:prstGeom>
          <a:solidFill>
            <a:schemeClr val="bg1"/>
          </a:solidFill>
          <a:ln w="38100">
            <a:solidFill>
              <a:srgbClr val="FF0000"/>
            </a:solidFill>
            <a:round/>
            <a:headEnd/>
            <a:tailEnd/>
          </a:ln>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ZA" altLang="en-US" sz="3600" dirty="0" smtClean="0">
                <a:solidFill>
                  <a:srgbClr val="000000"/>
                </a:solidFill>
              </a:rPr>
              <a:t>60%</a:t>
            </a:r>
            <a:endParaRPr lang="en-ZA" altLang="en-US" sz="3600" dirty="0">
              <a:solidFill>
                <a:srgbClr val="000000"/>
              </a:solidFill>
            </a:endParaRPr>
          </a:p>
        </p:txBody>
      </p:sp>
      <p:cxnSp>
        <p:nvCxnSpPr>
          <p:cNvPr id="26" name="Straight Arrow Connector 25"/>
          <p:cNvCxnSpPr/>
          <p:nvPr/>
        </p:nvCxnSpPr>
        <p:spPr bwMode="auto">
          <a:xfrm>
            <a:off x="1979712" y="2996952"/>
            <a:ext cx="4824536" cy="0"/>
          </a:xfrm>
          <a:prstGeom prst="straightConnector1">
            <a:avLst/>
          </a:prstGeom>
          <a:solidFill>
            <a:schemeClr val="accent1"/>
          </a:solidFill>
          <a:ln w="31750" cap="flat" cmpd="sng" algn="ctr">
            <a:solidFill>
              <a:schemeClr val="tx1"/>
            </a:solidFill>
            <a:prstDash val="solid"/>
            <a:round/>
            <a:headEnd type="arrow"/>
            <a:tailEnd type="arrow"/>
          </a:ln>
          <a:effectLst/>
        </p:spPr>
      </p:cxnSp>
      <p:sp>
        <p:nvSpPr>
          <p:cNvPr id="9217" name="Rectangle 9216"/>
          <p:cNvSpPr/>
          <p:nvPr/>
        </p:nvSpPr>
        <p:spPr bwMode="auto">
          <a:xfrm>
            <a:off x="35496" y="2683768"/>
            <a:ext cx="1944216" cy="365820"/>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0" i="0" u="none" strike="noStrike" cap="none" normalizeH="0" baseline="0" smtClean="0">
              <a:ln>
                <a:noFill/>
              </a:ln>
              <a:solidFill>
                <a:schemeClr val="tx1"/>
              </a:solidFill>
              <a:effectLst/>
              <a:latin typeface="Arial" charset="0"/>
            </a:endParaRPr>
          </a:p>
        </p:txBody>
      </p:sp>
      <p:sp>
        <p:nvSpPr>
          <p:cNvPr id="48" name="Rectangle 47"/>
          <p:cNvSpPr/>
          <p:nvPr/>
        </p:nvSpPr>
        <p:spPr bwMode="auto">
          <a:xfrm>
            <a:off x="6833277" y="2712690"/>
            <a:ext cx="1771171" cy="365820"/>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0" i="0" u="none" strike="noStrike" cap="none" normalizeH="0" baseline="0" smtClean="0">
              <a:ln>
                <a:noFill/>
              </a:ln>
              <a:solidFill>
                <a:schemeClr val="tx1"/>
              </a:solidFill>
              <a:effectLst/>
              <a:latin typeface="Arial" charset="0"/>
            </a:endParaRPr>
          </a:p>
        </p:txBody>
      </p:sp>
      <p:sp>
        <p:nvSpPr>
          <p:cNvPr id="49" name="Rectangle 48"/>
          <p:cNvSpPr/>
          <p:nvPr/>
        </p:nvSpPr>
        <p:spPr bwMode="auto">
          <a:xfrm>
            <a:off x="6804248" y="4724400"/>
            <a:ext cx="1800200" cy="333829"/>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0" i="0" u="none" strike="noStrike" cap="none" normalizeH="0" baseline="0" smtClean="0">
              <a:ln>
                <a:noFill/>
              </a:ln>
              <a:solidFill>
                <a:schemeClr val="tx1"/>
              </a:solidFill>
              <a:effectLst/>
              <a:latin typeface="Arial" charset="0"/>
            </a:endParaRPr>
          </a:p>
        </p:txBody>
      </p:sp>
      <p:cxnSp>
        <p:nvCxnSpPr>
          <p:cNvPr id="21" name="Straight Arrow Connector 20"/>
          <p:cNvCxnSpPr/>
          <p:nvPr/>
        </p:nvCxnSpPr>
        <p:spPr bwMode="auto">
          <a:xfrm>
            <a:off x="1979712" y="3068960"/>
            <a:ext cx="4824536" cy="1655440"/>
          </a:xfrm>
          <a:prstGeom prst="straightConnector1">
            <a:avLst/>
          </a:prstGeom>
          <a:solidFill>
            <a:schemeClr val="accent1"/>
          </a:solidFill>
          <a:ln w="3175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10735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54"/>
                                        </p:tgtEl>
                                        <p:attrNameLst>
                                          <p:attrName>style.visibility</p:attrName>
                                        </p:attrNameLst>
                                      </p:cBhvr>
                                      <p:to>
                                        <p:strVal val="visible"/>
                                      </p:to>
                                    </p:set>
                                    <p:animEffect transition="in" filter="fade">
                                      <p:cBhvr>
                                        <p:cTn id="7" dur="1000"/>
                                        <p:tgtEl>
                                          <p:spTgt spid="614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55"/>
                                        </p:tgtEl>
                                        <p:attrNameLst>
                                          <p:attrName>style.visibility</p:attrName>
                                        </p:attrNameLst>
                                      </p:cBhvr>
                                      <p:to>
                                        <p:strVal val="visible"/>
                                      </p:to>
                                    </p:set>
                                    <p:animEffect transition="in" filter="fade">
                                      <p:cBhvr>
                                        <p:cTn id="10" dur="1000"/>
                                        <p:tgtEl>
                                          <p:spTgt spid="614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61453"/>
                                        </p:tgtEl>
                                      </p:cBhvr>
                                    </p:animEffect>
                                    <p:set>
                                      <p:cBhvr>
                                        <p:cTn id="15" dur="1" fill="hold">
                                          <p:stCondLst>
                                            <p:cond delay="999"/>
                                          </p:stCondLst>
                                        </p:cTn>
                                        <p:tgtEl>
                                          <p:spTgt spid="614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1447"/>
                                        </p:tgtEl>
                                        <p:attrNameLst>
                                          <p:attrName>style.visibility</p:attrName>
                                        </p:attrNameLst>
                                      </p:cBhvr>
                                      <p:to>
                                        <p:strVal val="visible"/>
                                      </p:to>
                                    </p:set>
                                    <p:animEffect transition="in" filter="strips(downLeft)">
                                      <p:cBhvr>
                                        <p:cTn id="20" dur="500"/>
                                        <p:tgtEl>
                                          <p:spTgt spid="614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1000"/>
                                        <p:tgtEl>
                                          <p:spTgt spid="61446"/>
                                        </p:tgtEl>
                                      </p:cBhvr>
                                    </p:animEffect>
                                    <p:set>
                                      <p:cBhvr>
                                        <p:cTn id="25" dur="1" fill="hold">
                                          <p:stCondLst>
                                            <p:cond delay="999"/>
                                          </p:stCondLst>
                                        </p:cTn>
                                        <p:tgtEl>
                                          <p:spTgt spid="6144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outVertical)">
                                      <p:cBhvr>
                                        <p:cTn id="35" dur="500"/>
                                        <p:tgtEl>
                                          <p:spTgt spid="2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217"/>
                                        </p:tgtEl>
                                        <p:attrNameLst>
                                          <p:attrName>style.visibility</p:attrName>
                                        </p:attrNameLst>
                                      </p:cBhvr>
                                      <p:to>
                                        <p:strVal val="visible"/>
                                      </p:to>
                                    </p:set>
                                    <p:anim calcmode="lin" valueType="num">
                                      <p:cBhvr>
                                        <p:cTn id="43" dur="500" fill="hold"/>
                                        <p:tgtEl>
                                          <p:spTgt spid="9217"/>
                                        </p:tgtEl>
                                        <p:attrNameLst>
                                          <p:attrName>ppt_w</p:attrName>
                                        </p:attrNameLst>
                                      </p:cBhvr>
                                      <p:tavLst>
                                        <p:tav tm="0">
                                          <p:val>
                                            <p:fltVal val="0"/>
                                          </p:val>
                                        </p:tav>
                                        <p:tav tm="100000">
                                          <p:val>
                                            <p:strVal val="#ppt_w"/>
                                          </p:val>
                                        </p:tav>
                                      </p:tavLst>
                                    </p:anim>
                                    <p:anim calcmode="lin" valueType="num">
                                      <p:cBhvr>
                                        <p:cTn id="44" dur="500" fill="hold"/>
                                        <p:tgtEl>
                                          <p:spTgt spid="9217"/>
                                        </p:tgtEl>
                                        <p:attrNameLst>
                                          <p:attrName>ppt_h</p:attrName>
                                        </p:attrNameLst>
                                      </p:cBhvr>
                                      <p:tavLst>
                                        <p:tav tm="0">
                                          <p:val>
                                            <p:fltVal val="0"/>
                                          </p:val>
                                        </p:tav>
                                        <p:tav tm="100000">
                                          <p:val>
                                            <p:strVal val="#ppt_h"/>
                                          </p:val>
                                        </p:tav>
                                      </p:tavLst>
                                    </p:anim>
                                    <p:animEffect transition="in" filter="fade">
                                      <p:cBhvr>
                                        <p:cTn id="45" dur="500"/>
                                        <p:tgtEl>
                                          <p:spTgt spid="92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1448"/>
                                        </p:tgtEl>
                                        <p:attrNameLst>
                                          <p:attrName>style.visibility</p:attrName>
                                        </p:attrNameLst>
                                      </p:cBhvr>
                                      <p:to>
                                        <p:strVal val="visible"/>
                                      </p:to>
                                    </p:set>
                                    <p:animEffect transition="in" filter="fade">
                                      <p:cBhvr>
                                        <p:cTn id="50" dur="1000"/>
                                        <p:tgtEl>
                                          <p:spTgt spid="6144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1000"/>
                                        <p:tgtEl>
                                          <p:spTgt spid="61445"/>
                                        </p:tgtEl>
                                      </p:cBhvr>
                                    </p:animEffect>
                                    <p:set>
                                      <p:cBhvr>
                                        <p:cTn id="55" dur="1" fill="hold">
                                          <p:stCondLst>
                                            <p:cond delay="999"/>
                                          </p:stCondLst>
                                        </p:cTn>
                                        <p:tgtEl>
                                          <p:spTgt spid="61445"/>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1449"/>
                                        </p:tgtEl>
                                        <p:attrNameLst>
                                          <p:attrName>style.visibility</p:attrName>
                                        </p:attrNameLst>
                                      </p:cBhvr>
                                      <p:to>
                                        <p:strVal val="visible"/>
                                      </p:to>
                                    </p:set>
                                    <p:animEffect transition="in" filter="fade">
                                      <p:cBhvr>
                                        <p:cTn id="60" dur="1000"/>
                                        <p:tgtEl>
                                          <p:spTgt spid="61449"/>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500" fill="hold"/>
                                        <p:tgtEl>
                                          <p:spTgt spid="49"/>
                                        </p:tgtEl>
                                        <p:attrNameLst>
                                          <p:attrName>ppt_w</p:attrName>
                                        </p:attrNameLst>
                                      </p:cBhvr>
                                      <p:tavLst>
                                        <p:tav tm="0">
                                          <p:val>
                                            <p:fltVal val="0"/>
                                          </p:val>
                                        </p:tav>
                                        <p:tav tm="100000">
                                          <p:val>
                                            <p:strVal val="#ppt_w"/>
                                          </p:val>
                                        </p:tav>
                                      </p:tavLst>
                                    </p:anim>
                                    <p:anim calcmode="lin" valueType="num">
                                      <p:cBhvr>
                                        <p:cTn id="64" dur="500" fill="hold"/>
                                        <p:tgtEl>
                                          <p:spTgt spid="49"/>
                                        </p:tgtEl>
                                        <p:attrNameLst>
                                          <p:attrName>ppt_h</p:attrName>
                                        </p:attrNameLst>
                                      </p:cBhvr>
                                      <p:tavLst>
                                        <p:tav tm="0">
                                          <p:val>
                                            <p:fltVal val="0"/>
                                          </p:val>
                                        </p:tav>
                                        <p:tav tm="100000">
                                          <p:val>
                                            <p:strVal val="#ppt_h"/>
                                          </p:val>
                                        </p:tav>
                                      </p:tavLst>
                                    </p:anim>
                                    <p:animEffect transition="in" filter="fade">
                                      <p:cBhvr>
                                        <p:cTn id="65" dur="500"/>
                                        <p:tgtEl>
                                          <p:spTgt spid="49"/>
                                        </p:tgtEl>
                                      </p:cBhvr>
                                    </p:animEffect>
                                  </p:childTnLst>
                                </p:cTn>
                              </p:par>
                              <p:par>
                                <p:cTn id="66" presetID="16" presetClass="entr" presetSubtype="37"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out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1000"/>
                                        <p:tgtEl>
                                          <p:spTgt spid="61451"/>
                                        </p:tgtEl>
                                      </p:cBhvr>
                                    </p:animEffect>
                                    <p:set>
                                      <p:cBhvr>
                                        <p:cTn id="73" dur="1" fill="hold">
                                          <p:stCondLst>
                                            <p:cond delay="999"/>
                                          </p:stCondLst>
                                        </p:cTn>
                                        <p:tgtEl>
                                          <p:spTgt spid="61451"/>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61450"/>
                                        </p:tgtEl>
                                        <p:attrNameLst>
                                          <p:attrName>style.visibility</p:attrName>
                                        </p:attrNameLst>
                                      </p:cBhvr>
                                      <p:to>
                                        <p:strVal val="visible"/>
                                      </p:to>
                                    </p:set>
                                    <p:animEffect transition="in" filter="fade">
                                      <p:cBhvr>
                                        <p:cTn id="76" dur="1000"/>
                                        <p:tgtEl>
                                          <p:spTgt spid="614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grpId="0" nodeType="clickEffect">
                                  <p:stCondLst>
                                    <p:cond delay="0"/>
                                  </p:stCondLst>
                                  <p:childTnLst>
                                    <p:animEffect transition="out" filter="fade">
                                      <p:cBhvr>
                                        <p:cTn id="80" dur="1000"/>
                                        <p:tgtEl>
                                          <p:spTgt spid="61444"/>
                                        </p:tgtEl>
                                      </p:cBhvr>
                                    </p:animEffect>
                                    <p:set>
                                      <p:cBhvr>
                                        <p:cTn id="81" dur="1" fill="hold">
                                          <p:stCondLst>
                                            <p:cond delay="999"/>
                                          </p:stCondLst>
                                        </p:cTn>
                                        <p:tgtEl>
                                          <p:spTgt spid="61444"/>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61452"/>
                                        </p:tgtEl>
                                        <p:attrNameLst>
                                          <p:attrName>style.visibility</p:attrName>
                                        </p:attrNameLst>
                                      </p:cBhvr>
                                      <p:to>
                                        <p:strVal val="visible"/>
                                      </p:to>
                                    </p:set>
                                    <p:animEffect transition="in" filter="fade">
                                      <p:cBhvr>
                                        <p:cTn id="86" dur="1000"/>
                                        <p:tgtEl>
                                          <p:spTgt spid="61452"/>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1000"/>
                                        <p:tgtEl>
                                          <p:spTgt spid="61452"/>
                                        </p:tgtEl>
                                      </p:cBhvr>
                                    </p:animEffect>
                                    <p:set>
                                      <p:cBhvr>
                                        <p:cTn id="91" dur="1" fill="hold">
                                          <p:stCondLst>
                                            <p:cond delay="999"/>
                                          </p:stCondLst>
                                        </p:cTn>
                                        <p:tgtEl>
                                          <p:spTgt spid="614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5" grpId="0" animBg="1"/>
      <p:bldP spid="61446" grpId="0" animBg="1"/>
      <p:bldP spid="61447" grpId="0" animBg="1"/>
      <p:bldP spid="61448" grpId="0" animBg="1"/>
      <p:bldP spid="61449" grpId="0" animBg="1"/>
      <p:bldP spid="61450" grpId="0" animBg="1"/>
      <p:bldP spid="61451" grpId="0" animBg="1"/>
      <p:bldP spid="61453" grpId="0" animBg="1"/>
      <p:bldP spid="61454" grpId="0" animBg="1"/>
      <p:bldP spid="61455" grpId="0" animBg="1"/>
      <p:bldP spid="18" grpId="0" animBg="1"/>
      <p:bldP spid="9217" grpId="0" animBg="1"/>
      <p:bldP spid="48" grpId="0" animBg="1"/>
      <p:bldP spid="4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lnSpc>
                <a:spcPct val="80000"/>
              </a:lnSpc>
              <a:spcBef>
                <a:spcPct val="50000"/>
              </a:spcBef>
              <a:spcAft>
                <a:spcPct val="0"/>
              </a:spcAft>
            </a:pPr>
            <a:endParaRPr lang="en-GB" altLang="en-US" sz="5400" b="1" u="sng">
              <a:solidFill>
                <a:srgbClr val="FFFFFF"/>
              </a:solidFill>
              <a:latin typeface="Times New Roman" pitchFamily="18" charset="0"/>
            </a:endParaRPr>
          </a:p>
        </p:txBody>
      </p:sp>
      <p:sp>
        <p:nvSpPr>
          <p:cNvPr id="150531" name="Text Box 3"/>
          <p:cNvSpPr txBox="1">
            <a:spLocks noChangeArrowheads="1"/>
          </p:cNvSpPr>
          <p:nvPr/>
        </p:nvSpPr>
        <p:spPr bwMode="auto">
          <a:xfrm>
            <a:off x="0" y="2590800"/>
            <a:ext cx="9144000" cy="10064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6000">
                <a:solidFill>
                  <a:srgbClr val="FFFFFF"/>
                </a:solidFill>
                <a:effectLst>
                  <a:outerShdw blurRad="38100" dist="38100" dir="2700000" algn="tl">
                    <a:srgbClr val="000000"/>
                  </a:outerShdw>
                </a:effectLst>
                <a:latin typeface="Times New Roman" pitchFamily="18" charset="0"/>
              </a:rPr>
              <a:t>The End</a:t>
            </a:r>
          </a:p>
        </p:txBody>
      </p:sp>
    </p:spTree>
    <p:extLst>
      <p:ext uri="{BB962C8B-B14F-4D97-AF65-F5344CB8AC3E}">
        <p14:creationId xmlns:p14="http://schemas.microsoft.com/office/powerpoint/2010/main" val="2272490427"/>
      </p:ext>
    </p:extLst>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lnSpc>
                <a:spcPct val="80000"/>
              </a:lnSpc>
              <a:spcBef>
                <a:spcPct val="50000"/>
              </a:spcBef>
              <a:spcAft>
                <a:spcPct val="0"/>
              </a:spcAft>
            </a:pPr>
            <a:endParaRPr lang="en-GB" altLang="en-US" sz="5400" b="1" u="sng">
              <a:solidFill>
                <a:srgbClr val="FFFFFF"/>
              </a:solidFill>
              <a:latin typeface="Times New Roman" pitchFamily="18" charset="0"/>
            </a:endParaRPr>
          </a:p>
        </p:txBody>
      </p:sp>
      <p:sp>
        <p:nvSpPr>
          <p:cNvPr id="150531" name="Text Box 3"/>
          <p:cNvSpPr txBox="1">
            <a:spLocks noChangeArrowheads="1"/>
          </p:cNvSpPr>
          <p:nvPr/>
        </p:nvSpPr>
        <p:spPr bwMode="auto">
          <a:xfrm>
            <a:off x="1907704" y="1443548"/>
            <a:ext cx="5148064" cy="3785652"/>
          </a:xfrm>
          <a:prstGeom prst="rect">
            <a:avLst/>
          </a:prstGeom>
          <a:noFill/>
          <a:ln w="9525">
            <a:noFill/>
            <a:miter lim="800000"/>
            <a:headEnd/>
            <a:tailEnd/>
          </a:ln>
          <a:effectLst/>
        </p:spPr>
        <p:txBody>
          <a:bodyPr wrap="square">
            <a:spAutoFit/>
          </a:bodyPr>
          <a:lstStyle/>
          <a:p>
            <a:pPr algn="ctr" eaLnBrk="0" fontAlgn="base" hangingPunct="0">
              <a:spcBef>
                <a:spcPct val="50000"/>
              </a:spcBef>
              <a:spcAft>
                <a:spcPct val="0"/>
              </a:spcAft>
              <a:defRPr/>
            </a:pPr>
            <a:r>
              <a:rPr lang="en-US" sz="6000" dirty="0" smtClean="0">
                <a:solidFill>
                  <a:srgbClr val="FFFFFF"/>
                </a:solidFill>
                <a:effectLst>
                  <a:outerShdw blurRad="38100" dist="38100" dir="2700000" algn="tl">
                    <a:srgbClr val="000000"/>
                  </a:outerShdw>
                </a:effectLst>
                <a:latin typeface="Times New Roman" pitchFamily="18" charset="0"/>
              </a:rPr>
              <a:t>THE WORLD AND           THE CHURCH IN A CRISIS</a:t>
            </a:r>
            <a:endParaRPr lang="en-US" sz="6000" dirty="0">
              <a:solidFill>
                <a:srgbClr val="FFFFFF"/>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2272490427"/>
      </p:ext>
    </p:extLst>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26" descr="howtopurchaseho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379674"/>
      </p:ext>
    </p:extLst>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371600" y="609600"/>
            <a:ext cx="7391400" cy="3657600"/>
          </a:xfrm>
          <a:prstGeom prst="rect">
            <a:avLst/>
          </a:prstGeom>
          <a:solidFill>
            <a:srgbClr val="FFFFFF"/>
          </a:solidFill>
          <a:ln w="9525" cap="rnd">
            <a:solidFill>
              <a:schemeClr val="tx1"/>
            </a:solidFill>
            <a:prstDash val="sysDot"/>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GB" altLang="en-US"/>
          </a:p>
        </p:txBody>
      </p:sp>
      <p:sp>
        <p:nvSpPr>
          <p:cNvPr id="13315" name="AutoShape 3"/>
          <p:cNvSpPr>
            <a:spLocks noChangeArrowheads="1"/>
          </p:cNvSpPr>
          <p:nvPr/>
        </p:nvSpPr>
        <p:spPr bwMode="auto">
          <a:xfrm>
            <a:off x="1447800" y="762000"/>
            <a:ext cx="7010400" cy="3429000"/>
          </a:xfrm>
          <a:prstGeom prst="rtTriangle">
            <a:avLst/>
          </a:prstGeom>
          <a:solidFill>
            <a:srgbClr val="FF99FF">
              <a:alpha val="59999"/>
            </a:srgbClr>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ZA" altLang="en-US"/>
          </a:p>
        </p:txBody>
      </p:sp>
      <p:sp>
        <p:nvSpPr>
          <p:cNvPr id="59396" name="Text Box 4"/>
          <p:cNvSpPr txBox="1">
            <a:spLocks noChangeArrowheads="1"/>
          </p:cNvSpPr>
          <p:nvPr/>
        </p:nvSpPr>
        <p:spPr bwMode="auto">
          <a:xfrm>
            <a:off x="1066800" y="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af-ZA" altLang="en-US" sz="2800">
                <a:solidFill>
                  <a:srgbClr val="FF9933"/>
                </a:solidFill>
              </a:rPr>
              <a:t>When will you reach the equilibrium?</a:t>
            </a:r>
            <a:endParaRPr lang="en-GB" altLang="en-US" sz="2800">
              <a:solidFill>
                <a:srgbClr val="FF9933"/>
              </a:solidFill>
            </a:endParaRPr>
          </a:p>
        </p:txBody>
      </p:sp>
      <p:cxnSp>
        <p:nvCxnSpPr>
          <p:cNvPr id="13317" name="AutoShape 5"/>
          <p:cNvCxnSpPr>
            <a:cxnSpLocks noChangeShapeType="1"/>
            <a:stCxn id="13314" idx="1"/>
            <a:endCxn id="13314" idx="1"/>
          </p:cNvCxnSpPr>
          <p:nvPr/>
        </p:nvCxnSpPr>
        <p:spPr bwMode="auto">
          <a:xfrm>
            <a:off x="1371600" y="24384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3318" name="Line 6"/>
          <p:cNvSpPr>
            <a:spLocks noChangeShapeType="1"/>
          </p:cNvSpPr>
          <p:nvPr/>
        </p:nvSpPr>
        <p:spPr bwMode="auto">
          <a:xfrm>
            <a:off x="1371600" y="609600"/>
            <a:ext cx="739140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13319" name="Text Box 7"/>
          <p:cNvSpPr txBox="1">
            <a:spLocks noChangeArrowheads="1"/>
          </p:cNvSpPr>
          <p:nvPr/>
        </p:nvSpPr>
        <p:spPr bwMode="auto">
          <a:xfrm>
            <a:off x="1219200" y="3429000"/>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4400" b="1"/>
              <a:t>INTEREST</a:t>
            </a:r>
          </a:p>
        </p:txBody>
      </p:sp>
      <p:sp>
        <p:nvSpPr>
          <p:cNvPr id="13320" name="Text Box 9"/>
          <p:cNvSpPr txBox="1">
            <a:spLocks noChangeArrowheads="1"/>
          </p:cNvSpPr>
          <p:nvPr/>
        </p:nvSpPr>
        <p:spPr bwMode="auto">
          <a:xfrm>
            <a:off x="0" y="51054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5200" b="1">
                <a:solidFill>
                  <a:schemeClr val="accent1"/>
                </a:solidFill>
              </a:rPr>
              <a:t>PAYMENT PERIOD</a:t>
            </a:r>
            <a:r>
              <a:rPr lang="en-US" altLang="en-US" sz="5400" b="1">
                <a:solidFill>
                  <a:schemeClr val="accent1"/>
                </a:solidFill>
              </a:rPr>
              <a:t> </a:t>
            </a:r>
            <a:r>
              <a:rPr lang="en-US" altLang="en-US" sz="4400" b="1">
                <a:solidFill>
                  <a:schemeClr val="accent1"/>
                </a:solidFill>
              </a:rPr>
              <a:t>(months)</a:t>
            </a:r>
          </a:p>
        </p:txBody>
      </p:sp>
      <p:sp>
        <p:nvSpPr>
          <p:cNvPr id="13321" name="Text Box 10"/>
          <p:cNvSpPr txBox="1">
            <a:spLocks noChangeArrowheads="1"/>
          </p:cNvSpPr>
          <p:nvPr/>
        </p:nvSpPr>
        <p:spPr bwMode="auto">
          <a:xfrm>
            <a:off x="1066800" y="4403725"/>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GB" altLang="en-US"/>
          </a:p>
        </p:txBody>
      </p:sp>
      <p:sp>
        <p:nvSpPr>
          <p:cNvPr id="13322" name="Text Box 11"/>
          <p:cNvSpPr txBox="1">
            <a:spLocks noChangeArrowheads="1"/>
          </p:cNvSpPr>
          <p:nvPr/>
        </p:nvSpPr>
        <p:spPr bwMode="auto">
          <a:xfrm rot="-5400000">
            <a:off x="-1731963" y="2217738"/>
            <a:ext cx="4651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600" b="1">
                <a:solidFill>
                  <a:schemeClr val="accent1"/>
                </a:solidFill>
              </a:rPr>
              <a:t>INSTALLMENT (R)</a:t>
            </a:r>
          </a:p>
        </p:txBody>
      </p:sp>
      <p:sp>
        <p:nvSpPr>
          <p:cNvPr id="13323" name="Text Box 12"/>
          <p:cNvSpPr txBox="1">
            <a:spLocks noChangeArrowheads="1"/>
          </p:cNvSpPr>
          <p:nvPr/>
        </p:nvSpPr>
        <p:spPr bwMode="auto">
          <a:xfrm>
            <a:off x="1219200" y="4327525"/>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a:solidFill>
                  <a:schemeClr val="accent1"/>
                </a:solidFill>
              </a:rPr>
              <a:t>1         90        180      270       360</a:t>
            </a:r>
          </a:p>
        </p:txBody>
      </p:sp>
      <p:sp>
        <p:nvSpPr>
          <p:cNvPr id="13324" name="AutoShape 13"/>
          <p:cNvSpPr>
            <a:spLocks noChangeArrowheads="1"/>
          </p:cNvSpPr>
          <p:nvPr/>
        </p:nvSpPr>
        <p:spPr bwMode="auto">
          <a:xfrm>
            <a:off x="2819400" y="15240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ZA" altLang="en-US"/>
          </a:p>
        </p:txBody>
      </p:sp>
      <p:sp>
        <p:nvSpPr>
          <p:cNvPr id="13325" name="AutoShape 14"/>
          <p:cNvSpPr>
            <a:spLocks noChangeArrowheads="1"/>
          </p:cNvSpPr>
          <p:nvPr/>
        </p:nvSpPr>
        <p:spPr bwMode="auto">
          <a:xfrm>
            <a:off x="4648200" y="24384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ZA" altLang="en-US"/>
          </a:p>
        </p:txBody>
      </p:sp>
      <p:sp>
        <p:nvSpPr>
          <p:cNvPr id="13326" name="AutoShape 16"/>
          <p:cNvSpPr>
            <a:spLocks noChangeArrowheads="1"/>
          </p:cNvSpPr>
          <p:nvPr/>
        </p:nvSpPr>
        <p:spPr bwMode="auto">
          <a:xfrm>
            <a:off x="1447800" y="9144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ZA" altLang="en-US"/>
          </a:p>
        </p:txBody>
      </p:sp>
      <p:sp>
        <p:nvSpPr>
          <p:cNvPr id="13327" name="Text Box 18"/>
          <p:cNvSpPr txBox="1">
            <a:spLocks noChangeArrowheads="1"/>
          </p:cNvSpPr>
          <p:nvPr/>
        </p:nvSpPr>
        <p:spPr bwMode="auto">
          <a:xfrm>
            <a:off x="974725" y="25352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en-US"/>
          </a:p>
        </p:txBody>
      </p:sp>
      <p:sp>
        <p:nvSpPr>
          <p:cNvPr id="13328" name="Text Box 20"/>
          <p:cNvSpPr txBox="1">
            <a:spLocks noChangeArrowheads="1"/>
          </p:cNvSpPr>
          <p:nvPr/>
        </p:nvSpPr>
        <p:spPr bwMode="auto">
          <a:xfrm rot="-5400000">
            <a:off x="344488" y="21717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solidFill>
                  <a:schemeClr val="accent1"/>
                </a:solidFill>
              </a:rPr>
              <a:t>R  617.17</a:t>
            </a:r>
          </a:p>
        </p:txBody>
      </p:sp>
      <p:sp>
        <p:nvSpPr>
          <p:cNvPr id="13329" name="Line 22"/>
          <p:cNvSpPr>
            <a:spLocks noChangeShapeType="1"/>
          </p:cNvSpPr>
          <p:nvPr/>
        </p:nvSpPr>
        <p:spPr bwMode="auto">
          <a:xfrm>
            <a:off x="3124200" y="42513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13330" name="AutoShape 23"/>
          <p:cNvSpPr>
            <a:spLocks noChangeArrowheads="1"/>
          </p:cNvSpPr>
          <p:nvPr/>
        </p:nvSpPr>
        <p:spPr bwMode="auto">
          <a:xfrm rot="10800000">
            <a:off x="1752600" y="685800"/>
            <a:ext cx="6934200" cy="3429000"/>
          </a:xfrm>
          <a:prstGeom prst="rtTriangle">
            <a:avLst/>
          </a:prstGeom>
          <a:solidFill>
            <a:srgbClr val="FF99FF">
              <a:alpha val="59999"/>
            </a:srgbClr>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ZA" altLang="en-US"/>
          </a:p>
        </p:txBody>
      </p:sp>
      <p:sp>
        <p:nvSpPr>
          <p:cNvPr id="13331" name="Line 24"/>
          <p:cNvSpPr>
            <a:spLocks noChangeShapeType="1"/>
          </p:cNvSpPr>
          <p:nvPr/>
        </p:nvSpPr>
        <p:spPr bwMode="auto">
          <a:xfrm flipV="1">
            <a:off x="3200400" y="6096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13332" name="Line 25"/>
          <p:cNvSpPr>
            <a:spLocks noChangeShapeType="1"/>
          </p:cNvSpPr>
          <p:nvPr/>
        </p:nvSpPr>
        <p:spPr bwMode="auto">
          <a:xfrm flipV="1">
            <a:off x="50292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13333" name="Line 26"/>
          <p:cNvSpPr>
            <a:spLocks noChangeShapeType="1"/>
          </p:cNvSpPr>
          <p:nvPr/>
        </p:nvSpPr>
        <p:spPr bwMode="auto">
          <a:xfrm flipV="1">
            <a:off x="6858000" y="593725"/>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13334" name="Line 27"/>
          <p:cNvSpPr>
            <a:spLocks noChangeShapeType="1"/>
          </p:cNvSpPr>
          <p:nvPr/>
        </p:nvSpPr>
        <p:spPr bwMode="auto">
          <a:xfrm>
            <a:off x="1371600" y="609600"/>
            <a:ext cx="7391400" cy="3657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59420" name="AutoShape 28"/>
          <p:cNvSpPr>
            <a:spLocks noChangeArrowheads="1"/>
          </p:cNvSpPr>
          <p:nvPr/>
        </p:nvSpPr>
        <p:spPr bwMode="auto">
          <a:xfrm>
            <a:off x="7239000" y="2209800"/>
            <a:ext cx="304800" cy="304800"/>
          </a:xfrm>
          <a:custGeom>
            <a:avLst/>
            <a:gdLst>
              <a:gd name="T0" fmla="*/ 30346399 w 21600"/>
              <a:gd name="T1" fmla="*/ 0 h 21600"/>
              <a:gd name="T2" fmla="*/ 8887474 w 21600"/>
              <a:gd name="T3" fmla="*/ 8887474 h 21600"/>
              <a:gd name="T4" fmla="*/ 0 w 21600"/>
              <a:gd name="T5" fmla="*/ 30346399 h 21600"/>
              <a:gd name="T6" fmla="*/ 8887474 w 21600"/>
              <a:gd name="T7" fmla="*/ 51805327 h 21600"/>
              <a:gd name="T8" fmla="*/ 30346399 w 21600"/>
              <a:gd name="T9" fmla="*/ 60692798 h 21600"/>
              <a:gd name="T10" fmla="*/ 51805327 w 21600"/>
              <a:gd name="T11" fmla="*/ 51805327 h 21600"/>
              <a:gd name="T12" fmla="*/ 60692798 w 21600"/>
              <a:gd name="T13" fmla="*/ 30346399 h 21600"/>
              <a:gd name="T14" fmla="*/ 51805327 w 21600"/>
              <a:gd name="T15" fmla="*/ 88874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ZA"/>
          </a:p>
        </p:txBody>
      </p:sp>
      <p:sp>
        <p:nvSpPr>
          <p:cNvPr id="59421" name="Text Box 29"/>
          <p:cNvSpPr txBox="1">
            <a:spLocks noChangeArrowheads="1"/>
          </p:cNvSpPr>
          <p:nvPr/>
        </p:nvSpPr>
        <p:spPr bwMode="auto">
          <a:xfrm>
            <a:off x="6934200" y="17526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t>(292)</a:t>
            </a:r>
          </a:p>
        </p:txBody>
      </p:sp>
      <p:sp>
        <p:nvSpPr>
          <p:cNvPr id="59423" name="Freeform 31"/>
          <p:cNvSpPr>
            <a:spLocks/>
          </p:cNvSpPr>
          <p:nvPr/>
        </p:nvSpPr>
        <p:spPr bwMode="auto">
          <a:xfrm>
            <a:off x="1447800" y="685800"/>
            <a:ext cx="7315200" cy="3581400"/>
          </a:xfrm>
          <a:custGeom>
            <a:avLst/>
            <a:gdLst>
              <a:gd name="T0" fmla="*/ 0 w 4608"/>
              <a:gd name="T1" fmla="*/ 0 h 2256"/>
              <a:gd name="T2" fmla="*/ 2147483647 w 4608"/>
              <a:gd name="T3" fmla="*/ 2147483647 h 2256"/>
              <a:gd name="T4" fmla="*/ 2147483647 w 4608"/>
              <a:gd name="T5" fmla="*/ 2147483647 h 2256"/>
              <a:gd name="T6" fmla="*/ 0 60000 65536"/>
              <a:gd name="T7" fmla="*/ 0 60000 65536"/>
              <a:gd name="T8" fmla="*/ 0 60000 65536"/>
              <a:gd name="T9" fmla="*/ 0 w 4608"/>
              <a:gd name="T10" fmla="*/ 0 h 2256"/>
              <a:gd name="T11" fmla="*/ 4608 w 4608"/>
              <a:gd name="T12" fmla="*/ 2256 h 2256"/>
            </a:gdLst>
            <a:ahLst/>
            <a:cxnLst>
              <a:cxn ang="T6">
                <a:pos x="T0" y="T1"/>
              </a:cxn>
              <a:cxn ang="T7">
                <a:pos x="T2" y="T3"/>
              </a:cxn>
              <a:cxn ang="T8">
                <a:pos x="T4" y="T5"/>
              </a:cxn>
            </a:cxnLst>
            <a:rect l="T9" t="T10" r="T11" b="T12"/>
            <a:pathLst>
              <a:path w="4608" h="2256">
                <a:moveTo>
                  <a:pt x="0" y="0"/>
                </a:moveTo>
                <a:cubicBezTo>
                  <a:pt x="1536" y="364"/>
                  <a:pt x="3072" y="728"/>
                  <a:pt x="3840" y="1104"/>
                </a:cubicBezTo>
                <a:cubicBezTo>
                  <a:pt x="4608" y="1480"/>
                  <a:pt x="4480" y="2064"/>
                  <a:pt x="4608" y="22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ZA"/>
          </a:p>
        </p:txBody>
      </p:sp>
      <p:sp>
        <p:nvSpPr>
          <p:cNvPr id="13338" name="Text Box 32"/>
          <p:cNvSpPr txBox="1">
            <a:spLocks noChangeArrowheads="1"/>
          </p:cNvSpPr>
          <p:nvPr/>
        </p:nvSpPr>
        <p:spPr bwMode="auto">
          <a:xfrm>
            <a:off x="533400" y="6034088"/>
            <a:ext cx="807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af-ZA" altLang="en-US" sz="4000">
                <a:solidFill>
                  <a:srgbClr val="FF9933"/>
                </a:solidFill>
              </a:rPr>
              <a:t>R 60,000.00 @ 12% over 30 years</a:t>
            </a:r>
            <a:endParaRPr lang="en-GB" altLang="en-US" sz="4000">
              <a:solidFill>
                <a:srgbClr val="FF9933"/>
              </a:solidFill>
            </a:endParaRPr>
          </a:p>
        </p:txBody>
      </p:sp>
      <p:sp>
        <p:nvSpPr>
          <p:cNvPr id="13339" name="Text Box 8"/>
          <p:cNvSpPr txBox="1">
            <a:spLocks noChangeArrowheads="1"/>
          </p:cNvSpPr>
          <p:nvPr/>
        </p:nvSpPr>
        <p:spPr bwMode="auto">
          <a:xfrm>
            <a:off x="5410200" y="593725"/>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400" b="1"/>
              <a:t>PRINCIPLE</a:t>
            </a:r>
          </a:p>
        </p:txBody>
      </p:sp>
      <p:sp>
        <p:nvSpPr>
          <p:cNvPr id="13340" name="AutoShape 17"/>
          <p:cNvSpPr>
            <a:spLocks noChangeArrowheads="1"/>
          </p:cNvSpPr>
          <p:nvPr/>
        </p:nvSpPr>
        <p:spPr bwMode="auto">
          <a:xfrm>
            <a:off x="6477000" y="2590800"/>
            <a:ext cx="304800" cy="519113"/>
          </a:xfrm>
          <a:prstGeom prst="downArrow">
            <a:avLst>
              <a:gd name="adj1" fmla="val 50000"/>
              <a:gd name="adj2" fmla="val 42578"/>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ZA" altLang="en-US"/>
          </a:p>
        </p:txBody>
      </p:sp>
      <p:sp>
        <p:nvSpPr>
          <p:cNvPr id="13341" name="AutoShape 15"/>
          <p:cNvSpPr>
            <a:spLocks noChangeArrowheads="1"/>
          </p:cNvSpPr>
          <p:nvPr/>
        </p:nvSpPr>
        <p:spPr bwMode="auto">
          <a:xfrm>
            <a:off x="8458200" y="3443288"/>
            <a:ext cx="257175" cy="595312"/>
          </a:xfrm>
          <a:prstGeom prst="downArrow">
            <a:avLst>
              <a:gd name="adj1" fmla="val 50000"/>
              <a:gd name="adj2" fmla="val 57870"/>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ZA" altLang="en-US"/>
          </a:p>
        </p:txBody>
      </p:sp>
      <p:sp>
        <p:nvSpPr>
          <p:cNvPr id="59425" name="Line 33"/>
          <p:cNvSpPr>
            <a:spLocks noChangeShapeType="1"/>
          </p:cNvSpPr>
          <p:nvPr/>
        </p:nvSpPr>
        <p:spPr bwMode="auto">
          <a:xfrm>
            <a:off x="1371600" y="609600"/>
            <a:ext cx="7391400"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endParaRPr lang="en-ZA"/>
          </a:p>
        </p:txBody>
      </p:sp>
      <p:sp>
        <p:nvSpPr>
          <p:cNvPr id="13343" name="Text Box 34"/>
          <p:cNvSpPr txBox="1">
            <a:spLocks noChangeArrowheads="1"/>
          </p:cNvSpPr>
          <p:nvPr/>
        </p:nvSpPr>
        <p:spPr bwMode="auto">
          <a:xfrm>
            <a:off x="39688" y="381000"/>
            <a:ext cx="1255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b="1">
                <a:solidFill>
                  <a:schemeClr val="accent1"/>
                </a:solidFill>
              </a:rPr>
              <a:t>R  617.17</a:t>
            </a:r>
          </a:p>
        </p:txBody>
      </p:sp>
      <p:sp>
        <p:nvSpPr>
          <p:cNvPr id="13344" name="Line 35"/>
          <p:cNvSpPr>
            <a:spLocks noChangeShapeType="1"/>
          </p:cNvSpPr>
          <p:nvPr/>
        </p:nvSpPr>
        <p:spPr bwMode="auto">
          <a:xfrm>
            <a:off x="1143000" y="609600"/>
            <a:ext cx="228600" cy="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ZA"/>
          </a:p>
        </p:txBody>
      </p:sp>
    </p:spTree>
    <p:extLst>
      <p:ext uri="{BB962C8B-B14F-4D97-AF65-F5344CB8AC3E}">
        <p14:creationId xmlns:p14="http://schemas.microsoft.com/office/powerpoint/2010/main" val="42545544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9396"/>
                                        </p:tgtEl>
                                        <p:attrNameLst>
                                          <p:attrName>style.visibility</p:attrName>
                                        </p:attrNameLst>
                                      </p:cBhvr>
                                      <p:to>
                                        <p:strVal val="visible"/>
                                      </p:to>
                                    </p:set>
                                    <p:anim calcmode="discrete" valueType="clr">
                                      <p:cBhvr override="childStyle">
                                        <p:cTn id="7" dur="80"/>
                                        <p:tgtEl>
                                          <p:spTgt spid="593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396"/>
                                        </p:tgtEl>
                                        <p:attrNameLst>
                                          <p:attrName>fillcolor</p:attrName>
                                        </p:attrNameLst>
                                      </p:cBhvr>
                                      <p:tavLst>
                                        <p:tav tm="0">
                                          <p:val>
                                            <p:clrVal>
                                              <a:schemeClr val="accent2"/>
                                            </p:clrVal>
                                          </p:val>
                                        </p:tav>
                                        <p:tav tm="50000">
                                          <p:val>
                                            <p:clrVal>
                                              <a:schemeClr val="hlink"/>
                                            </p:clrVal>
                                          </p:val>
                                        </p:tav>
                                      </p:tavLst>
                                    </p:anim>
                                    <p:set>
                                      <p:cBhvr>
                                        <p:cTn id="9" dur="80"/>
                                        <p:tgtEl>
                                          <p:spTgt spid="593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9425"/>
                                        </p:tgtEl>
                                        <p:attrNameLst>
                                          <p:attrName>style.visibility</p:attrName>
                                        </p:attrNameLst>
                                      </p:cBhvr>
                                      <p:to>
                                        <p:strVal val="visible"/>
                                      </p:to>
                                    </p:set>
                                    <p:anim calcmode="lin" valueType="num">
                                      <p:cBhvr additive="base">
                                        <p:cTn id="14" dur="500" fill="hold"/>
                                        <p:tgtEl>
                                          <p:spTgt spid="59425"/>
                                        </p:tgtEl>
                                        <p:attrNameLst>
                                          <p:attrName>ppt_x</p:attrName>
                                        </p:attrNameLst>
                                      </p:cBhvr>
                                      <p:tavLst>
                                        <p:tav tm="0">
                                          <p:val>
                                            <p:strVal val="0-#ppt_w/2"/>
                                          </p:val>
                                        </p:tav>
                                        <p:tav tm="100000">
                                          <p:val>
                                            <p:strVal val="#ppt_x"/>
                                          </p:val>
                                        </p:tav>
                                      </p:tavLst>
                                    </p:anim>
                                    <p:anim calcmode="lin" valueType="num">
                                      <p:cBhvr additive="base">
                                        <p:cTn id="15" dur="500" fill="hold"/>
                                        <p:tgtEl>
                                          <p:spTgt spid="59425"/>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9420"/>
                                        </p:tgtEl>
                                        <p:attrNameLst>
                                          <p:attrName>style.visibility</p:attrName>
                                        </p:attrNameLst>
                                      </p:cBhvr>
                                      <p:to>
                                        <p:strVal val="visible"/>
                                      </p:to>
                                    </p:set>
                                    <p:anim calcmode="lin" valueType="num">
                                      <p:cBhvr additive="base">
                                        <p:cTn id="20" dur="500" fill="hold"/>
                                        <p:tgtEl>
                                          <p:spTgt spid="59420"/>
                                        </p:tgtEl>
                                        <p:attrNameLst>
                                          <p:attrName>ppt_x</p:attrName>
                                        </p:attrNameLst>
                                      </p:cBhvr>
                                      <p:tavLst>
                                        <p:tav tm="0">
                                          <p:val>
                                            <p:strVal val="0-#ppt_w/2"/>
                                          </p:val>
                                        </p:tav>
                                        <p:tav tm="100000">
                                          <p:val>
                                            <p:strVal val="#ppt_x"/>
                                          </p:val>
                                        </p:tav>
                                      </p:tavLst>
                                    </p:anim>
                                    <p:anim calcmode="lin" valueType="num">
                                      <p:cBhvr additive="base">
                                        <p:cTn id="21" dur="500" fill="hold"/>
                                        <p:tgtEl>
                                          <p:spTgt spid="5942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9421"/>
                                        </p:tgtEl>
                                        <p:attrNameLst>
                                          <p:attrName>style.visibility</p:attrName>
                                        </p:attrNameLst>
                                      </p:cBhvr>
                                      <p:to>
                                        <p:strVal val="visible"/>
                                      </p:to>
                                    </p:set>
                                    <p:anim calcmode="lin" valueType="num">
                                      <p:cBhvr additive="base">
                                        <p:cTn id="24" dur="500" fill="hold"/>
                                        <p:tgtEl>
                                          <p:spTgt spid="59421"/>
                                        </p:tgtEl>
                                        <p:attrNameLst>
                                          <p:attrName>ppt_x</p:attrName>
                                        </p:attrNameLst>
                                      </p:cBhvr>
                                      <p:tavLst>
                                        <p:tav tm="0">
                                          <p:val>
                                            <p:strVal val="0-#ppt_w/2"/>
                                          </p:val>
                                        </p:tav>
                                        <p:tav tm="100000">
                                          <p:val>
                                            <p:strVal val="#ppt_x"/>
                                          </p:val>
                                        </p:tav>
                                      </p:tavLst>
                                    </p:anim>
                                    <p:anim calcmode="lin" valueType="num">
                                      <p:cBhvr additive="base">
                                        <p:cTn id="25" dur="500" fill="hold"/>
                                        <p:tgtEl>
                                          <p:spTgt spid="59421"/>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9423"/>
                                        </p:tgtEl>
                                        <p:attrNameLst>
                                          <p:attrName>style.visibility</p:attrName>
                                        </p:attrNameLst>
                                      </p:cBhvr>
                                      <p:to>
                                        <p:strVal val="visible"/>
                                      </p:to>
                                    </p:set>
                                    <p:animEffect transition="in" filter="wipe(down)">
                                      <p:cBhvr>
                                        <p:cTn id="30" dur="500"/>
                                        <p:tgtEl>
                                          <p:spTgt spid="59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P spid="59420" grpId="0" animBg="1"/>
      <p:bldP spid="59421" grpId="0"/>
      <p:bldP spid="59423" grpId="0" animBg="1"/>
      <p:bldP spid="594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triang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282348"/>
      </p:ext>
    </p:extLst>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dirty="0"/>
          </a:p>
        </p:txBody>
      </p:sp>
      <p:sp>
        <p:nvSpPr>
          <p:cNvPr id="3" name="Subtitle 2"/>
          <p:cNvSpPr>
            <a:spLocks noGrp="1"/>
          </p:cNvSpPr>
          <p:nvPr>
            <p:ph type="subTitle" idx="1"/>
          </p:nvPr>
        </p:nvSpPr>
        <p:spPr/>
        <p:txBody>
          <a:bodyPr/>
          <a:lstStyle/>
          <a:p>
            <a:endParaRPr lang="en-ZA"/>
          </a:p>
        </p:txBody>
      </p:sp>
      <p:sp>
        <p:nvSpPr>
          <p:cNvPr id="4" name="WordArt 2"/>
          <p:cNvSpPr>
            <a:spLocks noChangeArrowheads="1" noChangeShapeType="1" noTextEdit="1"/>
          </p:cNvSpPr>
          <p:nvPr/>
        </p:nvSpPr>
        <p:spPr bwMode="auto">
          <a:xfrm>
            <a:off x="35496" y="260648"/>
            <a:ext cx="8987439" cy="1529908"/>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scene3d>
              <a:camera prst="legacyObliqueTopRight"/>
              <a:lightRig rig="legacyFlat3" dir="b"/>
            </a:scene3d>
            <a:sp3d extrusionH="430200" prstMaterial="legacyMatte">
              <a:extrusionClr>
                <a:srgbClr val="EEECE1"/>
              </a:extrusionClr>
            </a:sp3d>
          </a:bodyPr>
          <a:lstStyle/>
          <a:p>
            <a:pPr algn="ctr" rtl="0">
              <a:buNone/>
            </a:pPr>
            <a:r>
              <a:rPr lang="en-ZA" sz="3600" kern="10" spc="0" dirty="0" smtClean="0">
                <a:ln w="9525">
                  <a:round/>
                  <a:headEnd/>
                  <a:tailEnd/>
                </a:ln>
                <a:solidFill>
                  <a:srgbClr val="000000"/>
                </a:solidFill>
                <a:effectLst/>
                <a:latin typeface="Impact"/>
              </a:rPr>
              <a:t>HOW TO STRETCH </a:t>
            </a:r>
            <a:r>
              <a:rPr lang="en-ZA" sz="3600" kern="10" dirty="0" smtClean="0">
                <a:ln w="9525">
                  <a:round/>
                  <a:headEnd/>
                  <a:tailEnd/>
                </a:ln>
                <a:solidFill>
                  <a:srgbClr val="000000"/>
                </a:solidFill>
                <a:latin typeface="Impact"/>
              </a:rPr>
              <a:t>YOUR DOLLAR</a:t>
            </a:r>
            <a:endParaRPr lang="en-ZA" sz="3600" kern="10" spc="0" dirty="0">
              <a:ln w="9525">
                <a:round/>
                <a:headEnd/>
                <a:tailEnd/>
              </a:ln>
              <a:solidFill>
                <a:srgbClr val="000000"/>
              </a:solidFill>
              <a:effectLst/>
              <a:latin typeface="Impact"/>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176" y="1628800"/>
            <a:ext cx="6012160"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425719"/>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5000"/>
            <a:extLst>
              <a:ext uri="{28A0092B-C50C-407E-A947-70E740481C1C}">
                <a14:useLocalDpi xmlns:a14="http://schemas.microsoft.com/office/drawing/2010/main" val="0"/>
              </a:ext>
            </a:extLst>
          </a:blip>
          <a:srcRect/>
          <a:stretch>
            <a:fillRect/>
          </a:stretch>
        </p:blipFill>
        <p:spPr bwMode="auto">
          <a:xfrm>
            <a:off x="4339" y="27384"/>
            <a:ext cx="91682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137461"/>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mortizationschedule"/>
          <p:cNvPicPr>
            <a:picLocks noChangeAspect="1" noChangeArrowheads="1"/>
          </p:cNvPicPr>
          <p:nvPr/>
        </p:nvPicPr>
        <p:blipFill>
          <a:blip r:embed="rId3" cstate="print">
            <a:lum bright="-4000" contrast="10000"/>
            <a:extLst>
              <a:ext uri="{28A0092B-C50C-407E-A947-70E740481C1C}">
                <a14:useLocalDpi xmlns:a14="http://schemas.microsoft.com/office/drawing/2010/main" val="0"/>
              </a:ext>
            </a:extLst>
          </a:blip>
          <a:srcRect/>
          <a:stretch>
            <a:fillRect/>
          </a:stretch>
        </p:blipFill>
        <p:spPr bwMode="auto">
          <a:xfrm>
            <a:off x="838200" y="0"/>
            <a:ext cx="762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1905000" y="2132013"/>
            <a:ext cx="5486400" cy="2308324"/>
          </a:xfrm>
          <a:prstGeom prst="rect">
            <a:avLst/>
          </a:prstGeom>
          <a:solidFill>
            <a:srgbClr val="000000"/>
          </a:solidFill>
          <a:ln w="9525">
            <a:noFill/>
            <a:miter lim="800000"/>
            <a:headEnd/>
            <a:tailEnd/>
          </a:ln>
          <a:effectLst/>
        </p:spPr>
        <p:txBody>
          <a:bodyPr>
            <a:spAutoFit/>
          </a:bodyPr>
          <a:lstStyle/>
          <a:p>
            <a:pPr algn="ctr" eaLnBrk="0" fontAlgn="base" hangingPunct="0">
              <a:spcBef>
                <a:spcPct val="50000"/>
              </a:spcBef>
              <a:spcAft>
                <a:spcPct val="0"/>
              </a:spcAft>
              <a:defRPr/>
            </a:pPr>
            <a:r>
              <a:rPr lang="en-US" sz="4800" dirty="0">
                <a:solidFill>
                  <a:srgbClr val="EDEEE2"/>
                </a:solidFill>
                <a:effectLst>
                  <a:outerShdw blurRad="38100" dist="38100" dir="2700000" algn="tl">
                    <a:srgbClr val="FFFFFF"/>
                  </a:outerShdw>
                </a:effectLst>
                <a:latin typeface="Comic Sans MS" pitchFamily="66" charset="0"/>
              </a:rPr>
              <a:t>LOAN AMORTIZATION </a:t>
            </a:r>
            <a:r>
              <a:rPr lang="en-US" sz="4800" dirty="0" smtClean="0">
                <a:solidFill>
                  <a:srgbClr val="EDEEE2"/>
                </a:solidFill>
                <a:effectLst>
                  <a:outerShdw blurRad="38100" dist="38100" dir="2700000" algn="tl">
                    <a:srgbClr val="FFFFFF"/>
                  </a:outerShdw>
                </a:effectLst>
                <a:latin typeface="Comic Sans MS" pitchFamily="66" charset="0"/>
              </a:rPr>
              <a:t>SCHEDULE</a:t>
            </a:r>
            <a:endParaRPr lang="en-US" sz="4800" dirty="0">
              <a:solidFill>
                <a:srgbClr val="EDEEE2"/>
              </a:solidFill>
              <a:effectLst>
                <a:outerShdw blurRad="38100" dist="38100" dir="2700000" algn="tl">
                  <a:srgbClr val="FFFFFF"/>
                </a:outerShdw>
              </a:effectLst>
              <a:latin typeface="Comic Sans MS" pitchFamily="66" charset="0"/>
            </a:endParaRPr>
          </a:p>
        </p:txBody>
      </p:sp>
      <p:sp>
        <p:nvSpPr>
          <p:cNvPr id="58373" name="Oval 5"/>
          <p:cNvSpPr>
            <a:spLocks noChangeArrowheads="1"/>
          </p:cNvSpPr>
          <p:nvPr/>
        </p:nvSpPr>
        <p:spPr bwMode="auto">
          <a:xfrm>
            <a:off x="4038600" y="2743200"/>
            <a:ext cx="838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58374" name="Oval 6"/>
          <p:cNvSpPr>
            <a:spLocks noChangeArrowheads="1"/>
          </p:cNvSpPr>
          <p:nvPr/>
        </p:nvSpPr>
        <p:spPr bwMode="auto">
          <a:xfrm>
            <a:off x="5638800" y="2743200"/>
            <a:ext cx="685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ZA" altLang="en-US">
              <a:solidFill>
                <a:srgbClr val="000000"/>
              </a:solidFill>
            </a:endParaRPr>
          </a:p>
        </p:txBody>
      </p:sp>
      <p:sp>
        <p:nvSpPr>
          <p:cNvPr id="58375" name="Text Box 7"/>
          <p:cNvSpPr txBox="1">
            <a:spLocks noChangeArrowheads="1"/>
          </p:cNvSpPr>
          <p:nvPr/>
        </p:nvSpPr>
        <p:spPr bwMode="auto">
          <a:xfrm>
            <a:off x="152400" y="3565525"/>
            <a:ext cx="8801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20000">
                <a:solidFill>
                  <a:srgbClr val="FF0000"/>
                </a:solidFill>
              </a:rPr>
              <a:t>3,200%</a:t>
            </a:r>
          </a:p>
        </p:txBody>
      </p:sp>
    </p:spTree>
    <p:extLst>
      <p:ext uri="{BB962C8B-B14F-4D97-AF65-F5344CB8AC3E}">
        <p14:creationId xmlns:p14="http://schemas.microsoft.com/office/powerpoint/2010/main" val="37306453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58372"/>
                                        </p:tgtEl>
                                      </p:cBhvr>
                                    </p:animEffect>
                                    <p:set>
                                      <p:cBhvr>
                                        <p:cTn id="7" dur="1" fill="hold">
                                          <p:stCondLst>
                                            <p:cond delay="999"/>
                                          </p:stCondLst>
                                        </p:cTn>
                                        <p:tgtEl>
                                          <p:spTgt spid="5837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8374"/>
                                        </p:tgtEl>
                                        <p:attrNameLst>
                                          <p:attrName>style.visibility</p:attrName>
                                        </p:attrNameLst>
                                      </p:cBhvr>
                                      <p:to>
                                        <p:strVal val="visible"/>
                                      </p:to>
                                    </p:set>
                                    <p:anim calcmode="lin" valueType="num">
                                      <p:cBhvr>
                                        <p:cTn id="12" dur="1000" fill="hold"/>
                                        <p:tgtEl>
                                          <p:spTgt spid="58374"/>
                                        </p:tgtEl>
                                        <p:attrNameLst>
                                          <p:attrName>ppt_w</p:attrName>
                                        </p:attrNameLst>
                                      </p:cBhvr>
                                      <p:tavLst>
                                        <p:tav tm="0">
                                          <p:val>
                                            <p:fltVal val="0"/>
                                          </p:val>
                                        </p:tav>
                                        <p:tav tm="100000">
                                          <p:val>
                                            <p:strVal val="#ppt_w"/>
                                          </p:val>
                                        </p:tav>
                                      </p:tavLst>
                                    </p:anim>
                                    <p:anim calcmode="lin" valueType="num">
                                      <p:cBhvr>
                                        <p:cTn id="13" dur="1000" fill="hold"/>
                                        <p:tgtEl>
                                          <p:spTgt spid="58374"/>
                                        </p:tgtEl>
                                        <p:attrNameLst>
                                          <p:attrName>ppt_h</p:attrName>
                                        </p:attrNameLst>
                                      </p:cBhvr>
                                      <p:tavLst>
                                        <p:tav tm="0">
                                          <p:val>
                                            <p:fltVal val="0"/>
                                          </p:val>
                                        </p:tav>
                                        <p:tav tm="100000">
                                          <p:val>
                                            <p:strVal val="#ppt_h"/>
                                          </p:val>
                                        </p:tav>
                                      </p:tavLst>
                                    </p:anim>
                                    <p:anim calcmode="lin" valueType="num">
                                      <p:cBhvr>
                                        <p:cTn id="14" dur="1000" fill="hold"/>
                                        <p:tgtEl>
                                          <p:spTgt spid="5837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83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58373"/>
                                        </p:tgtEl>
                                        <p:attrNameLst>
                                          <p:attrName>style.visibility</p:attrName>
                                        </p:attrNameLst>
                                      </p:cBhvr>
                                      <p:to>
                                        <p:strVal val="visible"/>
                                      </p:to>
                                    </p:set>
                                    <p:anim calcmode="lin" valueType="num">
                                      <p:cBhvr>
                                        <p:cTn id="20" dur="1000" fill="hold"/>
                                        <p:tgtEl>
                                          <p:spTgt spid="58373"/>
                                        </p:tgtEl>
                                        <p:attrNameLst>
                                          <p:attrName>ppt_w</p:attrName>
                                        </p:attrNameLst>
                                      </p:cBhvr>
                                      <p:tavLst>
                                        <p:tav tm="0">
                                          <p:val>
                                            <p:fltVal val="0"/>
                                          </p:val>
                                        </p:tav>
                                        <p:tav tm="100000">
                                          <p:val>
                                            <p:strVal val="#ppt_w"/>
                                          </p:val>
                                        </p:tav>
                                      </p:tavLst>
                                    </p:anim>
                                    <p:anim calcmode="lin" valueType="num">
                                      <p:cBhvr>
                                        <p:cTn id="21" dur="1000" fill="hold"/>
                                        <p:tgtEl>
                                          <p:spTgt spid="58373"/>
                                        </p:tgtEl>
                                        <p:attrNameLst>
                                          <p:attrName>ppt_h</p:attrName>
                                        </p:attrNameLst>
                                      </p:cBhvr>
                                      <p:tavLst>
                                        <p:tav tm="0">
                                          <p:val>
                                            <p:fltVal val="0"/>
                                          </p:val>
                                        </p:tav>
                                        <p:tav tm="100000">
                                          <p:val>
                                            <p:strVal val="#ppt_h"/>
                                          </p:val>
                                        </p:tav>
                                      </p:tavLst>
                                    </p:anim>
                                    <p:anim calcmode="lin" valueType="num">
                                      <p:cBhvr>
                                        <p:cTn id="22" dur="1000" fill="hold"/>
                                        <p:tgtEl>
                                          <p:spTgt spid="5837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83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58375"/>
                                        </p:tgtEl>
                                        <p:attrNameLst>
                                          <p:attrName>style.visibility</p:attrName>
                                        </p:attrNameLst>
                                      </p:cBhvr>
                                      <p:to>
                                        <p:strVal val="visible"/>
                                      </p:to>
                                    </p:set>
                                    <p:animEffect transition="in" filter="wipe(down)">
                                      <p:cBhvr>
                                        <p:cTn id="28" dur="580">
                                          <p:stCondLst>
                                            <p:cond delay="0"/>
                                          </p:stCondLst>
                                        </p:cTn>
                                        <p:tgtEl>
                                          <p:spTgt spid="58375"/>
                                        </p:tgtEl>
                                      </p:cBhvr>
                                    </p:animEffect>
                                    <p:anim calcmode="lin" valueType="num">
                                      <p:cBhvr>
                                        <p:cTn id="29" dur="1822" tmFilter="0,0; 0.14,0.36; 0.43,0.73; 0.71,0.91; 1.0,1.0">
                                          <p:stCondLst>
                                            <p:cond delay="0"/>
                                          </p:stCondLst>
                                        </p:cTn>
                                        <p:tgtEl>
                                          <p:spTgt spid="5837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837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837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837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8375"/>
                                        </p:tgtEl>
                                        <p:attrNameLst>
                                          <p:attrName>ppt_y</p:attrName>
                                        </p:attrNameLst>
                                      </p:cBhvr>
                                      <p:tavLst>
                                        <p:tav tm="0" fmla="#ppt_y-sin(pi*$)/81">
                                          <p:val>
                                            <p:fltVal val="0"/>
                                          </p:val>
                                        </p:tav>
                                        <p:tav tm="100000">
                                          <p:val>
                                            <p:fltVal val="1"/>
                                          </p:val>
                                        </p:tav>
                                      </p:tavLst>
                                    </p:anim>
                                    <p:animScale>
                                      <p:cBhvr>
                                        <p:cTn id="34" dur="26">
                                          <p:stCondLst>
                                            <p:cond delay="650"/>
                                          </p:stCondLst>
                                        </p:cTn>
                                        <p:tgtEl>
                                          <p:spTgt spid="58375"/>
                                        </p:tgtEl>
                                      </p:cBhvr>
                                      <p:to x="100000" y="60000"/>
                                    </p:animScale>
                                    <p:animScale>
                                      <p:cBhvr>
                                        <p:cTn id="35" dur="166" decel="50000">
                                          <p:stCondLst>
                                            <p:cond delay="676"/>
                                          </p:stCondLst>
                                        </p:cTn>
                                        <p:tgtEl>
                                          <p:spTgt spid="58375"/>
                                        </p:tgtEl>
                                      </p:cBhvr>
                                      <p:to x="100000" y="100000"/>
                                    </p:animScale>
                                    <p:animScale>
                                      <p:cBhvr>
                                        <p:cTn id="36" dur="26">
                                          <p:stCondLst>
                                            <p:cond delay="1312"/>
                                          </p:stCondLst>
                                        </p:cTn>
                                        <p:tgtEl>
                                          <p:spTgt spid="58375"/>
                                        </p:tgtEl>
                                      </p:cBhvr>
                                      <p:to x="100000" y="80000"/>
                                    </p:animScale>
                                    <p:animScale>
                                      <p:cBhvr>
                                        <p:cTn id="37" dur="166" decel="50000">
                                          <p:stCondLst>
                                            <p:cond delay="1338"/>
                                          </p:stCondLst>
                                        </p:cTn>
                                        <p:tgtEl>
                                          <p:spTgt spid="58375"/>
                                        </p:tgtEl>
                                      </p:cBhvr>
                                      <p:to x="100000" y="100000"/>
                                    </p:animScale>
                                    <p:animScale>
                                      <p:cBhvr>
                                        <p:cTn id="38" dur="26">
                                          <p:stCondLst>
                                            <p:cond delay="1642"/>
                                          </p:stCondLst>
                                        </p:cTn>
                                        <p:tgtEl>
                                          <p:spTgt spid="58375"/>
                                        </p:tgtEl>
                                      </p:cBhvr>
                                      <p:to x="100000" y="90000"/>
                                    </p:animScale>
                                    <p:animScale>
                                      <p:cBhvr>
                                        <p:cTn id="39" dur="166" decel="50000">
                                          <p:stCondLst>
                                            <p:cond delay="1668"/>
                                          </p:stCondLst>
                                        </p:cTn>
                                        <p:tgtEl>
                                          <p:spTgt spid="58375"/>
                                        </p:tgtEl>
                                      </p:cBhvr>
                                      <p:to x="100000" y="100000"/>
                                    </p:animScale>
                                    <p:animScale>
                                      <p:cBhvr>
                                        <p:cTn id="40" dur="26">
                                          <p:stCondLst>
                                            <p:cond delay="1808"/>
                                          </p:stCondLst>
                                        </p:cTn>
                                        <p:tgtEl>
                                          <p:spTgt spid="58375"/>
                                        </p:tgtEl>
                                      </p:cBhvr>
                                      <p:to x="100000" y="95000"/>
                                    </p:animScale>
                                    <p:animScale>
                                      <p:cBhvr>
                                        <p:cTn id="41" dur="166" decel="50000">
                                          <p:stCondLst>
                                            <p:cond delay="1834"/>
                                          </p:stCondLst>
                                        </p:cTn>
                                        <p:tgtEl>
                                          <p:spTgt spid="5837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P spid="58374" grpId="0" animBg="1"/>
      <p:bldP spid="583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538567"/>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7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463"/>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202376"/>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louds">
  <a:themeElements>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louds">
  <a:themeElements>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igh voltage">
  <a:themeElements>
    <a:clrScheme name="">
      <a:dk1>
        <a:srgbClr val="001932"/>
      </a:dk1>
      <a:lt1>
        <a:srgbClr val="FFFFFF"/>
      </a:lt1>
      <a:dk2>
        <a:srgbClr val="0000CC"/>
      </a:dk2>
      <a:lt2>
        <a:srgbClr val="FFFF00"/>
      </a:lt2>
      <a:accent1>
        <a:srgbClr val="99FFCC"/>
      </a:accent1>
      <a:accent2>
        <a:srgbClr val="01B0FF"/>
      </a:accent2>
      <a:accent3>
        <a:srgbClr val="AAAAE2"/>
      </a:accent3>
      <a:accent4>
        <a:srgbClr val="DADADA"/>
      </a:accent4>
      <a:accent5>
        <a:srgbClr val="CAFFE2"/>
      </a:accent5>
      <a:accent6>
        <a:srgbClr val="019FE7"/>
      </a:accent6>
      <a:hlink>
        <a:srgbClr val="6666FF"/>
      </a:hlink>
      <a:folHlink>
        <a:srgbClr val="1C6D9A"/>
      </a:folHlink>
    </a:clrScheme>
    <a:fontScheme name="high voltag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68670</TotalTime>
  <Words>1385</Words>
  <Application>Microsoft Office PowerPoint</Application>
  <PresentationFormat>On-screen Show (4:3)</PresentationFormat>
  <Paragraphs>278</Paragraphs>
  <Slides>66</Slides>
  <Notes>42</Notes>
  <HiddenSlides>18</HiddenSlides>
  <MMClips>0</MMClips>
  <ScaleCrop>false</ScaleCrop>
  <HeadingPairs>
    <vt:vector size="6" baseType="variant">
      <vt:variant>
        <vt:lpstr>Fonts Used</vt:lpstr>
      </vt:variant>
      <vt:variant>
        <vt:i4>10</vt:i4>
      </vt:variant>
      <vt:variant>
        <vt:lpstr>Theme</vt:lpstr>
      </vt:variant>
      <vt:variant>
        <vt:i4>15</vt:i4>
      </vt:variant>
      <vt:variant>
        <vt:lpstr>Slide Titles</vt:lpstr>
      </vt:variant>
      <vt:variant>
        <vt:i4>66</vt:i4>
      </vt:variant>
    </vt:vector>
  </HeadingPairs>
  <TitlesOfParts>
    <vt:vector size="91" baseType="lpstr">
      <vt:lpstr>Arial</vt:lpstr>
      <vt:lpstr>Arial Narrow</vt:lpstr>
      <vt:lpstr>Calibri</vt:lpstr>
      <vt:lpstr>Comic Sans MS</vt:lpstr>
      <vt:lpstr>Goudy Stout</vt:lpstr>
      <vt:lpstr>Impact</vt:lpstr>
      <vt:lpstr>Monotype Sorts</vt:lpstr>
      <vt:lpstr>Tahoma</vt:lpstr>
      <vt:lpstr>Times New Roman</vt:lpstr>
      <vt:lpstr>Wingdings</vt:lpstr>
      <vt:lpstr>Office Theme</vt:lpstr>
      <vt:lpstr>Ocean</vt:lpstr>
      <vt:lpstr>1_Ocean</vt:lpstr>
      <vt:lpstr>2_Ocean</vt:lpstr>
      <vt:lpstr>high voltage</vt:lpstr>
      <vt:lpstr>3_Ocean</vt:lpstr>
      <vt:lpstr>4_Ocean</vt:lpstr>
      <vt:lpstr>Default Design</vt:lpstr>
      <vt:lpstr>1_Default Design</vt:lpstr>
      <vt:lpstr>Clouds</vt:lpstr>
      <vt:lpstr>1_Clouds</vt:lpstr>
      <vt:lpstr>5_Ocean</vt:lpstr>
      <vt:lpstr>1_Office Theme</vt:lpstr>
      <vt:lpstr>Curtain Call</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Gert van Rensburg</dc:creator>
  <cp:lastModifiedBy>Gert van Rensburg</cp:lastModifiedBy>
  <cp:revision>70</cp:revision>
  <dcterms:created xsi:type="dcterms:W3CDTF">2013-10-16T09:23:45Z</dcterms:created>
  <dcterms:modified xsi:type="dcterms:W3CDTF">2018-09-13T03:17:35Z</dcterms:modified>
</cp:coreProperties>
</file>