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814" r:id="rId2"/>
  </p:sldMasterIdLst>
  <p:notesMasterIdLst>
    <p:notesMasterId r:id="rId37"/>
  </p:notesMasterIdLst>
  <p:sldIdLst>
    <p:sldId id="311" r:id="rId3"/>
    <p:sldId id="316" r:id="rId4"/>
    <p:sldId id="256" r:id="rId5"/>
    <p:sldId id="257" r:id="rId6"/>
    <p:sldId id="258" r:id="rId7"/>
    <p:sldId id="306" r:id="rId8"/>
    <p:sldId id="260" r:id="rId9"/>
    <p:sldId id="279" r:id="rId10"/>
    <p:sldId id="287" r:id="rId11"/>
    <p:sldId id="280" r:id="rId12"/>
    <p:sldId id="282" r:id="rId13"/>
    <p:sldId id="283" r:id="rId14"/>
    <p:sldId id="307" r:id="rId15"/>
    <p:sldId id="308" r:id="rId16"/>
    <p:sldId id="312" r:id="rId17"/>
    <p:sldId id="313" r:id="rId18"/>
    <p:sldId id="296" r:id="rId19"/>
    <p:sldId id="262" r:id="rId20"/>
    <p:sldId id="272" r:id="rId21"/>
    <p:sldId id="285" r:id="rId22"/>
    <p:sldId id="259" r:id="rId23"/>
    <p:sldId id="298" r:id="rId24"/>
    <p:sldId id="304" r:id="rId25"/>
    <p:sldId id="299" r:id="rId26"/>
    <p:sldId id="318" r:id="rId27"/>
    <p:sldId id="261" r:id="rId28"/>
    <p:sldId id="275" r:id="rId29"/>
    <p:sldId id="276" r:id="rId30"/>
    <p:sldId id="273" r:id="rId31"/>
    <p:sldId id="305" r:id="rId32"/>
    <p:sldId id="278" r:id="rId33"/>
    <p:sldId id="286" r:id="rId34"/>
    <p:sldId id="317" r:id="rId35"/>
    <p:sldId id="314"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CC"/>
    <a:srgbClr val="000066"/>
    <a:srgbClr val="D60093"/>
    <a:srgbClr val="CC0066"/>
    <a:srgbClr val="0099FF"/>
    <a:srgbClr val="FF9933"/>
    <a:srgbClr val="FFCC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164" autoAdjust="0"/>
    <p:restoredTop sz="94697" autoAdjust="0"/>
  </p:normalViewPr>
  <p:slideViewPr>
    <p:cSldViewPr>
      <p:cViewPr varScale="1">
        <p:scale>
          <a:sx n="81" d="100"/>
          <a:sy n="81" d="100"/>
        </p:scale>
        <p:origin x="93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166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66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166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9C97C255-B4ED-4D3B-9AA4-A7C50ECE27AF}" type="slidenum">
              <a:rPr lang="en-GB" altLang="en-US"/>
              <a:pPr/>
              <a:t>‹#›</a:t>
            </a:fld>
            <a:endParaRPr lang="en-GB" altLang="en-US"/>
          </a:p>
        </p:txBody>
      </p:sp>
    </p:spTree>
    <p:extLst>
      <p:ext uri="{BB962C8B-B14F-4D97-AF65-F5344CB8AC3E}">
        <p14:creationId xmlns:p14="http://schemas.microsoft.com/office/powerpoint/2010/main" val="4106904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2D70D90-800C-4983-B874-3E746738D413}" type="slidenum">
              <a:rPr lang="en-GB" altLang="en-US">
                <a:latin typeface="Arial" panose="020B0604020202020204" pitchFamily="34" charset="0"/>
              </a:rPr>
              <a:pPr/>
              <a:t>1</a:t>
            </a:fld>
            <a:endParaRPr lang="en-GB" altLang="en-US">
              <a:latin typeface="Arial" panose="020B0604020202020204" pitchFamily="34" charset="0"/>
            </a:endParaRPr>
          </a:p>
        </p:txBody>
      </p:sp>
    </p:spTree>
    <p:extLst>
      <p:ext uri="{BB962C8B-B14F-4D97-AF65-F5344CB8AC3E}">
        <p14:creationId xmlns:p14="http://schemas.microsoft.com/office/powerpoint/2010/main" val="3504437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82B4842-E496-4ACC-8D7E-2098168F3238}" type="slidenum">
              <a:rPr lang="en-GB" altLang="en-US">
                <a:latin typeface="Arial" panose="020B0604020202020204" pitchFamily="34" charset="0"/>
              </a:rPr>
              <a:pPr/>
              <a:t>10</a:t>
            </a:fld>
            <a:endParaRPr lang="en-GB" altLang="en-US">
              <a:latin typeface="Arial" panose="020B0604020202020204"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490047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CF6E64C-C14E-4259-AFC3-5033FC798E2B}" type="slidenum">
              <a:rPr lang="en-GB" altLang="en-US">
                <a:latin typeface="Arial" panose="020B0604020202020204" pitchFamily="34" charset="0"/>
              </a:rPr>
              <a:pPr/>
              <a:t>11</a:t>
            </a:fld>
            <a:endParaRPr lang="en-GB" altLang="en-US">
              <a:latin typeface="Arial" panose="020B0604020202020204" pitchFamily="34" charset="0"/>
            </a:endParaRPr>
          </a:p>
        </p:txBody>
      </p:sp>
    </p:spTree>
    <p:extLst>
      <p:ext uri="{BB962C8B-B14F-4D97-AF65-F5344CB8AC3E}">
        <p14:creationId xmlns:p14="http://schemas.microsoft.com/office/powerpoint/2010/main" val="2899503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C5B7C1D-2642-4AED-9F2C-97DC4C223EF9}" type="slidenum">
              <a:rPr lang="en-GB" altLang="en-US">
                <a:latin typeface="Arial" panose="020B0604020202020204" pitchFamily="34" charset="0"/>
              </a:rPr>
              <a:pPr/>
              <a:t>12</a:t>
            </a:fld>
            <a:endParaRPr lang="en-GB" altLang="en-US">
              <a:latin typeface="Arial" panose="020B0604020202020204" pitchFamily="34" charset="0"/>
            </a:endParaRPr>
          </a:p>
        </p:txBody>
      </p:sp>
    </p:spTree>
    <p:extLst>
      <p:ext uri="{BB962C8B-B14F-4D97-AF65-F5344CB8AC3E}">
        <p14:creationId xmlns:p14="http://schemas.microsoft.com/office/powerpoint/2010/main" val="2199105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E485D76-63DD-455E-812B-5310605AAEF7}" type="slidenum">
              <a:rPr lang="en-GB" altLang="en-US">
                <a:latin typeface="Arial" panose="020B0604020202020204" pitchFamily="34" charset="0"/>
              </a:rPr>
              <a:pPr/>
              <a:t>13</a:t>
            </a:fld>
            <a:endParaRPr lang="en-GB" altLang="en-US">
              <a:latin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153889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8735450-5AF3-40B2-9C2F-C2CA25285AF8}" type="slidenum">
              <a:rPr lang="en-GB" altLang="en-US">
                <a:latin typeface="Arial" panose="020B0604020202020204" pitchFamily="34" charset="0"/>
              </a:rPr>
              <a:pPr/>
              <a:t>14</a:t>
            </a:fld>
            <a:endParaRPr lang="en-GB" altLang="en-US">
              <a:latin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126819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FEC8693-284C-4D22-B4FB-77464FC6E32F}" type="slidenum">
              <a:rPr lang="en-GB" altLang="en-US">
                <a:latin typeface="Arial" panose="020B0604020202020204" pitchFamily="34" charset="0"/>
              </a:rPr>
              <a:pPr/>
              <a:t>15</a:t>
            </a:fld>
            <a:endParaRPr lang="en-GB" altLang="en-US">
              <a:latin typeface="Arial" panose="020B0604020202020204"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148263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2577CF1-664C-46D2-A673-18F17CE6250A}" type="slidenum">
              <a:rPr lang="en-GB" altLang="en-US">
                <a:latin typeface="Arial" panose="020B0604020202020204" pitchFamily="34" charset="0"/>
              </a:rPr>
              <a:pPr/>
              <a:t>16</a:t>
            </a:fld>
            <a:endParaRPr lang="en-GB" altLang="en-US">
              <a:latin typeface="Arial" panose="020B0604020202020204"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506420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C58B863-008B-4F10-BCD0-B88670CCE5B4}" type="slidenum">
              <a:rPr lang="en-GB" altLang="en-US">
                <a:latin typeface="Arial" panose="020B0604020202020204" pitchFamily="34" charset="0"/>
              </a:rPr>
              <a:pPr/>
              <a:t>17</a:t>
            </a:fld>
            <a:endParaRPr lang="en-GB" altLang="en-US">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03570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D376474-B90C-4D33-B5DE-354F5293CB73}" type="slidenum">
              <a:rPr lang="en-GB" altLang="en-US">
                <a:latin typeface="Arial" panose="020B0604020202020204" pitchFamily="34" charset="0"/>
              </a:rPr>
              <a:pPr/>
              <a:t>18</a:t>
            </a:fld>
            <a:endParaRPr lang="en-GB" altLang="en-US">
              <a:latin typeface="Arial" panose="020B0604020202020204" pitchFamily="34" charset="0"/>
            </a:endParaRPr>
          </a:p>
        </p:txBody>
      </p:sp>
    </p:spTree>
    <p:extLst>
      <p:ext uri="{BB962C8B-B14F-4D97-AF65-F5344CB8AC3E}">
        <p14:creationId xmlns:p14="http://schemas.microsoft.com/office/powerpoint/2010/main" val="1779506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57A8379-6F21-4ECE-95F4-7522618A4542}" type="slidenum">
              <a:rPr lang="en-GB" altLang="en-US">
                <a:latin typeface="Arial" panose="020B0604020202020204" pitchFamily="34" charset="0"/>
              </a:rPr>
              <a:pPr/>
              <a:t>19</a:t>
            </a:fld>
            <a:endParaRPr lang="en-GB" altLang="en-US">
              <a:latin typeface="Arial" panose="020B0604020202020204" pitchFamily="34" charset="0"/>
            </a:endParaRPr>
          </a:p>
        </p:txBody>
      </p:sp>
    </p:spTree>
    <p:extLst>
      <p:ext uri="{BB962C8B-B14F-4D97-AF65-F5344CB8AC3E}">
        <p14:creationId xmlns:p14="http://schemas.microsoft.com/office/powerpoint/2010/main" val="3894721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hangingPunct="0"/>
            <a:fld id="{287C3168-745F-4F4F-89D8-538403E46918}" type="slidenum">
              <a:rPr lang="en-GB" altLang="en-US">
                <a:solidFill>
                  <a:srgbClr val="000000"/>
                </a:solidFill>
              </a:rPr>
              <a:pPr eaLnBrk="0" hangingPunct="0"/>
              <a:t>2</a:t>
            </a:fld>
            <a:endParaRPr lang="en-GB" altLang="en-US">
              <a:solidFill>
                <a:srgbClr val="000000"/>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545030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1E63EE7-13AA-4C6D-B42C-631F3C16A086}" type="slidenum">
              <a:rPr lang="en-GB" altLang="en-US">
                <a:latin typeface="Arial" panose="020B0604020202020204" pitchFamily="34" charset="0"/>
              </a:rPr>
              <a:pPr/>
              <a:t>20</a:t>
            </a:fld>
            <a:endParaRPr lang="en-GB" altLang="en-US">
              <a:latin typeface="Arial" panose="020B0604020202020204" pitchFamily="34" charset="0"/>
            </a:endParaRPr>
          </a:p>
        </p:txBody>
      </p:sp>
    </p:spTree>
    <p:extLst>
      <p:ext uri="{BB962C8B-B14F-4D97-AF65-F5344CB8AC3E}">
        <p14:creationId xmlns:p14="http://schemas.microsoft.com/office/powerpoint/2010/main" val="4167663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5079544-460B-448A-B834-3D68E9122F67}" type="slidenum">
              <a:rPr lang="en-GB" altLang="en-US">
                <a:latin typeface="Arial" panose="020B0604020202020204" pitchFamily="34" charset="0"/>
              </a:rPr>
              <a:pPr/>
              <a:t>21</a:t>
            </a:fld>
            <a:endParaRPr lang="en-GB" altLang="en-US">
              <a:latin typeface="Arial" panose="020B0604020202020204" pitchFamily="34" charset="0"/>
            </a:endParaRPr>
          </a:p>
        </p:txBody>
      </p:sp>
    </p:spTree>
    <p:extLst>
      <p:ext uri="{BB962C8B-B14F-4D97-AF65-F5344CB8AC3E}">
        <p14:creationId xmlns:p14="http://schemas.microsoft.com/office/powerpoint/2010/main" val="2482894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4E65174-C33A-4194-9E50-4DF5E43D11A1}" type="slidenum">
              <a:rPr lang="en-GB" altLang="en-US">
                <a:latin typeface="Arial" panose="020B0604020202020204" pitchFamily="34" charset="0"/>
              </a:rPr>
              <a:pPr/>
              <a:t>22</a:t>
            </a:fld>
            <a:endParaRPr lang="en-GB" altLang="en-US">
              <a:latin typeface="Arial" panose="020B0604020202020204"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79256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7D197D2-1FB4-4F56-8D1B-4EBC3427CAF5}" type="slidenum">
              <a:rPr lang="en-GB" altLang="en-US">
                <a:latin typeface="Arial" panose="020B0604020202020204" pitchFamily="34" charset="0"/>
              </a:rPr>
              <a:pPr/>
              <a:t>23</a:t>
            </a:fld>
            <a:endParaRPr lang="en-GB" altLang="en-US">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115645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AA7ECF2-312D-4B2B-AF3F-4FF870212DCE}" type="slidenum">
              <a:rPr lang="en-GB" altLang="en-US">
                <a:latin typeface="Arial" panose="020B0604020202020204" pitchFamily="34" charset="0"/>
              </a:rPr>
              <a:pPr/>
              <a:t>24</a:t>
            </a:fld>
            <a:endParaRPr lang="en-GB" altLang="en-US">
              <a:latin typeface="Arial" panose="020B0604020202020204"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466926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63EEE8-3B9C-4C95-A09C-937120A41B2C}" type="slidenum">
              <a:rPr lang="en-GB" altLang="en-US">
                <a:solidFill>
                  <a:srgbClr val="000000"/>
                </a:solidFill>
              </a:rPr>
              <a:pPr eaLnBrk="1" hangingPunct="1"/>
              <a:t>25</a:t>
            </a:fld>
            <a:endParaRPr lang="en-GB" altLang="en-US">
              <a:solidFill>
                <a:srgbClr val="000000"/>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56395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95A2127-93C1-4E86-9972-020354880CEF}" type="slidenum">
              <a:rPr lang="en-GB" altLang="en-US">
                <a:latin typeface="Arial" panose="020B0604020202020204" pitchFamily="34" charset="0"/>
              </a:rPr>
              <a:pPr/>
              <a:t>26</a:t>
            </a:fld>
            <a:endParaRPr lang="en-GB" altLang="en-US">
              <a:latin typeface="Arial" panose="020B0604020202020204" pitchFamily="34" charset="0"/>
            </a:endParaRPr>
          </a:p>
        </p:txBody>
      </p:sp>
    </p:spTree>
    <p:extLst>
      <p:ext uri="{BB962C8B-B14F-4D97-AF65-F5344CB8AC3E}">
        <p14:creationId xmlns:p14="http://schemas.microsoft.com/office/powerpoint/2010/main" val="3775428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ZA" altLang="en-US" smtClean="0">
              <a:latin typeface="Arial" panose="020B0604020202020204"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26F2AF4-DEBC-448C-A0B4-6F7A642AE147}" type="slidenum">
              <a:rPr lang="en-GB" altLang="en-US">
                <a:latin typeface="Arial" panose="020B0604020202020204" pitchFamily="34" charset="0"/>
              </a:rPr>
              <a:pPr/>
              <a:t>27</a:t>
            </a:fld>
            <a:endParaRPr lang="en-GB" altLang="en-US">
              <a:latin typeface="Arial" panose="020B0604020202020204" pitchFamily="34" charset="0"/>
            </a:endParaRPr>
          </a:p>
        </p:txBody>
      </p:sp>
    </p:spTree>
    <p:extLst>
      <p:ext uri="{BB962C8B-B14F-4D97-AF65-F5344CB8AC3E}">
        <p14:creationId xmlns:p14="http://schemas.microsoft.com/office/powerpoint/2010/main" val="739782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E69859F-3AA0-405C-AF37-AF1B348380B9}" type="slidenum">
              <a:rPr lang="en-GB" altLang="en-US">
                <a:latin typeface="Arial" panose="020B0604020202020204" pitchFamily="34" charset="0"/>
              </a:rPr>
              <a:pPr/>
              <a:t>28</a:t>
            </a:fld>
            <a:endParaRPr lang="en-GB" altLang="en-US">
              <a:latin typeface="Arial" panose="020B0604020202020204"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571599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9D41F59-0E06-45E0-ACB0-2FF4276D8289}" type="slidenum">
              <a:rPr lang="en-GB" altLang="en-US">
                <a:latin typeface="Arial" panose="020B0604020202020204" pitchFamily="34" charset="0"/>
              </a:rPr>
              <a:pPr/>
              <a:t>29</a:t>
            </a:fld>
            <a:endParaRPr lang="en-GB" altLang="en-US">
              <a:latin typeface="Arial" panose="020B0604020202020204"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60306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3BB4712-4C8D-48CF-B196-00116ABED903}" type="slidenum">
              <a:rPr lang="en-GB" altLang="en-US">
                <a:latin typeface="Arial" panose="020B0604020202020204" pitchFamily="34" charset="0"/>
              </a:rPr>
              <a:pPr/>
              <a:t>3</a:t>
            </a:fld>
            <a:endParaRPr lang="en-GB" altLang="en-US">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265418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92A909F-5688-447A-A777-FA3F12244F02}" type="slidenum">
              <a:rPr lang="en-GB" altLang="en-US">
                <a:latin typeface="Arial" panose="020B0604020202020204" pitchFamily="34" charset="0"/>
              </a:rPr>
              <a:pPr/>
              <a:t>30</a:t>
            </a:fld>
            <a:endParaRPr lang="en-GB" altLang="en-US">
              <a:latin typeface="Arial" panose="020B0604020202020204"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188767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7B93024-FE19-4184-BDC2-4758C095FAFD}" type="slidenum">
              <a:rPr lang="en-GB" altLang="en-US">
                <a:latin typeface="Arial" panose="020B0604020202020204" pitchFamily="34" charset="0"/>
              </a:rPr>
              <a:pPr/>
              <a:t>31</a:t>
            </a:fld>
            <a:endParaRPr lang="en-GB" altLang="en-US">
              <a:latin typeface="Arial" panose="020B0604020202020204"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607527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6E57563-B34D-410D-ACF6-6BB12576EB56}" type="slidenum">
              <a:rPr lang="en-GB" altLang="en-US">
                <a:latin typeface="Arial" panose="020B0604020202020204" pitchFamily="34" charset="0"/>
              </a:rPr>
              <a:pPr/>
              <a:t>32</a:t>
            </a:fld>
            <a:endParaRPr lang="en-GB" altLang="en-US">
              <a:latin typeface="Arial" panose="020B0604020202020204"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992630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0" hangingPunct="0"/>
            <a:fld id="{287C3168-745F-4F4F-89D8-538403E46918}" type="slidenum">
              <a:rPr lang="en-GB" altLang="en-US">
                <a:solidFill>
                  <a:srgbClr val="000000"/>
                </a:solidFill>
              </a:rPr>
              <a:pPr eaLnBrk="0" hangingPunct="0"/>
              <a:t>33</a:t>
            </a:fld>
            <a:endParaRPr lang="en-GB" altLang="en-US">
              <a:solidFill>
                <a:srgbClr val="000000"/>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8116362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574A852-000B-42FA-8CD9-6CFFEAD56044}" type="slidenum">
              <a:rPr lang="en-GB" altLang="en-US">
                <a:latin typeface="Arial" panose="020B0604020202020204" pitchFamily="34" charset="0"/>
              </a:rPr>
              <a:pPr/>
              <a:t>34</a:t>
            </a:fld>
            <a:endParaRPr lang="en-GB" altLang="en-US">
              <a:latin typeface="Arial" panose="020B0604020202020204"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963843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F33D7C7-896F-44CB-97B5-A124A289975F}" type="slidenum">
              <a:rPr lang="en-GB" altLang="en-US">
                <a:latin typeface="Arial" panose="020B0604020202020204" pitchFamily="34" charset="0"/>
              </a:rPr>
              <a:pPr/>
              <a:t>4</a:t>
            </a:fld>
            <a:endParaRPr lang="en-GB" altLang="en-US">
              <a:latin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69940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210EA41-04F4-4553-8E59-5242527B7197}" type="slidenum">
              <a:rPr lang="en-GB" altLang="en-US">
                <a:latin typeface="Arial" panose="020B0604020202020204" pitchFamily="34" charset="0"/>
              </a:rPr>
              <a:pPr/>
              <a:t>5</a:t>
            </a:fld>
            <a:endParaRPr lang="en-GB" altLang="en-US">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1345956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F8BAC5B-AB82-4B69-8EA5-27EFAD922746}" type="slidenum">
              <a:rPr lang="en-GB" altLang="en-US">
                <a:latin typeface="Arial" panose="020B0604020202020204" pitchFamily="34" charset="0"/>
              </a:rPr>
              <a:pPr/>
              <a:t>6</a:t>
            </a:fld>
            <a:endParaRPr lang="en-GB" altLang="en-US">
              <a:latin typeface="Arial" panose="020B060402020202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948281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74A8DB8-792C-45F9-985F-B1F21E918D86}" type="slidenum">
              <a:rPr lang="en-GB" altLang="en-US">
                <a:latin typeface="Arial" panose="020B0604020202020204" pitchFamily="34" charset="0"/>
              </a:rPr>
              <a:pPr/>
              <a:t>7</a:t>
            </a:fld>
            <a:endParaRPr lang="en-GB" altLang="en-US">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2662559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D469B84-F3F5-457C-BC06-B1F6EE947A57}" type="slidenum">
              <a:rPr lang="en-GB" altLang="en-US">
                <a:latin typeface="Arial" panose="020B0604020202020204" pitchFamily="34" charset="0"/>
              </a:rPr>
              <a:pPr/>
              <a:t>8</a:t>
            </a:fld>
            <a:endParaRPr lang="en-GB" altLang="en-US">
              <a:latin typeface="Arial" panose="020B060402020202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344589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24F5266-11C5-4DB4-A909-C5B0697D40A2}" type="slidenum">
              <a:rPr lang="en-GB" altLang="en-US">
                <a:latin typeface="Arial" panose="020B0604020202020204" pitchFamily="34" charset="0"/>
              </a:rPr>
              <a:pPr/>
              <a:t>9</a:t>
            </a:fld>
            <a:endParaRPr lang="en-GB" altLang="en-US">
              <a:latin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val="995818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ZA"/>
          </a:p>
        </p:txBody>
      </p:sp>
      <p:sp>
        <p:nvSpPr>
          <p:cNvPr id="13721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13721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fld id="{140996A3-83F7-46B7-B229-A8DB4BE0F128}" type="slidenum">
              <a:rPr lang="en-US" altLang="en-US"/>
              <a:pPr/>
              <a:t>‹#›</a:t>
            </a:fld>
            <a:endParaRPr lang="en-US" alt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614262642"/>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3FD54F8-0677-42F4-9363-BA7940236934}" type="slidenum">
              <a:rPr lang="en-US" altLang="en-US"/>
              <a:pPr/>
              <a:t>‹#›</a:t>
            </a:fld>
            <a:endParaRPr lang="en-US" altLang="en-US"/>
          </a:p>
        </p:txBody>
      </p:sp>
    </p:spTree>
    <p:extLst>
      <p:ext uri="{BB962C8B-B14F-4D97-AF65-F5344CB8AC3E}">
        <p14:creationId xmlns:p14="http://schemas.microsoft.com/office/powerpoint/2010/main" val="1389006594"/>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35AE492-7C42-4A4D-810E-0F3F0609EA62}" type="slidenum">
              <a:rPr lang="en-US" altLang="en-US"/>
              <a:pPr/>
              <a:t>‹#›</a:t>
            </a:fld>
            <a:endParaRPr lang="en-US" altLang="en-US"/>
          </a:p>
        </p:txBody>
      </p:sp>
    </p:spTree>
    <p:extLst>
      <p:ext uri="{BB962C8B-B14F-4D97-AF65-F5344CB8AC3E}">
        <p14:creationId xmlns:p14="http://schemas.microsoft.com/office/powerpoint/2010/main" val="2241649314"/>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DBF5A85-0005-4931-8ED6-E5595FD4E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296404"/>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8EA602-4E3A-4B28-AD00-B98C03C6936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7103521"/>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3DDDA58-A27F-4224-8979-1365C9E3C42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7252084"/>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34A7C0C-5FF6-4547-B368-A68B1E79D2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1705915"/>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79EB634-766A-49C1-A567-336D343542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846545"/>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D05267D-7259-4FFC-B13D-9E5E00CA42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6502616"/>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9D07C08-FC00-4E7C-8CAA-E0FDD7D800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2312472"/>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73F7E8B-A70A-489F-8929-BDADE6CE34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5045131"/>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257FCE-C6CA-415D-9F3D-EE114FEB97C5}" type="slidenum">
              <a:rPr lang="en-US" altLang="en-US"/>
              <a:pPr/>
              <a:t>‹#›</a:t>
            </a:fld>
            <a:endParaRPr lang="en-US" altLang="en-US"/>
          </a:p>
        </p:txBody>
      </p:sp>
    </p:spTree>
    <p:extLst>
      <p:ext uri="{BB962C8B-B14F-4D97-AF65-F5344CB8AC3E}">
        <p14:creationId xmlns:p14="http://schemas.microsoft.com/office/powerpoint/2010/main" val="3011053952"/>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8597693-631D-4A55-8903-9362AFABA9F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16669478"/>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F1E056A-43BE-4434-907A-23BFB36E347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8263476"/>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49BD93D-BF0B-4EBE-B96B-EF44263252B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5004170"/>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89BC9F8-F86D-4CFB-9EE8-3DC41B7755F1}" type="slidenum">
              <a:rPr lang="en-US" altLang="en-US"/>
              <a:pPr/>
              <a:t>‹#›</a:t>
            </a:fld>
            <a:endParaRPr lang="en-US" altLang="en-US"/>
          </a:p>
        </p:txBody>
      </p:sp>
    </p:spTree>
    <p:extLst>
      <p:ext uri="{BB962C8B-B14F-4D97-AF65-F5344CB8AC3E}">
        <p14:creationId xmlns:p14="http://schemas.microsoft.com/office/powerpoint/2010/main" val="276791271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D8CCC3F-82BB-4523-8790-9A52C1E97943}" type="slidenum">
              <a:rPr lang="en-US" altLang="en-US"/>
              <a:pPr/>
              <a:t>‹#›</a:t>
            </a:fld>
            <a:endParaRPr lang="en-US" altLang="en-US"/>
          </a:p>
        </p:txBody>
      </p:sp>
    </p:spTree>
    <p:extLst>
      <p:ext uri="{BB962C8B-B14F-4D97-AF65-F5344CB8AC3E}">
        <p14:creationId xmlns:p14="http://schemas.microsoft.com/office/powerpoint/2010/main" val="3619605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5805742-7358-481E-A443-B0499A6AF0C6}" type="slidenum">
              <a:rPr lang="en-US" altLang="en-US"/>
              <a:pPr/>
              <a:t>‹#›</a:t>
            </a:fld>
            <a:endParaRPr lang="en-US" altLang="en-US"/>
          </a:p>
        </p:txBody>
      </p:sp>
    </p:spTree>
    <p:extLst>
      <p:ext uri="{BB962C8B-B14F-4D97-AF65-F5344CB8AC3E}">
        <p14:creationId xmlns:p14="http://schemas.microsoft.com/office/powerpoint/2010/main" val="1242245453"/>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FD95846-864B-469B-8B24-9C827A00F967}" type="slidenum">
              <a:rPr lang="en-US" altLang="en-US"/>
              <a:pPr/>
              <a:t>‹#›</a:t>
            </a:fld>
            <a:endParaRPr lang="en-US" altLang="en-US"/>
          </a:p>
        </p:txBody>
      </p:sp>
    </p:spTree>
    <p:extLst>
      <p:ext uri="{BB962C8B-B14F-4D97-AF65-F5344CB8AC3E}">
        <p14:creationId xmlns:p14="http://schemas.microsoft.com/office/powerpoint/2010/main" val="2754952240"/>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D06C61B-BA6D-418F-9DC6-1D1970A9805E}" type="slidenum">
              <a:rPr lang="en-US" altLang="en-US"/>
              <a:pPr/>
              <a:t>‹#›</a:t>
            </a:fld>
            <a:endParaRPr lang="en-US" altLang="en-US"/>
          </a:p>
        </p:txBody>
      </p:sp>
    </p:spTree>
    <p:extLst>
      <p:ext uri="{BB962C8B-B14F-4D97-AF65-F5344CB8AC3E}">
        <p14:creationId xmlns:p14="http://schemas.microsoft.com/office/powerpoint/2010/main" val="1029804242"/>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3001605-3D84-44A7-B0ED-D4175DE5AC4B}" type="slidenum">
              <a:rPr lang="en-US" altLang="en-US"/>
              <a:pPr/>
              <a:t>‹#›</a:t>
            </a:fld>
            <a:endParaRPr lang="en-US" altLang="en-US"/>
          </a:p>
        </p:txBody>
      </p:sp>
    </p:spTree>
    <p:extLst>
      <p:ext uri="{BB962C8B-B14F-4D97-AF65-F5344CB8AC3E}">
        <p14:creationId xmlns:p14="http://schemas.microsoft.com/office/powerpoint/2010/main" val="1835399269"/>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D61974-7F40-41C4-ABE1-06C6144323AC}" type="slidenum">
              <a:rPr lang="en-US" altLang="en-US"/>
              <a:pPr/>
              <a:t>‹#›</a:t>
            </a:fld>
            <a:endParaRPr lang="en-US" altLang="en-US"/>
          </a:p>
        </p:txBody>
      </p:sp>
    </p:spTree>
    <p:extLst>
      <p:ext uri="{BB962C8B-B14F-4D97-AF65-F5344CB8AC3E}">
        <p14:creationId xmlns:p14="http://schemas.microsoft.com/office/powerpoint/2010/main" val="2222904934"/>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CC0099"/>
            </a:gs>
            <a:gs pos="100000">
              <a:srgbClr val="000066"/>
            </a:gs>
          </a:gsLst>
          <a:path path="shape">
            <a:fillToRect l="50000" t="50000" r="50000" b="50000"/>
          </a:path>
        </a:gra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6195"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6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36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36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9AE60D9A-84CE-4C43-B3AF-49A31EC905A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13"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ransition>
    <p:fade thruBlk="1"/>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CC0099"/>
            </a:gs>
            <a:gs pos="100000">
              <a:srgbClr val="000066"/>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eaLnBrk="1" hangingPunct="1">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eaLnBrk="1" hangingPunct="1">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D167E2AC-A287-46A1-B64F-20BF3AC38B74}" type="slidenum">
              <a:rPr lang="en-US" altLang="en-US" smtClean="0">
                <a:solidFill>
                  <a:srgbClr val="000000"/>
                </a:solidFill>
                <a:latin typeface="Arial"/>
              </a:rPr>
              <a:pPr eaLnBrk="1" hangingPunct="1"/>
              <a:t>‹#›</a:t>
            </a:fld>
            <a:endParaRPr lang="en-US" altLang="en-US" smtClean="0">
              <a:solidFill>
                <a:srgbClr val="000000"/>
              </a:solidFill>
              <a:latin typeface="Arial"/>
            </a:endParaRPr>
          </a:p>
        </p:txBody>
      </p:sp>
    </p:spTree>
    <p:extLst>
      <p:ext uri="{BB962C8B-B14F-4D97-AF65-F5344CB8AC3E}">
        <p14:creationId xmlns:p14="http://schemas.microsoft.com/office/powerpoint/2010/main" val="383266593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ransition>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gi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descr="j028320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138238"/>
            <a:ext cx="3352800" cy="32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1" name="WordArt 3"/>
          <p:cNvSpPr>
            <a:spLocks noChangeArrowheads="1" noChangeShapeType="1" noTextEdit="1"/>
          </p:cNvSpPr>
          <p:nvPr/>
        </p:nvSpPr>
        <p:spPr bwMode="auto">
          <a:xfrm>
            <a:off x="1066800" y="5181600"/>
            <a:ext cx="7038975" cy="1614488"/>
          </a:xfrm>
          <a:prstGeom prst="rect">
            <a:avLst/>
          </a:prstGeom>
        </p:spPr>
        <p:txBody>
          <a:bodyPr wrap="none" fromWordArt="1">
            <a:prstTxWarp prst="textCanDown">
              <a:avLst>
                <a:gd name="adj" fmla="val 33333"/>
              </a:avLst>
            </a:prstTxWarp>
          </a:bodyPr>
          <a:lstStyle/>
          <a:p>
            <a:pPr algn="ctr"/>
            <a:r>
              <a:rPr lang="en-ZA" sz="5400" kern="10">
                <a:ln w="9525">
                  <a:solidFill>
                    <a:srgbClr val="000000"/>
                  </a:solidFill>
                  <a:round/>
                  <a:headEnd/>
                  <a:tailEnd/>
                </a:ln>
                <a:solidFill>
                  <a:srgbClr val="FFCC00"/>
                </a:solidFill>
                <a:latin typeface="Times New Roman" panose="02020603050405020304" pitchFamily="18" charset="0"/>
                <a:cs typeface="Times New Roman" panose="02020603050405020304" pitchFamily="18" charset="0"/>
              </a:rPr>
              <a:t> Satan's GOLDEN Chain </a:t>
            </a:r>
          </a:p>
        </p:txBody>
      </p:sp>
      <p:sp>
        <p:nvSpPr>
          <p:cNvPr id="211972" name="Text Box 4"/>
          <p:cNvSpPr txBox="1">
            <a:spLocks noChangeArrowheads="1"/>
          </p:cNvSpPr>
          <p:nvPr/>
        </p:nvSpPr>
        <p:spPr bwMode="auto">
          <a:xfrm>
            <a:off x="4267200" y="4572000"/>
            <a:ext cx="685800" cy="1006475"/>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af-ZA" altLang="en-US" sz="6000" b="1">
                <a:solidFill>
                  <a:srgbClr val="000000"/>
                </a:solidFill>
                <a:latin typeface="Times New Roman" panose="02020603050405020304" pitchFamily="18" charset="0"/>
              </a:rPr>
              <a:t>1</a:t>
            </a:r>
            <a:endParaRPr lang="en-GB" altLang="en-US" sz="6000" b="1">
              <a:solidFill>
                <a:srgbClr val="000000"/>
              </a:solidFill>
              <a:latin typeface="Times New Roman" panose="02020603050405020304" pitchFamily="18" charset="0"/>
            </a:endParaRPr>
          </a:p>
        </p:txBody>
      </p:sp>
      <p:pic>
        <p:nvPicPr>
          <p:cNvPr id="211973" name="Picture 5" descr="j0302953"/>
          <p:cNvPicPr>
            <a:picLocks noChangeAspect="1" noChangeArrowheads="1"/>
          </p:cNvPicPr>
          <p:nvPr/>
        </p:nvPicPr>
        <p:blipFill>
          <a:blip r:embed="rId4">
            <a:lum bright="-6000" contrast="24000"/>
            <a:extLst>
              <a:ext uri="{28A0092B-C50C-407E-A947-70E740481C1C}">
                <a14:useLocalDpi xmlns:a14="http://schemas.microsoft.com/office/drawing/2010/main" val="0"/>
              </a:ext>
            </a:extLst>
          </a:blip>
          <a:srcRect/>
          <a:stretch>
            <a:fillRect/>
          </a:stretch>
        </p:blipFill>
        <p:spPr bwMode="auto">
          <a:xfrm>
            <a:off x="3352800" y="914400"/>
            <a:ext cx="25019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4" name="WordArt 6"/>
          <p:cNvSpPr>
            <a:spLocks noChangeArrowheads="1" noChangeShapeType="1" noTextEdit="1"/>
          </p:cNvSpPr>
          <p:nvPr/>
        </p:nvSpPr>
        <p:spPr bwMode="auto">
          <a:xfrm>
            <a:off x="1600200" y="5334000"/>
            <a:ext cx="6096000" cy="1433513"/>
          </a:xfrm>
          <a:prstGeom prst="rect">
            <a:avLst/>
          </a:prstGeom>
        </p:spPr>
        <p:txBody>
          <a:bodyPr wrap="none" fromWordArt="1">
            <a:prstTxWarp prst="textCanDown">
              <a:avLst>
                <a:gd name="adj" fmla="val 33333"/>
              </a:avLst>
            </a:prstTxWarp>
          </a:bodyPr>
          <a:lstStyle/>
          <a:p>
            <a:pPr algn="ctr"/>
            <a:r>
              <a:rPr lang="en-ZA" sz="6600" kern="10">
                <a:ln w="9525">
                  <a:solidFill>
                    <a:srgbClr val="000000"/>
                  </a:solidFill>
                  <a:round/>
                  <a:headEnd/>
                  <a:tailEnd/>
                </a:ln>
                <a:solidFill>
                  <a:srgbClr val="DDDDDD"/>
                </a:solidFill>
                <a:latin typeface="Times New Roman" panose="02020603050405020304" pitchFamily="18" charset="0"/>
                <a:cs typeface="Times New Roman" panose="02020603050405020304" pitchFamily="18" charset="0"/>
              </a:rPr>
              <a:t>BORN FREE!</a:t>
            </a:r>
          </a:p>
        </p:txBody>
      </p:sp>
      <p:sp>
        <p:nvSpPr>
          <p:cNvPr id="211975" name="Text Box 7"/>
          <p:cNvSpPr txBox="1">
            <a:spLocks noChangeArrowheads="1"/>
          </p:cNvSpPr>
          <p:nvPr/>
        </p:nvSpPr>
        <p:spPr bwMode="auto">
          <a:xfrm>
            <a:off x="4267200" y="4479925"/>
            <a:ext cx="685800" cy="10064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af-ZA" altLang="en-US" sz="6000" b="1">
                <a:solidFill>
                  <a:srgbClr val="000000"/>
                </a:solidFill>
                <a:latin typeface="Times New Roman" panose="02020603050405020304" pitchFamily="18" charset="0"/>
              </a:rPr>
              <a:t>2</a:t>
            </a:r>
            <a:endParaRPr lang="en-GB" altLang="en-US" sz="6000" b="1">
              <a:solidFill>
                <a:srgbClr val="000000"/>
              </a:solidFill>
              <a:latin typeface="Times New Roman" panose="02020603050405020304" pitchFamily="18" charset="0"/>
            </a:endParaRPr>
          </a:p>
        </p:txBody>
      </p:sp>
      <p:sp>
        <p:nvSpPr>
          <p:cNvPr id="211976" name="Text Box 8"/>
          <p:cNvSpPr txBox="1">
            <a:spLocks noChangeArrowheads="1"/>
          </p:cNvSpPr>
          <p:nvPr/>
        </p:nvSpPr>
        <p:spPr bwMode="auto">
          <a:xfrm>
            <a:off x="4267200" y="4479925"/>
            <a:ext cx="685800" cy="10064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af-ZA" altLang="en-US" sz="6000" b="1">
                <a:solidFill>
                  <a:srgbClr val="000000"/>
                </a:solidFill>
                <a:latin typeface="Times New Roman" panose="02020603050405020304" pitchFamily="18" charset="0"/>
              </a:rPr>
              <a:t>3</a:t>
            </a:r>
            <a:endParaRPr lang="en-GB" altLang="en-US" sz="6000" b="1">
              <a:solidFill>
                <a:srgbClr val="000000"/>
              </a:solidFill>
              <a:latin typeface="Times New Roman" panose="02020603050405020304" pitchFamily="18" charset="0"/>
            </a:endParaRPr>
          </a:p>
        </p:txBody>
      </p:sp>
      <p:sp>
        <p:nvSpPr>
          <p:cNvPr id="211977" name="Text Box 9"/>
          <p:cNvSpPr txBox="1">
            <a:spLocks noChangeArrowheads="1"/>
          </p:cNvSpPr>
          <p:nvPr/>
        </p:nvSpPr>
        <p:spPr bwMode="auto">
          <a:xfrm>
            <a:off x="4267200" y="4495800"/>
            <a:ext cx="685800" cy="10064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af-ZA" altLang="en-US" sz="6000" b="1">
                <a:solidFill>
                  <a:srgbClr val="000000"/>
                </a:solidFill>
                <a:latin typeface="Times New Roman" panose="02020603050405020304" pitchFamily="18" charset="0"/>
              </a:rPr>
              <a:t>4</a:t>
            </a:r>
            <a:endParaRPr lang="en-GB" altLang="en-US" sz="6000" b="1">
              <a:solidFill>
                <a:srgbClr val="000000"/>
              </a:solidFill>
              <a:latin typeface="Times New Roman" panose="02020603050405020304" pitchFamily="18" charset="0"/>
            </a:endParaRPr>
          </a:p>
        </p:txBody>
      </p:sp>
      <p:pic>
        <p:nvPicPr>
          <p:cNvPr id="211978" name="Picture 10" descr="j0300840"/>
          <p:cNvPicPr>
            <a:picLocks noChangeAspect="1" noChangeArrowheads="1"/>
          </p:cNvPicPr>
          <p:nvPr/>
        </p:nvPicPr>
        <p:blipFill>
          <a:blip r:embed="rId5" cstate="print">
            <a:lum bright="-6000" contrast="36000"/>
            <a:extLst>
              <a:ext uri="{28A0092B-C50C-407E-A947-70E740481C1C}">
                <a14:useLocalDpi xmlns:a14="http://schemas.microsoft.com/office/drawing/2010/main" val="0"/>
              </a:ext>
            </a:extLst>
          </a:blip>
          <a:srcRect/>
          <a:stretch>
            <a:fillRect/>
          </a:stretch>
        </p:blipFill>
        <p:spPr bwMode="auto">
          <a:xfrm>
            <a:off x="2819400" y="1143000"/>
            <a:ext cx="35052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9" name="WordArt 11"/>
          <p:cNvSpPr>
            <a:spLocks noChangeArrowheads="1" noChangeShapeType="1" noTextEdit="1"/>
          </p:cNvSpPr>
          <p:nvPr/>
        </p:nvSpPr>
        <p:spPr bwMode="auto">
          <a:xfrm>
            <a:off x="609600" y="5334000"/>
            <a:ext cx="7696200" cy="1447800"/>
          </a:xfrm>
          <a:prstGeom prst="rect">
            <a:avLst/>
          </a:prstGeom>
        </p:spPr>
        <p:txBody>
          <a:bodyPr wrap="none" fromWordArt="1">
            <a:prstTxWarp prst="textCanDown">
              <a:avLst>
                <a:gd name="adj" fmla="val 33333"/>
              </a:avLst>
            </a:prstTxWarp>
          </a:bodyPr>
          <a:lstStyle/>
          <a:p>
            <a:pPr algn="ctr"/>
            <a:r>
              <a:rPr lang="en-ZA" sz="3600" kern="10">
                <a:ln w="9525">
                  <a:solidFill>
                    <a:srgbClr val="000000"/>
                  </a:solidFill>
                  <a:round/>
                  <a:headEnd/>
                  <a:tailEnd/>
                </a:ln>
                <a:solidFill>
                  <a:srgbClr val="66FFFF"/>
                </a:solidFill>
                <a:latin typeface="Times New Roman" panose="02020603050405020304" pitchFamily="18" charset="0"/>
                <a:cs typeface="Times New Roman" panose="02020603050405020304" pitchFamily="18" charset="0"/>
              </a:rPr>
              <a:t> Well done, good and faithful servant ! </a:t>
            </a:r>
          </a:p>
        </p:txBody>
      </p:sp>
      <p:pic>
        <p:nvPicPr>
          <p:cNvPr id="211980" name="Picture 12" descr="j01856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1219200"/>
            <a:ext cx="457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81" name="WordArt 13"/>
          <p:cNvSpPr>
            <a:spLocks noChangeArrowheads="1" noChangeShapeType="1" noTextEdit="1"/>
          </p:cNvSpPr>
          <p:nvPr/>
        </p:nvSpPr>
        <p:spPr bwMode="auto">
          <a:xfrm>
            <a:off x="1371600" y="4876800"/>
            <a:ext cx="5943600" cy="1981200"/>
          </a:xfrm>
          <a:prstGeom prst="rect">
            <a:avLst/>
          </a:prstGeom>
        </p:spPr>
        <p:txBody>
          <a:bodyPr wrap="none" fromWordArt="1">
            <a:prstTxWarp prst="textCanDown">
              <a:avLst>
                <a:gd name="adj" fmla="val 33333"/>
              </a:avLst>
            </a:prstTxWarp>
          </a:bodyPr>
          <a:lstStyle/>
          <a:p>
            <a:pPr algn="ctr"/>
            <a:r>
              <a:rPr lang="en-ZA" sz="4800" kern="10">
                <a:ln w="9525">
                  <a:solidFill>
                    <a:srgbClr val="000000"/>
                  </a:solidFill>
                  <a:round/>
                  <a:headEnd/>
                  <a:tailEnd/>
                </a:ln>
                <a:latin typeface="Comic Sans MS" panose="030F0702030302020204" pitchFamily="66" charset="0"/>
              </a:rPr>
              <a:t> Home, sweet home ! </a:t>
            </a:r>
          </a:p>
        </p:txBody>
      </p:sp>
      <p:sp>
        <p:nvSpPr>
          <p:cNvPr id="3086" name="WordArt 14"/>
          <p:cNvSpPr>
            <a:spLocks noChangeArrowheads="1" noChangeShapeType="1" noTextEdit="1"/>
          </p:cNvSpPr>
          <p:nvPr/>
        </p:nvSpPr>
        <p:spPr bwMode="auto">
          <a:xfrm>
            <a:off x="685800" y="685800"/>
            <a:ext cx="7696200" cy="4876800"/>
          </a:xfrm>
          <a:prstGeom prst="rect">
            <a:avLst/>
          </a:prstGeom>
        </p:spPr>
        <p:txBody>
          <a:bodyPr spcFirstLastPara="1" wrap="none" fromWordArt="1">
            <a:prstTxWarp prst="textArchUp">
              <a:avLst>
                <a:gd name="adj" fmla="val 10836316"/>
              </a:avLst>
            </a:prstTxWarp>
          </a:bodyPr>
          <a:lstStyle/>
          <a:p>
            <a:pPr algn="ctr"/>
            <a:r>
              <a:rPr lang="en-ZA" sz="3600" kern="10">
                <a:ln w="9525">
                  <a:solidFill>
                    <a:srgbClr val="000000"/>
                  </a:solidFill>
                  <a:round/>
                  <a:headEnd/>
                  <a:tailEnd/>
                </a:ln>
                <a:solidFill>
                  <a:srgbClr val="FF9933"/>
                </a:solidFill>
                <a:latin typeface="Brush Script MT" panose="03060802040406070304" pitchFamily="66" charset="0"/>
              </a:rPr>
              <a:t>"Money, Money, Money..."</a:t>
            </a:r>
          </a:p>
        </p:txBody>
      </p:sp>
      <p:sp>
        <p:nvSpPr>
          <p:cNvPr id="211983" name="Text Box 15"/>
          <p:cNvSpPr txBox="1">
            <a:spLocks noChangeArrowheads="1"/>
          </p:cNvSpPr>
          <p:nvPr/>
        </p:nvSpPr>
        <p:spPr bwMode="auto">
          <a:xfrm>
            <a:off x="4267200" y="4556125"/>
            <a:ext cx="685800" cy="10064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af-ZA" altLang="en-US" sz="6000" b="1">
                <a:solidFill>
                  <a:srgbClr val="000000"/>
                </a:solidFill>
                <a:latin typeface="Times New Roman" panose="02020603050405020304" pitchFamily="18" charset="0"/>
              </a:rPr>
              <a:t>5</a:t>
            </a:r>
            <a:endParaRPr lang="en-GB" altLang="en-US" sz="6000" b="1">
              <a:solidFill>
                <a:srgbClr val="000000"/>
              </a:solidFill>
              <a:latin typeface="Times New Roman" panose="02020603050405020304" pitchFamily="18" charset="0"/>
            </a:endParaRPr>
          </a:p>
        </p:txBody>
      </p:sp>
      <p:sp>
        <p:nvSpPr>
          <p:cNvPr id="211984" name="Text Box 16"/>
          <p:cNvSpPr txBox="1">
            <a:spLocks noChangeArrowheads="1"/>
          </p:cNvSpPr>
          <p:nvPr/>
        </p:nvSpPr>
        <p:spPr bwMode="auto">
          <a:xfrm>
            <a:off x="4267200" y="4556125"/>
            <a:ext cx="685800" cy="10064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GB" altLang="en-US" sz="6000" b="1">
                <a:solidFill>
                  <a:srgbClr val="000000"/>
                </a:solidFill>
                <a:latin typeface="Times New Roman" panose="02020603050405020304" pitchFamily="18" charset="0"/>
              </a:rPr>
              <a:t>6</a:t>
            </a:r>
          </a:p>
        </p:txBody>
      </p:sp>
      <p:sp>
        <p:nvSpPr>
          <p:cNvPr id="211985" name="WordArt 17"/>
          <p:cNvSpPr>
            <a:spLocks noChangeArrowheads="1" noChangeShapeType="1" noTextEdit="1"/>
          </p:cNvSpPr>
          <p:nvPr/>
        </p:nvSpPr>
        <p:spPr bwMode="auto">
          <a:xfrm>
            <a:off x="1295400" y="4876800"/>
            <a:ext cx="5943600" cy="1981200"/>
          </a:xfrm>
          <a:prstGeom prst="rect">
            <a:avLst/>
          </a:prstGeom>
        </p:spPr>
        <p:txBody>
          <a:bodyPr wrap="none" fromWordArt="1">
            <a:prstTxWarp prst="textCanDown">
              <a:avLst>
                <a:gd name="adj" fmla="val 33333"/>
              </a:avLst>
            </a:prstTxWarp>
          </a:bodyPr>
          <a:lstStyle/>
          <a:p>
            <a:pPr algn="ctr"/>
            <a:r>
              <a:rPr lang="en-ZA" sz="4800" kern="10">
                <a:ln w="9525">
                  <a:solidFill>
                    <a:srgbClr val="000000"/>
                  </a:solidFill>
                  <a:round/>
                  <a:headEnd/>
                  <a:tailEnd/>
                </a:ln>
                <a:latin typeface="Comic Sans MS" panose="030F0702030302020204" pitchFamily="66" charset="0"/>
              </a:rPr>
              <a:t> Your Will, Your Crowning Act ! </a:t>
            </a:r>
          </a:p>
        </p:txBody>
      </p:sp>
      <p:sp>
        <p:nvSpPr>
          <p:cNvPr id="211986" name="WordArt 18"/>
          <p:cNvSpPr>
            <a:spLocks noChangeArrowheads="1" noChangeShapeType="1" noTextEdit="1"/>
          </p:cNvSpPr>
          <p:nvPr/>
        </p:nvSpPr>
        <p:spPr bwMode="auto">
          <a:xfrm>
            <a:off x="1676400" y="5105400"/>
            <a:ext cx="5943600" cy="1981200"/>
          </a:xfrm>
          <a:prstGeom prst="rect">
            <a:avLst/>
          </a:prstGeom>
        </p:spPr>
        <p:txBody>
          <a:bodyPr wrap="none" fromWordArt="1">
            <a:prstTxWarp prst="textCanDown">
              <a:avLst>
                <a:gd name="adj" fmla="val 33333"/>
              </a:avLst>
            </a:prstTxWarp>
          </a:bodyPr>
          <a:lstStyle/>
          <a:p>
            <a:pPr algn="ctr"/>
            <a:r>
              <a:rPr lang="en-ZA" sz="4800" kern="10">
                <a:ln w="9525">
                  <a:solidFill>
                    <a:srgbClr val="000000"/>
                  </a:solidFill>
                  <a:round/>
                  <a:headEnd/>
                  <a:tailEnd/>
                </a:ln>
                <a:latin typeface="Comic Sans MS" panose="030F0702030302020204" pitchFamily="66" charset="0"/>
              </a:rPr>
              <a:t> The Endtime Adventist Family ! </a:t>
            </a:r>
          </a:p>
        </p:txBody>
      </p:sp>
      <p:pic>
        <p:nvPicPr>
          <p:cNvPr id="211987" name="Picture 19" descr="F05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12954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88" name="Picture 20" descr="Z0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1295400"/>
            <a:ext cx="41402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6"/>
          <p:cNvSpPr txBox="1">
            <a:spLocks noChangeArrowheads="1"/>
          </p:cNvSpPr>
          <p:nvPr/>
        </p:nvSpPr>
        <p:spPr bwMode="auto">
          <a:xfrm>
            <a:off x="4267200" y="4572000"/>
            <a:ext cx="685800" cy="10064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GB" altLang="en-US" sz="6000" b="1">
                <a:solidFill>
                  <a:srgbClr val="000000"/>
                </a:solidFill>
                <a:latin typeface="Times New Roman" panose="02020603050405020304" pitchFamily="18" charset="0"/>
              </a:rPr>
              <a:t>7</a:t>
            </a:r>
          </a:p>
        </p:txBody>
      </p:sp>
      <p:pic>
        <p:nvPicPr>
          <p:cNvPr id="22" name="Picture 2" descr="R07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129540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WordArt 18"/>
          <p:cNvSpPr>
            <a:spLocks noChangeArrowheads="1" noChangeShapeType="1" noTextEdit="1"/>
          </p:cNvSpPr>
          <p:nvPr/>
        </p:nvSpPr>
        <p:spPr bwMode="auto">
          <a:xfrm>
            <a:off x="1676400" y="4800600"/>
            <a:ext cx="5943600" cy="1981200"/>
          </a:xfrm>
          <a:prstGeom prst="rect">
            <a:avLst/>
          </a:prstGeom>
        </p:spPr>
        <p:txBody>
          <a:bodyPr wrap="none" fromWordArt="1">
            <a:prstTxWarp prst="textCanDown">
              <a:avLst>
                <a:gd name="adj" fmla="val 33333"/>
              </a:avLst>
            </a:prstTxWarp>
          </a:bodyPr>
          <a:lstStyle/>
          <a:p>
            <a:pPr algn="ctr"/>
            <a:r>
              <a:rPr lang="en-ZA" sz="4800" kern="10">
                <a:ln w="9525">
                  <a:solidFill>
                    <a:srgbClr val="000000"/>
                  </a:solidFill>
                  <a:round/>
                  <a:headEnd/>
                  <a:tailEnd/>
                </a:ln>
                <a:latin typeface="Comic Sans MS" panose="030F0702030302020204" pitchFamily="66" charset="0"/>
              </a:rPr>
              <a:t> Saving Up for a Rainy Day !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11970"/>
                                        </p:tgtEl>
                                        <p:attrNameLst>
                                          <p:attrName>style.visibility</p:attrName>
                                        </p:attrNameLst>
                                      </p:cBhvr>
                                      <p:to>
                                        <p:strVal val="visible"/>
                                      </p:to>
                                    </p:set>
                                    <p:anim calcmode="lin" valueType="num">
                                      <p:cBhvr>
                                        <p:cTn id="7" dur="500" fill="hold"/>
                                        <p:tgtEl>
                                          <p:spTgt spid="211970"/>
                                        </p:tgtEl>
                                        <p:attrNameLst>
                                          <p:attrName>ppt_w</p:attrName>
                                        </p:attrNameLst>
                                      </p:cBhvr>
                                      <p:tavLst>
                                        <p:tav tm="0">
                                          <p:val>
                                            <p:fltVal val="0"/>
                                          </p:val>
                                        </p:tav>
                                        <p:tav tm="100000">
                                          <p:val>
                                            <p:strVal val="#ppt_w"/>
                                          </p:val>
                                        </p:tav>
                                      </p:tavLst>
                                    </p:anim>
                                    <p:anim calcmode="lin" valueType="num">
                                      <p:cBhvr>
                                        <p:cTn id="8" dur="500" fill="hold"/>
                                        <p:tgtEl>
                                          <p:spTgt spid="2119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1972"/>
                                        </p:tgtEl>
                                        <p:attrNameLst>
                                          <p:attrName>style.visibility</p:attrName>
                                        </p:attrNameLst>
                                      </p:cBhvr>
                                      <p:to>
                                        <p:strVal val="visible"/>
                                      </p:to>
                                    </p:set>
                                    <p:animEffect transition="in" filter="fade">
                                      <p:cBhvr>
                                        <p:cTn id="13" dur="1000"/>
                                        <p:tgtEl>
                                          <p:spTgt spid="21197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1971"/>
                                        </p:tgtEl>
                                        <p:attrNameLst>
                                          <p:attrName>style.visibility</p:attrName>
                                        </p:attrNameLst>
                                      </p:cBhvr>
                                      <p:to>
                                        <p:strVal val="visible"/>
                                      </p:to>
                                    </p:set>
                                    <p:animEffect transition="in" filter="fade">
                                      <p:cBhvr>
                                        <p:cTn id="16" dur="1000"/>
                                        <p:tgtEl>
                                          <p:spTgt spid="21197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1000"/>
                                        <p:tgtEl>
                                          <p:spTgt spid="211970"/>
                                        </p:tgtEl>
                                      </p:cBhvr>
                                    </p:animEffect>
                                    <p:set>
                                      <p:cBhvr>
                                        <p:cTn id="21" dur="1" fill="hold">
                                          <p:stCondLst>
                                            <p:cond delay="999"/>
                                          </p:stCondLst>
                                        </p:cTn>
                                        <p:tgtEl>
                                          <p:spTgt spid="211970"/>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1000"/>
                                        <p:tgtEl>
                                          <p:spTgt spid="211972"/>
                                        </p:tgtEl>
                                      </p:cBhvr>
                                    </p:animEffect>
                                    <p:set>
                                      <p:cBhvr>
                                        <p:cTn id="24" dur="1" fill="hold">
                                          <p:stCondLst>
                                            <p:cond delay="999"/>
                                          </p:stCondLst>
                                        </p:cTn>
                                        <p:tgtEl>
                                          <p:spTgt spid="211972"/>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1000"/>
                                        <p:tgtEl>
                                          <p:spTgt spid="211971"/>
                                        </p:tgtEl>
                                      </p:cBhvr>
                                    </p:animEffect>
                                    <p:set>
                                      <p:cBhvr>
                                        <p:cTn id="27" dur="1" fill="hold">
                                          <p:stCondLst>
                                            <p:cond delay="999"/>
                                          </p:stCondLst>
                                        </p:cTn>
                                        <p:tgtEl>
                                          <p:spTgt spid="211971"/>
                                        </p:tgtEl>
                                        <p:attrNameLst>
                                          <p:attrName>style.visibility</p:attrName>
                                        </p:attrNameLst>
                                      </p:cBhvr>
                                      <p:to>
                                        <p:strVal val="hidden"/>
                                      </p:to>
                                    </p:set>
                                  </p:childTnLst>
                                </p:cTn>
                              </p:par>
                              <p:par>
                                <p:cTn id="28" presetID="26" presetClass="entr" presetSubtype="0" fill="hold" nodeType="withEffect">
                                  <p:stCondLst>
                                    <p:cond delay="0"/>
                                  </p:stCondLst>
                                  <p:childTnLst>
                                    <p:set>
                                      <p:cBhvr>
                                        <p:cTn id="29" dur="1" fill="hold">
                                          <p:stCondLst>
                                            <p:cond delay="0"/>
                                          </p:stCondLst>
                                        </p:cTn>
                                        <p:tgtEl>
                                          <p:spTgt spid="211973"/>
                                        </p:tgtEl>
                                        <p:attrNameLst>
                                          <p:attrName>style.visibility</p:attrName>
                                        </p:attrNameLst>
                                      </p:cBhvr>
                                      <p:to>
                                        <p:strVal val="visible"/>
                                      </p:to>
                                    </p:set>
                                    <p:animEffect transition="in" filter="wipe(down)">
                                      <p:cBhvr>
                                        <p:cTn id="30" dur="580">
                                          <p:stCondLst>
                                            <p:cond delay="0"/>
                                          </p:stCondLst>
                                        </p:cTn>
                                        <p:tgtEl>
                                          <p:spTgt spid="211973"/>
                                        </p:tgtEl>
                                      </p:cBhvr>
                                    </p:animEffect>
                                    <p:anim calcmode="lin" valueType="num">
                                      <p:cBhvr>
                                        <p:cTn id="31" dur="1822" tmFilter="0,0; 0.14,0.36; 0.43,0.73; 0.71,0.91; 1.0,1.0">
                                          <p:stCondLst>
                                            <p:cond delay="0"/>
                                          </p:stCondLst>
                                        </p:cTn>
                                        <p:tgtEl>
                                          <p:spTgt spid="21197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1197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1197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1197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11973"/>
                                        </p:tgtEl>
                                        <p:attrNameLst>
                                          <p:attrName>ppt_y</p:attrName>
                                        </p:attrNameLst>
                                      </p:cBhvr>
                                      <p:tavLst>
                                        <p:tav tm="0" fmla="#ppt_y-sin(pi*$)/81">
                                          <p:val>
                                            <p:fltVal val="0"/>
                                          </p:val>
                                        </p:tav>
                                        <p:tav tm="100000">
                                          <p:val>
                                            <p:fltVal val="1"/>
                                          </p:val>
                                        </p:tav>
                                      </p:tavLst>
                                    </p:anim>
                                    <p:animScale>
                                      <p:cBhvr>
                                        <p:cTn id="36" dur="26">
                                          <p:stCondLst>
                                            <p:cond delay="650"/>
                                          </p:stCondLst>
                                        </p:cTn>
                                        <p:tgtEl>
                                          <p:spTgt spid="211973"/>
                                        </p:tgtEl>
                                      </p:cBhvr>
                                      <p:to x="100000" y="60000"/>
                                    </p:animScale>
                                    <p:animScale>
                                      <p:cBhvr>
                                        <p:cTn id="37" dur="166" decel="50000">
                                          <p:stCondLst>
                                            <p:cond delay="676"/>
                                          </p:stCondLst>
                                        </p:cTn>
                                        <p:tgtEl>
                                          <p:spTgt spid="211973"/>
                                        </p:tgtEl>
                                      </p:cBhvr>
                                      <p:to x="100000" y="100000"/>
                                    </p:animScale>
                                    <p:animScale>
                                      <p:cBhvr>
                                        <p:cTn id="38" dur="26">
                                          <p:stCondLst>
                                            <p:cond delay="1312"/>
                                          </p:stCondLst>
                                        </p:cTn>
                                        <p:tgtEl>
                                          <p:spTgt spid="211973"/>
                                        </p:tgtEl>
                                      </p:cBhvr>
                                      <p:to x="100000" y="80000"/>
                                    </p:animScale>
                                    <p:animScale>
                                      <p:cBhvr>
                                        <p:cTn id="39" dur="166" decel="50000">
                                          <p:stCondLst>
                                            <p:cond delay="1338"/>
                                          </p:stCondLst>
                                        </p:cTn>
                                        <p:tgtEl>
                                          <p:spTgt spid="211973"/>
                                        </p:tgtEl>
                                      </p:cBhvr>
                                      <p:to x="100000" y="100000"/>
                                    </p:animScale>
                                    <p:animScale>
                                      <p:cBhvr>
                                        <p:cTn id="40" dur="26">
                                          <p:stCondLst>
                                            <p:cond delay="1642"/>
                                          </p:stCondLst>
                                        </p:cTn>
                                        <p:tgtEl>
                                          <p:spTgt spid="211973"/>
                                        </p:tgtEl>
                                      </p:cBhvr>
                                      <p:to x="100000" y="90000"/>
                                    </p:animScale>
                                    <p:animScale>
                                      <p:cBhvr>
                                        <p:cTn id="41" dur="166" decel="50000">
                                          <p:stCondLst>
                                            <p:cond delay="1668"/>
                                          </p:stCondLst>
                                        </p:cTn>
                                        <p:tgtEl>
                                          <p:spTgt spid="211973"/>
                                        </p:tgtEl>
                                      </p:cBhvr>
                                      <p:to x="100000" y="100000"/>
                                    </p:animScale>
                                    <p:animScale>
                                      <p:cBhvr>
                                        <p:cTn id="42" dur="26">
                                          <p:stCondLst>
                                            <p:cond delay="1808"/>
                                          </p:stCondLst>
                                        </p:cTn>
                                        <p:tgtEl>
                                          <p:spTgt spid="211973"/>
                                        </p:tgtEl>
                                      </p:cBhvr>
                                      <p:to x="100000" y="95000"/>
                                    </p:animScale>
                                    <p:animScale>
                                      <p:cBhvr>
                                        <p:cTn id="43" dur="166" decel="50000">
                                          <p:stCondLst>
                                            <p:cond delay="1834"/>
                                          </p:stCondLst>
                                        </p:cTn>
                                        <p:tgtEl>
                                          <p:spTgt spid="211973"/>
                                        </p:tgtEl>
                                      </p:cBhvr>
                                      <p:to x="100000" y="100000"/>
                                    </p:animScale>
                                  </p:childTnLst>
                                </p:cTn>
                              </p:par>
                              <p:par>
                                <p:cTn id="44" presetID="10" presetClass="entr" presetSubtype="0" fill="hold" grpId="0" nodeType="withEffect">
                                  <p:stCondLst>
                                    <p:cond delay="0"/>
                                  </p:stCondLst>
                                  <p:childTnLst>
                                    <p:set>
                                      <p:cBhvr>
                                        <p:cTn id="45" dur="1" fill="hold">
                                          <p:stCondLst>
                                            <p:cond delay="0"/>
                                          </p:stCondLst>
                                        </p:cTn>
                                        <p:tgtEl>
                                          <p:spTgt spid="211975"/>
                                        </p:tgtEl>
                                        <p:attrNameLst>
                                          <p:attrName>style.visibility</p:attrName>
                                        </p:attrNameLst>
                                      </p:cBhvr>
                                      <p:to>
                                        <p:strVal val="visible"/>
                                      </p:to>
                                    </p:set>
                                    <p:animEffect transition="in" filter="fade">
                                      <p:cBhvr>
                                        <p:cTn id="46" dur="1000"/>
                                        <p:tgtEl>
                                          <p:spTgt spid="21197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1974"/>
                                        </p:tgtEl>
                                        <p:attrNameLst>
                                          <p:attrName>style.visibility</p:attrName>
                                        </p:attrNameLst>
                                      </p:cBhvr>
                                      <p:to>
                                        <p:strVal val="visible"/>
                                      </p:to>
                                    </p:set>
                                    <p:animEffect transition="in" filter="fade">
                                      <p:cBhvr>
                                        <p:cTn id="49" dur="1000"/>
                                        <p:tgtEl>
                                          <p:spTgt spid="21197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xit" presetSubtype="0" fill="hold" grpId="1" nodeType="clickEffect">
                                  <p:stCondLst>
                                    <p:cond delay="0"/>
                                  </p:stCondLst>
                                  <p:childTnLst>
                                    <p:animEffect transition="out" filter="fade">
                                      <p:cBhvr>
                                        <p:cTn id="53" dur="1000"/>
                                        <p:tgtEl>
                                          <p:spTgt spid="211975"/>
                                        </p:tgtEl>
                                      </p:cBhvr>
                                    </p:animEffect>
                                    <p:set>
                                      <p:cBhvr>
                                        <p:cTn id="54" dur="1" fill="hold">
                                          <p:stCondLst>
                                            <p:cond delay="999"/>
                                          </p:stCondLst>
                                        </p:cTn>
                                        <p:tgtEl>
                                          <p:spTgt spid="21197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1000"/>
                                        <p:tgtEl>
                                          <p:spTgt spid="211973"/>
                                        </p:tgtEl>
                                      </p:cBhvr>
                                    </p:animEffect>
                                    <p:set>
                                      <p:cBhvr>
                                        <p:cTn id="57" dur="1" fill="hold">
                                          <p:stCondLst>
                                            <p:cond delay="999"/>
                                          </p:stCondLst>
                                        </p:cTn>
                                        <p:tgtEl>
                                          <p:spTgt spid="211973"/>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1000"/>
                                        <p:tgtEl>
                                          <p:spTgt spid="211974"/>
                                        </p:tgtEl>
                                      </p:cBhvr>
                                    </p:animEffect>
                                    <p:set>
                                      <p:cBhvr>
                                        <p:cTn id="60" dur="1" fill="hold">
                                          <p:stCondLst>
                                            <p:cond delay="999"/>
                                          </p:stCondLst>
                                        </p:cTn>
                                        <p:tgtEl>
                                          <p:spTgt spid="211974"/>
                                        </p:tgtEl>
                                        <p:attrNameLst>
                                          <p:attrName>style.visibility</p:attrName>
                                        </p:attrNameLst>
                                      </p:cBhvr>
                                      <p:to>
                                        <p:strVal val="hidden"/>
                                      </p:to>
                                    </p:set>
                                  </p:childTnLst>
                                </p:cTn>
                              </p:par>
                              <p:par>
                                <p:cTn id="61" presetID="10" presetClass="entr" presetSubtype="0" fill="hold" nodeType="withEffect">
                                  <p:stCondLst>
                                    <p:cond delay="0"/>
                                  </p:stCondLst>
                                  <p:childTnLst>
                                    <p:set>
                                      <p:cBhvr>
                                        <p:cTn id="62" dur="1" fill="hold">
                                          <p:stCondLst>
                                            <p:cond delay="0"/>
                                          </p:stCondLst>
                                        </p:cTn>
                                        <p:tgtEl>
                                          <p:spTgt spid="211978"/>
                                        </p:tgtEl>
                                        <p:attrNameLst>
                                          <p:attrName>style.visibility</p:attrName>
                                        </p:attrNameLst>
                                      </p:cBhvr>
                                      <p:to>
                                        <p:strVal val="visible"/>
                                      </p:to>
                                    </p:set>
                                    <p:animEffect transition="in" filter="fade">
                                      <p:cBhvr>
                                        <p:cTn id="63" dur="1000"/>
                                        <p:tgtEl>
                                          <p:spTgt spid="21197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1976"/>
                                        </p:tgtEl>
                                        <p:attrNameLst>
                                          <p:attrName>style.visibility</p:attrName>
                                        </p:attrNameLst>
                                      </p:cBhvr>
                                      <p:to>
                                        <p:strVal val="visible"/>
                                      </p:to>
                                    </p:set>
                                    <p:animEffect transition="in" filter="fade">
                                      <p:cBhvr>
                                        <p:cTn id="66" dur="1000"/>
                                        <p:tgtEl>
                                          <p:spTgt spid="21197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11979"/>
                                        </p:tgtEl>
                                        <p:attrNameLst>
                                          <p:attrName>style.visibility</p:attrName>
                                        </p:attrNameLst>
                                      </p:cBhvr>
                                      <p:to>
                                        <p:strVal val="visible"/>
                                      </p:to>
                                    </p:set>
                                    <p:animEffect transition="in" filter="fade">
                                      <p:cBhvr>
                                        <p:cTn id="69" dur="1000"/>
                                        <p:tgtEl>
                                          <p:spTgt spid="21197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xit" presetSubtype="0" fill="hold" nodeType="clickEffect">
                                  <p:stCondLst>
                                    <p:cond delay="0"/>
                                  </p:stCondLst>
                                  <p:childTnLst>
                                    <p:animEffect transition="out" filter="fade">
                                      <p:cBhvr>
                                        <p:cTn id="73" dur="1000"/>
                                        <p:tgtEl>
                                          <p:spTgt spid="211978"/>
                                        </p:tgtEl>
                                      </p:cBhvr>
                                    </p:animEffect>
                                    <p:set>
                                      <p:cBhvr>
                                        <p:cTn id="74" dur="1" fill="hold">
                                          <p:stCondLst>
                                            <p:cond delay="999"/>
                                          </p:stCondLst>
                                        </p:cTn>
                                        <p:tgtEl>
                                          <p:spTgt spid="211978"/>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1000"/>
                                        <p:tgtEl>
                                          <p:spTgt spid="211976"/>
                                        </p:tgtEl>
                                      </p:cBhvr>
                                    </p:animEffect>
                                    <p:set>
                                      <p:cBhvr>
                                        <p:cTn id="77" dur="1" fill="hold">
                                          <p:stCondLst>
                                            <p:cond delay="999"/>
                                          </p:stCondLst>
                                        </p:cTn>
                                        <p:tgtEl>
                                          <p:spTgt spid="211976"/>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1000"/>
                                        <p:tgtEl>
                                          <p:spTgt spid="211979"/>
                                        </p:tgtEl>
                                      </p:cBhvr>
                                    </p:animEffect>
                                    <p:set>
                                      <p:cBhvr>
                                        <p:cTn id="80" dur="1" fill="hold">
                                          <p:stCondLst>
                                            <p:cond delay="999"/>
                                          </p:stCondLst>
                                        </p:cTn>
                                        <p:tgtEl>
                                          <p:spTgt spid="211979"/>
                                        </p:tgtEl>
                                        <p:attrNameLst>
                                          <p:attrName>style.visibility</p:attrName>
                                        </p:attrNameLst>
                                      </p:cBhvr>
                                      <p:to>
                                        <p:strVal val="hidden"/>
                                      </p:to>
                                    </p:set>
                                  </p:childTnLst>
                                </p:cTn>
                              </p:par>
                              <p:par>
                                <p:cTn id="81" presetID="10" presetClass="entr" presetSubtype="0" fill="hold" nodeType="withEffect">
                                  <p:stCondLst>
                                    <p:cond delay="0"/>
                                  </p:stCondLst>
                                  <p:childTnLst>
                                    <p:set>
                                      <p:cBhvr>
                                        <p:cTn id="82" dur="1" fill="hold">
                                          <p:stCondLst>
                                            <p:cond delay="0"/>
                                          </p:stCondLst>
                                        </p:cTn>
                                        <p:tgtEl>
                                          <p:spTgt spid="211980"/>
                                        </p:tgtEl>
                                        <p:attrNameLst>
                                          <p:attrName>style.visibility</p:attrName>
                                        </p:attrNameLst>
                                      </p:cBhvr>
                                      <p:to>
                                        <p:strVal val="visible"/>
                                      </p:to>
                                    </p:set>
                                    <p:animEffect transition="in" filter="fade">
                                      <p:cBhvr>
                                        <p:cTn id="83" dur="1000"/>
                                        <p:tgtEl>
                                          <p:spTgt spid="21198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11977"/>
                                        </p:tgtEl>
                                        <p:attrNameLst>
                                          <p:attrName>style.visibility</p:attrName>
                                        </p:attrNameLst>
                                      </p:cBhvr>
                                      <p:to>
                                        <p:strVal val="visible"/>
                                      </p:to>
                                    </p:set>
                                    <p:animEffect transition="in" filter="fade">
                                      <p:cBhvr>
                                        <p:cTn id="86" dur="1000"/>
                                        <p:tgtEl>
                                          <p:spTgt spid="21197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11981"/>
                                        </p:tgtEl>
                                        <p:attrNameLst>
                                          <p:attrName>style.visibility</p:attrName>
                                        </p:attrNameLst>
                                      </p:cBhvr>
                                      <p:to>
                                        <p:strVal val="visible"/>
                                      </p:to>
                                    </p:set>
                                    <p:animEffect transition="in" filter="fade">
                                      <p:cBhvr>
                                        <p:cTn id="89" dur="1000"/>
                                        <p:tgtEl>
                                          <p:spTgt spid="211981"/>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xit" presetSubtype="0" fill="hold" nodeType="clickEffect">
                                  <p:stCondLst>
                                    <p:cond delay="0"/>
                                  </p:stCondLst>
                                  <p:childTnLst>
                                    <p:animEffect transition="out" filter="fade">
                                      <p:cBhvr>
                                        <p:cTn id="93" dur="1000"/>
                                        <p:tgtEl>
                                          <p:spTgt spid="211980"/>
                                        </p:tgtEl>
                                      </p:cBhvr>
                                    </p:animEffect>
                                    <p:set>
                                      <p:cBhvr>
                                        <p:cTn id="94" dur="1" fill="hold">
                                          <p:stCondLst>
                                            <p:cond delay="999"/>
                                          </p:stCondLst>
                                        </p:cTn>
                                        <p:tgtEl>
                                          <p:spTgt spid="211980"/>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1000"/>
                                        <p:tgtEl>
                                          <p:spTgt spid="211977"/>
                                        </p:tgtEl>
                                      </p:cBhvr>
                                    </p:animEffect>
                                    <p:set>
                                      <p:cBhvr>
                                        <p:cTn id="97" dur="1" fill="hold">
                                          <p:stCondLst>
                                            <p:cond delay="999"/>
                                          </p:stCondLst>
                                        </p:cTn>
                                        <p:tgtEl>
                                          <p:spTgt spid="211977"/>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1000"/>
                                        <p:tgtEl>
                                          <p:spTgt spid="211981"/>
                                        </p:tgtEl>
                                      </p:cBhvr>
                                    </p:animEffect>
                                    <p:set>
                                      <p:cBhvr>
                                        <p:cTn id="100" dur="1" fill="hold">
                                          <p:stCondLst>
                                            <p:cond delay="999"/>
                                          </p:stCondLst>
                                        </p:cTn>
                                        <p:tgtEl>
                                          <p:spTgt spid="211981"/>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211987"/>
                                        </p:tgtEl>
                                        <p:attrNameLst>
                                          <p:attrName>style.visibility</p:attrName>
                                        </p:attrNameLst>
                                      </p:cBhvr>
                                      <p:to>
                                        <p:strVal val="visible"/>
                                      </p:to>
                                    </p:set>
                                    <p:animEffect transition="in" filter="fade">
                                      <p:cBhvr>
                                        <p:cTn id="103" dur="1000"/>
                                        <p:tgtEl>
                                          <p:spTgt spid="21198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11983"/>
                                        </p:tgtEl>
                                        <p:attrNameLst>
                                          <p:attrName>style.visibility</p:attrName>
                                        </p:attrNameLst>
                                      </p:cBhvr>
                                      <p:to>
                                        <p:strVal val="visible"/>
                                      </p:to>
                                    </p:set>
                                    <p:animEffect transition="in" filter="fade">
                                      <p:cBhvr>
                                        <p:cTn id="106" dur="1000"/>
                                        <p:tgtEl>
                                          <p:spTgt spid="21198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11985"/>
                                        </p:tgtEl>
                                        <p:attrNameLst>
                                          <p:attrName>style.visibility</p:attrName>
                                        </p:attrNameLst>
                                      </p:cBhvr>
                                      <p:to>
                                        <p:strVal val="visible"/>
                                      </p:to>
                                    </p:set>
                                    <p:animEffect transition="in" filter="fade">
                                      <p:cBhvr>
                                        <p:cTn id="109" dur="1000"/>
                                        <p:tgtEl>
                                          <p:spTgt spid="211985"/>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xit" presetSubtype="0" fill="hold" nodeType="clickEffect">
                                  <p:stCondLst>
                                    <p:cond delay="0"/>
                                  </p:stCondLst>
                                  <p:childTnLst>
                                    <p:animEffect transition="out" filter="fade">
                                      <p:cBhvr>
                                        <p:cTn id="113" dur="1000"/>
                                        <p:tgtEl>
                                          <p:spTgt spid="211987"/>
                                        </p:tgtEl>
                                      </p:cBhvr>
                                    </p:animEffect>
                                    <p:set>
                                      <p:cBhvr>
                                        <p:cTn id="114" dur="1" fill="hold">
                                          <p:stCondLst>
                                            <p:cond delay="999"/>
                                          </p:stCondLst>
                                        </p:cTn>
                                        <p:tgtEl>
                                          <p:spTgt spid="211987"/>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1000"/>
                                        <p:tgtEl>
                                          <p:spTgt spid="211983"/>
                                        </p:tgtEl>
                                      </p:cBhvr>
                                    </p:animEffect>
                                    <p:set>
                                      <p:cBhvr>
                                        <p:cTn id="117" dur="1" fill="hold">
                                          <p:stCondLst>
                                            <p:cond delay="999"/>
                                          </p:stCondLst>
                                        </p:cTn>
                                        <p:tgtEl>
                                          <p:spTgt spid="211983"/>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1000"/>
                                        <p:tgtEl>
                                          <p:spTgt spid="211985"/>
                                        </p:tgtEl>
                                      </p:cBhvr>
                                    </p:animEffect>
                                    <p:set>
                                      <p:cBhvr>
                                        <p:cTn id="120" dur="1" fill="hold">
                                          <p:stCondLst>
                                            <p:cond delay="999"/>
                                          </p:stCondLst>
                                        </p:cTn>
                                        <p:tgtEl>
                                          <p:spTgt spid="211985"/>
                                        </p:tgtEl>
                                        <p:attrNameLst>
                                          <p:attrName>style.visibility</p:attrName>
                                        </p:attrNameLst>
                                      </p:cBhvr>
                                      <p:to>
                                        <p:strVal val="hidden"/>
                                      </p:to>
                                    </p:set>
                                  </p:childTnLst>
                                </p:cTn>
                              </p:par>
                              <p:par>
                                <p:cTn id="121" presetID="10" presetClass="entr" presetSubtype="0" fill="hold" nodeType="withEffect">
                                  <p:stCondLst>
                                    <p:cond delay="0"/>
                                  </p:stCondLst>
                                  <p:childTnLst>
                                    <p:set>
                                      <p:cBhvr>
                                        <p:cTn id="122" dur="1" fill="hold">
                                          <p:stCondLst>
                                            <p:cond delay="0"/>
                                          </p:stCondLst>
                                        </p:cTn>
                                        <p:tgtEl>
                                          <p:spTgt spid="211988"/>
                                        </p:tgtEl>
                                        <p:attrNameLst>
                                          <p:attrName>style.visibility</p:attrName>
                                        </p:attrNameLst>
                                      </p:cBhvr>
                                      <p:to>
                                        <p:strVal val="visible"/>
                                      </p:to>
                                    </p:set>
                                    <p:animEffect transition="in" filter="fade">
                                      <p:cBhvr>
                                        <p:cTn id="123" dur="1000"/>
                                        <p:tgtEl>
                                          <p:spTgt spid="211988"/>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11984"/>
                                        </p:tgtEl>
                                        <p:attrNameLst>
                                          <p:attrName>style.visibility</p:attrName>
                                        </p:attrNameLst>
                                      </p:cBhvr>
                                      <p:to>
                                        <p:strVal val="visible"/>
                                      </p:to>
                                    </p:set>
                                    <p:animEffect transition="in" filter="fade">
                                      <p:cBhvr>
                                        <p:cTn id="126" dur="1000"/>
                                        <p:tgtEl>
                                          <p:spTgt spid="21198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11986"/>
                                        </p:tgtEl>
                                        <p:attrNameLst>
                                          <p:attrName>style.visibility</p:attrName>
                                        </p:attrNameLst>
                                      </p:cBhvr>
                                      <p:to>
                                        <p:strVal val="visible"/>
                                      </p:to>
                                    </p:set>
                                    <p:animEffect transition="in" filter="fade">
                                      <p:cBhvr>
                                        <p:cTn id="129" dur="1000"/>
                                        <p:tgtEl>
                                          <p:spTgt spid="211986"/>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0" presetClass="exit" presetSubtype="0" fill="hold" nodeType="clickEffect">
                                  <p:stCondLst>
                                    <p:cond delay="0"/>
                                  </p:stCondLst>
                                  <p:childTnLst>
                                    <p:animEffect transition="out" filter="fade">
                                      <p:cBhvr>
                                        <p:cTn id="133" dur="1000"/>
                                        <p:tgtEl>
                                          <p:spTgt spid="211988"/>
                                        </p:tgtEl>
                                      </p:cBhvr>
                                    </p:animEffect>
                                    <p:set>
                                      <p:cBhvr>
                                        <p:cTn id="134" dur="1" fill="hold">
                                          <p:stCondLst>
                                            <p:cond delay="999"/>
                                          </p:stCondLst>
                                        </p:cTn>
                                        <p:tgtEl>
                                          <p:spTgt spid="211988"/>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1000"/>
                                        <p:tgtEl>
                                          <p:spTgt spid="211984"/>
                                        </p:tgtEl>
                                      </p:cBhvr>
                                    </p:animEffect>
                                    <p:set>
                                      <p:cBhvr>
                                        <p:cTn id="137" dur="1" fill="hold">
                                          <p:stCondLst>
                                            <p:cond delay="999"/>
                                          </p:stCondLst>
                                        </p:cTn>
                                        <p:tgtEl>
                                          <p:spTgt spid="211984"/>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1000"/>
                                        <p:tgtEl>
                                          <p:spTgt spid="211986"/>
                                        </p:tgtEl>
                                      </p:cBhvr>
                                    </p:animEffect>
                                    <p:set>
                                      <p:cBhvr>
                                        <p:cTn id="140" dur="1" fill="hold">
                                          <p:stCondLst>
                                            <p:cond delay="999"/>
                                          </p:stCondLst>
                                        </p:cTn>
                                        <p:tgtEl>
                                          <p:spTgt spid="211986"/>
                                        </p:tgtEl>
                                        <p:attrNameLst>
                                          <p:attrName>style.visibility</p:attrName>
                                        </p:attrNameLst>
                                      </p:cBhvr>
                                      <p:to>
                                        <p:strVal val="hidden"/>
                                      </p:to>
                                    </p:set>
                                  </p:childTnLst>
                                </p:cTn>
                              </p:par>
                              <p:par>
                                <p:cTn id="141" presetID="10" presetClass="entr" presetSubtype="0" fill="hold" nodeType="withEffect">
                                  <p:stCondLst>
                                    <p:cond delay="0"/>
                                  </p:stCondLst>
                                  <p:childTnLst>
                                    <p:set>
                                      <p:cBhvr>
                                        <p:cTn id="142" dur="1" fill="hold">
                                          <p:stCondLst>
                                            <p:cond delay="0"/>
                                          </p:stCondLst>
                                        </p:cTn>
                                        <p:tgtEl>
                                          <p:spTgt spid="22"/>
                                        </p:tgtEl>
                                        <p:attrNameLst>
                                          <p:attrName>style.visibility</p:attrName>
                                        </p:attrNameLst>
                                      </p:cBhvr>
                                      <p:to>
                                        <p:strVal val="visible"/>
                                      </p:to>
                                    </p:set>
                                    <p:animEffect transition="in" filter="fade">
                                      <p:cBhvr>
                                        <p:cTn id="143" dur="1000"/>
                                        <p:tgtEl>
                                          <p:spTgt spid="2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21"/>
                                        </p:tgtEl>
                                        <p:attrNameLst>
                                          <p:attrName>style.visibility</p:attrName>
                                        </p:attrNameLst>
                                      </p:cBhvr>
                                      <p:to>
                                        <p:strVal val="visible"/>
                                      </p:to>
                                    </p:set>
                                    <p:animEffect transition="in" filter="fade">
                                      <p:cBhvr>
                                        <p:cTn id="146" dur="1000"/>
                                        <p:tgtEl>
                                          <p:spTgt spid="21"/>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23"/>
                                        </p:tgtEl>
                                        <p:attrNameLst>
                                          <p:attrName>style.visibility</p:attrName>
                                        </p:attrNameLst>
                                      </p:cBhvr>
                                      <p:to>
                                        <p:strVal val="visible"/>
                                      </p:to>
                                    </p:set>
                                    <p:animEffect transition="in" filter="fade">
                                      <p:cBhvr>
                                        <p:cTn id="14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animBg="1"/>
      <p:bldP spid="211971" grpId="1" animBg="1"/>
      <p:bldP spid="211972" grpId="0" animBg="1"/>
      <p:bldP spid="211972" grpId="1" animBg="1"/>
      <p:bldP spid="211974" grpId="0" animBg="1"/>
      <p:bldP spid="211974" grpId="1" animBg="1"/>
      <p:bldP spid="211975" grpId="0" animBg="1"/>
      <p:bldP spid="211975" grpId="1" animBg="1"/>
      <p:bldP spid="211976" grpId="0" animBg="1"/>
      <p:bldP spid="211976" grpId="1" animBg="1"/>
      <p:bldP spid="211977" grpId="0" animBg="1"/>
      <p:bldP spid="211977" grpId="1" animBg="1"/>
      <p:bldP spid="211979" grpId="0" animBg="1"/>
      <p:bldP spid="211979" grpId="1" animBg="1"/>
      <p:bldP spid="211981" grpId="0" animBg="1"/>
      <p:bldP spid="211981" grpId="1" animBg="1"/>
      <p:bldP spid="211983" grpId="0" animBg="1"/>
      <p:bldP spid="211983" grpId="1" animBg="1"/>
      <p:bldP spid="211984" grpId="0" animBg="1"/>
      <p:bldP spid="211984" grpId="1" animBg="1"/>
      <p:bldP spid="211985" grpId="0" animBg="1"/>
      <p:bldP spid="211985" grpId="1" animBg="1"/>
      <p:bldP spid="211986" grpId="0" animBg="1"/>
      <p:bldP spid="211986" grpId="1" animBg="1"/>
      <p:bldP spid="21" grpId="0" animBg="1"/>
      <p:bldP spid="2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D0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latin typeface="Times New Roman" panose="02020603050405020304" pitchFamily="18" charset="0"/>
            </a:endParaRPr>
          </a:p>
        </p:txBody>
      </p:sp>
      <p:sp>
        <p:nvSpPr>
          <p:cNvPr id="12292" name="Text Box 3"/>
          <p:cNvSpPr txBox="1">
            <a:spLocks noChangeArrowheads="1"/>
          </p:cNvSpPr>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endParaRPr lang="en-GB" altLang="en-US" sz="5400">
              <a:latin typeface="Times New Roman" panose="02020603050405020304" pitchFamily="18" charset="0"/>
            </a:endParaRPr>
          </a:p>
        </p:txBody>
      </p:sp>
      <p:sp>
        <p:nvSpPr>
          <p:cNvPr id="144388" name="Text Box 4"/>
          <p:cNvSpPr txBox="1">
            <a:spLocks noChangeArrowheads="1"/>
          </p:cNvSpPr>
          <p:nvPr/>
        </p:nvSpPr>
        <p:spPr bwMode="auto">
          <a:xfrm>
            <a:off x="0" y="5257562"/>
            <a:ext cx="9144000" cy="1600438"/>
          </a:xfrm>
          <a:prstGeom prst="rect">
            <a:avLst/>
          </a:prstGeom>
          <a:solidFill>
            <a:srgbClr val="000000">
              <a:alpha val="50000"/>
            </a:srgbClr>
          </a:solidFill>
          <a:ln w="9525">
            <a:noFill/>
            <a:miter lim="800000"/>
            <a:headEnd/>
            <a:tailEnd/>
          </a:ln>
          <a:effectLst/>
        </p:spPr>
        <p:txBody>
          <a:bodyPr>
            <a:spAutoFit/>
          </a:bodyPr>
          <a:lstStyle/>
          <a:p>
            <a:pPr algn="ctr">
              <a:lnSpc>
                <a:spcPct val="110000"/>
              </a:lnSpc>
              <a:spcBef>
                <a:spcPct val="25000"/>
              </a:spcBef>
              <a:defRPr/>
            </a:pPr>
            <a:r>
              <a:rPr lang="en-US" sz="4000" dirty="0">
                <a:solidFill>
                  <a:srgbClr val="FF9933"/>
                </a:solidFill>
                <a:effectLst>
                  <a:outerShdw blurRad="38100" dist="38100" dir="2700000" algn="tl">
                    <a:srgbClr val="FFFFFF"/>
                  </a:outerShdw>
                </a:effectLst>
                <a:latin typeface="Comic Sans MS" pitchFamily="66" charset="0"/>
              </a:rPr>
              <a:t>Love not the world !</a:t>
            </a:r>
          </a:p>
          <a:p>
            <a:pPr algn="ctr">
              <a:lnSpc>
                <a:spcPct val="110000"/>
              </a:lnSpc>
              <a:spcBef>
                <a:spcPct val="25000"/>
              </a:spcBef>
              <a:defRPr/>
            </a:pPr>
            <a:r>
              <a:rPr lang="en-US" sz="4000" dirty="0">
                <a:effectLst>
                  <a:outerShdw blurRad="38100" dist="38100" dir="2700000" algn="tl">
                    <a:srgbClr val="010199"/>
                  </a:outerShdw>
                </a:effectLst>
                <a:latin typeface="Comic Sans MS" pitchFamily="66" charset="0"/>
              </a:rPr>
              <a:t>What does the world offer us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44388">
                                            <p:txEl>
                                              <p:pRg st="1" end="1"/>
                                            </p:txEl>
                                          </p:spTgt>
                                        </p:tgtEl>
                                        <p:attrNameLst>
                                          <p:attrName>style.visibility</p:attrName>
                                        </p:attrNameLst>
                                      </p:cBhvr>
                                      <p:to>
                                        <p:strVal val="visible"/>
                                      </p:to>
                                    </p:set>
                                    <p:anim calcmode="lin" valueType="num">
                                      <p:cBhvr>
                                        <p:cTn id="7" dur="1000" fill="hold"/>
                                        <p:tgtEl>
                                          <p:spTgt spid="144388">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44388">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14438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438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latin typeface="Arial" panose="020B0604020202020204" pitchFamily="34" charset="0"/>
            </a:endParaRPr>
          </a:p>
        </p:txBody>
      </p:sp>
      <p:sp>
        <p:nvSpPr>
          <p:cNvPr id="13316" name="Text Box 3"/>
          <p:cNvSpPr txBox="1">
            <a:spLocks noChangeArrowheads="1"/>
          </p:cNvSpPr>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endParaRPr lang="en-GB" altLang="en-US" sz="5400">
              <a:latin typeface="Arial" panose="020B0604020202020204" pitchFamily="34" charset="0"/>
            </a:endParaRPr>
          </a:p>
        </p:txBody>
      </p:sp>
      <p:sp>
        <p:nvSpPr>
          <p:cNvPr id="146436" name="Text Box 4"/>
          <p:cNvSpPr txBox="1">
            <a:spLocks noChangeArrowheads="1"/>
          </p:cNvSpPr>
          <p:nvPr/>
        </p:nvSpPr>
        <p:spPr bwMode="auto">
          <a:xfrm>
            <a:off x="0" y="0"/>
            <a:ext cx="9144000" cy="854075"/>
          </a:xfrm>
          <a:prstGeom prst="rect">
            <a:avLst/>
          </a:prstGeom>
          <a:noFill/>
          <a:ln w="9525">
            <a:noFill/>
            <a:miter lim="800000"/>
            <a:headEnd/>
            <a:tailEnd/>
          </a:ln>
          <a:effectLst/>
        </p:spPr>
        <p:txBody>
          <a:bodyPr>
            <a:spAutoFit/>
          </a:bodyPr>
          <a:lstStyle/>
          <a:p>
            <a:pPr algn="ctr">
              <a:spcBef>
                <a:spcPct val="50000"/>
              </a:spcBef>
              <a:defRPr/>
            </a:pPr>
            <a:r>
              <a:rPr lang="en-US" sz="5000" b="1" dirty="0">
                <a:solidFill>
                  <a:srgbClr val="FFFF00"/>
                </a:solidFill>
                <a:effectLst>
                  <a:outerShdw blurRad="38100" dist="38100" dir="2700000" algn="tl">
                    <a:srgbClr val="000000"/>
                  </a:outerShdw>
                </a:effectLst>
                <a:latin typeface="Arial" charset="0"/>
              </a:rPr>
              <a:t>World Economic Conditions</a:t>
            </a:r>
          </a:p>
        </p:txBody>
      </p:sp>
      <p:sp>
        <p:nvSpPr>
          <p:cNvPr id="146437" name="Text Box 5"/>
          <p:cNvSpPr txBox="1">
            <a:spLocks noChangeArrowheads="1"/>
          </p:cNvSpPr>
          <p:nvPr/>
        </p:nvSpPr>
        <p:spPr bwMode="auto">
          <a:xfrm>
            <a:off x="228600" y="974725"/>
            <a:ext cx="6096000" cy="3722688"/>
          </a:xfrm>
          <a:prstGeom prst="rect">
            <a:avLst/>
          </a:prstGeom>
          <a:noFill/>
          <a:ln w="9525">
            <a:noFill/>
            <a:miter lim="800000"/>
            <a:headEnd/>
            <a:tailEnd/>
          </a:ln>
          <a:effectLst/>
        </p:spPr>
        <p:txBody>
          <a:bodyPr>
            <a:spAutoFit/>
          </a:bodyPr>
          <a:lstStyle/>
          <a:p>
            <a:pPr algn="ctr">
              <a:spcBef>
                <a:spcPct val="50000"/>
              </a:spcBef>
              <a:defRPr/>
            </a:pPr>
            <a:r>
              <a:rPr lang="en-US" sz="4000" b="1" dirty="0">
                <a:solidFill>
                  <a:srgbClr val="FF9933"/>
                </a:solidFill>
                <a:effectLst>
                  <a:outerShdw blurRad="38100" dist="38100" dir="2700000" algn="tl">
                    <a:srgbClr val="000000"/>
                  </a:outerShdw>
                </a:effectLst>
                <a:latin typeface="Arial" charset="0"/>
              </a:rPr>
              <a:t>2 Timothy 3:1-5</a:t>
            </a:r>
            <a:r>
              <a:rPr lang="en-US" sz="4000" dirty="0">
                <a:effectLst>
                  <a:outerShdw blurRad="38100" dist="38100" dir="2700000" algn="tl">
                    <a:srgbClr val="000000"/>
                  </a:outerShdw>
                </a:effectLst>
                <a:latin typeface="Arial" charset="0"/>
              </a:rPr>
              <a:t> </a:t>
            </a:r>
          </a:p>
          <a:p>
            <a:pPr algn="ctr">
              <a:spcBef>
                <a:spcPct val="50000"/>
              </a:spcBef>
              <a:defRPr/>
            </a:pPr>
            <a:r>
              <a:rPr lang="en-US" sz="3600" dirty="0">
                <a:effectLst>
                  <a:outerShdw blurRad="38100" dist="38100" dir="2700000" algn="tl">
                    <a:srgbClr val="000000"/>
                  </a:outerShdw>
                </a:effectLst>
                <a:latin typeface="Arial" charset="0"/>
              </a:rPr>
              <a:t>“But know this that in the last days perilous times will come: for men will be lovers of themselves, </a:t>
            </a:r>
            <a:r>
              <a:rPr lang="en-US" sz="3600" u="sng" dirty="0">
                <a:effectLst>
                  <a:outerShdw blurRad="38100" dist="38100" dir="2700000" algn="tl">
                    <a:srgbClr val="000000"/>
                  </a:outerShdw>
                </a:effectLst>
                <a:latin typeface="Arial" charset="0"/>
              </a:rPr>
              <a:t>lovers of money</a:t>
            </a:r>
            <a:r>
              <a:rPr lang="en-US" sz="3600" dirty="0">
                <a:effectLst>
                  <a:outerShdw blurRad="38100" dist="38100" dir="2700000" algn="tl">
                    <a:srgbClr val="000000"/>
                  </a:outerShdw>
                </a:effectLst>
                <a:latin typeface="Arial" charset="0"/>
              </a:rPr>
              <a:t>, boasters, proud…”</a:t>
            </a:r>
            <a:endParaRPr lang="en-GB" sz="3600" dirty="0">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6437"/>
                                        </p:tgtEl>
                                        <p:attrNameLst>
                                          <p:attrName>style.visibility</p:attrName>
                                        </p:attrNameLst>
                                      </p:cBhvr>
                                      <p:to>
                                        <p:strVal val="visible"/>
                                      </p:to>
                                    </p:set>
                                    <p:anim calcmode="lin" valueType="num">
                                      <p:cBhvr>
                                        <p:cTn id="7" dur="1000" fill="hold"/>
                                        <p:tgtEl>
                                          <p:spTgt spid="146437"/>
                                        </p:tgtEl>
                                        <p:attrNameLst>
                                          <p:attrName>ppt_w</p:attrName>
                                        </p:attrNameLst>
                                      </p:cBhvr>
                                      <p:tavLst>
                                        <p:tav tm="0">
                                          <p:val>
                                            <p:fltVal val="0"/>
                                          </p:val>
                                        </p:tav>
                                        <p:tav tm="100000">
                                          <p:val>
                                            <p:strVal val="#ppt_w"/>
                                          </p:val>
                                        </p:tav>
                                      </p:tavLst>
                                    </p:anim>
                                    <p:anim calcmode="lin" valueType="num">
                                      <p:cBhvr>
                                        <p:cTn id="8" dur="1000" fill="hold"/>
                                        <p:tgtEl>
                                          <p:spTgt spid="146437"/>
                                        </p:tgtEl>
                                        <p:attrNameLst>
                                          <p:attrName>ppt_h</p:attrName>
                                        </p:attrNameLst>
                                      </p:cBhvr>
                                      <p:tavLst>
                                        <p:tav tm="0">
                                          <p:val>
                                            <p:fltVal val="0"/>
                                          </p:val>
                                        </p:tav>
                                        <p:tav tm="100000">
                                          <p:val>
                                            <p:strVal val="#ppt_h"/>
                                          </p:val>
                                        </p:tav>
                                      </p:tavLst>
                                    </p:anim>
                                    <p:anim calcmode="lin" valueType="num">
                                      <p:cBhvr>
                                        <p:cTn id="9" dur="1000" fill="hold"/>
                                        <p:tgtEl>
                                          <p:spTgt spid="14643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643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latin typeface="Times New Roman" panose="02020603050405020304" pitchFamily="18" charset="0"/>
            </a:endParaRPr>
          </a:p>
        </p:txBody>
      </p:sp>
      <p:sp>
        <p:nvSpPr>
          <p:cNvPr id="14340" name="Text Box 3"/>
          <p:cNvSpPr txBox="1">
            <a:spLocks noChangeArrowheads="1"/>
          </p:cNvSpPr>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endParaRPr lang="en-GB" altLang="en-US" sz="5400">
              <a:latin typeface="Times New Roman" panose="02020603050405020304" pitchFamily="18" charset="0"/>
            </a:endParaRPr>
          </a:p>
        </p:txBody>
      </p:sp>
      <p:sp>
        <p:nvSpPr>
          <p:cNvPr id="147460" name="Text Box 4"/>
          <p:cNvSpPr txBox="1">
            <a:spLocks noChangeArrowheads="1"/>
          </p:cNvSpPr>
          <p:nvPr/>
        </p:nvSpPr>
        <p:spPr bwMode="auto">
          <a:xfrm>
            <a:off x="0" y="0"/>
            <a:ext cx="9144000" cy="914400"/>
          </a:xfrm>
          <a:prstGeom prst="rect">
            <a:avLst/>
          </a:prstGeom>
          <a:noFill/>
          <a:ln w="9525">
            <a:noFill/>
            <a:miter lim="800000"/>
            <a:headEnd/>
            <a:tailEnd/>
          </a:ln>
          <a:effectLst/>
        </p:spPr>
        <p:txBody>
          <a:bodyPr>
            <a:spAutoFit/>
          </a:bodyPr>
          <a:lstStyle/>
          <a:p>
            <a:pPr algn="ctr">
              <a:spcBef>
                <a:spcPct val="50000"/>
              </a:spcBef>
              <a:defRPr/>
            </a:pPr>
            <a:r>
              <a:rPr lang="en-US" sz="5400" b="1">
                <a:solidFill>
                  <a:srgbClr val="FFFF00"/>
                </a:solidFill>
                <a:effectLst>
                  <a:outerShdw blurRad="38100" dist="38100" dir="2700000" algn="tl">
                    <a:srgbClr val="000000"/>
                  </a:outerShdw>
                </a:effectLst>
                <a:latin typeface="Arial" charset="0"/>
              </a:rPr>
              <a:t>Escalating Bankruptcies</a:t>
            </a:r>
          </a:p>
        </p:txBody>
      </p:sp>
      <p:sp>
        <p:nvSpPr>
          <p:cNvPr id="147461" name="Text Box 5"/>
          <p:cNvSpPr txBox="1">
            <a:spLocks noChangeArrowheads="1"/>
          </p:cNvSpPr>
          <p:nvPr/>
        </p:nvSpPr>
        <p:spPr bwMode="auto">
          <a:xfrm>
            <a:off x="0" y="1033463"/>
            <a:ext cx="7010400" cy="3409950"/>
          </a:xfrm>
          <a:prstGeom prst="rect">
            <a:avLst/>
          </a:prstGeom>
          <a:noFill/>
          <a:ln w="9525">
            <a:noFill/>
            <a:miter lim="800000"/>
            <a:headEnd/>
            <a:tailEnd/>
          </a:ln>
          <a:effectLst/>
        </p:spPr>
        <p:txBody>
          <a:bodyPr>
            <a:spAutoFit/>
          </a:bodyPr>
          <a:lstStyle/>
          <a:p>
            <a:pPr algn="ctr">
              <a:lnSpc>
                <a:spcPct val="85000"/>
              </a:lnSpc>
              <a:spcBef>
                <a:spcPct val="50000"/>
              </a:spcBef>
              <a:defRPr/>
            </a:pPr>
            <a:r>
              <a:rPr lang="en-US" sz="4000" b="1" dirty="0">
                <a:solidFill>
                  <a:srgbClr val="FF9933"/>
                </a:solidFill>
                <a:effectLst>
                  <a:outerShdw blurRad="38100" dist="38100" dir="2700000" algn="tl">
                    <a:srgbClr val="000000"/>
                  </a:outerShdw>
                </a:effectLst>
                <a:latin typeface="Arial" charset="0"/>
              </a:rPr>
              <a:t>James 5:3,4</a:t>
            </a:r>
            <a:r>
              <a:rPr lang="en-US" sz="3600" dirty="0">
                <a:effectLst>
                  <a:outerShdw blurRad="38100" dist="38100" dir="2700000" algn="tl">
                    <a:srgbClr val="000000"/>
                  </a:outerShdw>
                </a:effectLst>
                <a:latin typeface="Arial" charset="0"/>
              </a:rPr>
              <a:t>                       “Your gold and silver are corroded,… You have heaped up treasure in the last days.  Indeed the wages of the laborers who mowed your fields, which you kept back by fraud, cry out…”</a:t>
            </a:r>
            <a:endParaRPr lang="en-GB" sz="3600" dirty="0">
              <a:effectLst>
                <a:outerShdw blurRad="38100" dist="38100" dir="2700000" algn="tl">
                  <a:srgbClr val="000000"/>
                </a:outerShdw>
              </a:effectLst>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7461"/>
                                        </p:tgtEl>
                                        <p:attrNameLst>
                                          <p:attrName>style.visibility</p:attrName>
                                        </p:attrNameLst>
                                      </p:cBhvr>
                                      <p:to>
                                        <p:strVal val="visible"/>
                                      </p:to>
                                    </p:set>
                                    <p:anim calcmode="lin" valueType="num">
                                      <p:cBhvr>
                                        <p:cTn id="7" dur="1000" fill="hold"/>
                                        <p:tgtEl>
                                          <p:spTgt spid="147461"/>
                                        </p:tgtEl>
                                        <p:attrNameLst>
                                          <p:attrName>ppt_w</p:attrName>
                                        </p:attrNameLst>
                                      </p:cBhvr>
                                      <p:tavLst>
                                        <p:tav tm="0">
                                          <p:val>
                                            <p:fltVal val="0"/>
                                          </p:val>
                                        </p:tav>
                                        <p:tav tm="100000">
                                          <p:val>
                                            <p:strVal val="#ppt_w"/>
                                          </p:val>
                                        </p:tav>
                                      </p:tavLst>
                                    </p:anim>
                                    <p:anim calcmode="lin" valueType="num">
                                      <p:cBhvr>
                                        <p:cTn id="8" dur="1000" fill="hold"/>
                                        <p:tgtEl>
                                          <p:spTgt spid="147461"/>
                                        </p:tgtEl>
                                        <p:attrNameLst>
                                          <p:attrName>ppt_h</p:attrName>
                                        </p:attrNameLst>
                                      </p:cBhvr>
                                      <p:tavLst>
                                        <p:tav tm="0">
                                          <p:val>
                                            <p:fltVal val="0"/>
                                          </p:val>
                                        </p:tav>
                                        <p:tav tm="100000">
                                          <p:val>
                                            <p:strVal val="#ppt_h"/>
                                          </p:val>
                                        </p:tav>
                                      </p:tavLst>
                                    </p:anim>
                                    <p:anim calcmode="lin" valueType="num">
                                      <p:cBhvr>
                                        <p:cTn id="9" dur="1000" fill="hold"/>
                                        <p:tgtEl>
                                          <p:spTgt spid="14746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74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latin typeface="Times New Roman" panose="02020603050405020304" pitchFamily="18" charset="0"/>
            </a:endParaRPr>
          </a:p>
        </p:txBody>
      </p:sp>
      <p:sp>
        <p:nvSpPr>
          <p:cNvPr id="204803" name="Text Box 3"/>
          <p:cNvSpPr txBox="1">
            <a:spLocks noChangeArrowheads="1"/>
          </p:cNvSpPr>
          <p:nvPr/>
        </p:nvSpPr>
        <p:spPr bwMode="auto">
          <a:xfrm>
            <a:off x="0" y="2590800"/>
            <a:ext cx="9144000" cy="1006475"/>
          </a:xfrm>
          <a:prstGeom prst="rect">
            <a:avLst/>
          </a:prstGeom>
          <a:noFill/>
          <a:ln w="9525">
            <a:noFill/>
            <a:miter lim="800000"/>
            <a:headEnd/>
            <a:tailEnd/>
          </a:ln>
          <a:effectLst/>
        </p:spPr>
        <p:txBody>
          <a:bodyPr>
            <a:spAutoFit/>
          </a:bodyPr>
          <a:lstStyle/>
          <a:p>
            <a:pPr algn="ctr">
              <a:spcBef>
                <a:spcPct val="50000"/>
              </a:spcBef>
              <a:defRPr/>
            </a:pPr>
            <a:r>
              <a:rPr lang="en-US" sz="6000">
                <a:effectLst>
                  <a:outerShdw blurRad="38100" dist="38100" dir="2700000" algn="tl">
                    <a:srgbClr val="000000"/>
                  </a:outerShdw>
                </a:effectLst>
                <a:latin typeface="Times New Roman" pitchFamily="18" charset="0"/>
              </a:rPr>
              <a:t>?</a:t>
            </a:r>
          </a:p>
        </p:txBody>
      </p:sp>
      <p:pic>
        <p:nvPicPr>
          <p:cNvPr id="15364" name="Picture 4" descr="Zimbabwe $5000"/>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0" y="1216025"/>
            <a:ext cx="91440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6" name="Oval 6"/>
          <p:cNvSpPr>
            <a:spLocks noChangeArrowheads="1"/>
          </p:cNvSpPr>
          <p:nvPr/>
        </p:nvSpPr>
        <p:spPr bwMode="auto">
          <a:xfrm>
            <a:off x="3657600" y="3429000"/>
            <a:ext cx="2514600" cy="16764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ZA"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4806"/>
                                        </p:tgtEl>
                                        <p:attrNameLst>
                                          <p:attrName>style.visibility</p:attrName>
                                        </p:attrNameLst>
                                      </p:cBhvr>
                                      <p:to>
                                        <p:strVal val="visible"/>
                                      </p:to>
                                    </p:set>
                                    <p:anim calcmode="lin" valueType="num">
                                      <p:cBhvr>
                                        <p:cTn id="7" dur="1000" fill="hold"/>
                                        <p:tgtEl>
                                          <p:spTgt spid="204806"/>
                                        </p:tgtEl>
                                        <p:attrNameLst>
                                          <p:attrName>ppt_w</p:attrName>
                                        </p:attrNameLst>
                                      </p:cBhvr>
                                      <p:tavLst>
                                        <p:tav tm="0">
                                          <p:val>
                                            <p:fltVal val="0"/>
                                          </p:val>
                                        </p:tav>
                                        <p:tav tm="100000">
                                          <p:val>
                                            <p:strVal val="#ppt_w"/>
                                          </p:val>
                                        </p:tav>
                                      </p:tavLst>
                                    </p:anim>
                                    <p:anim calcmode="lin" valueType="num">
                                      <p:cBhvr>
                                        <p:cTn id="8" dur="1000" fill="hold"/>
                                        <p:tgtEl>
                                          <p:spTgt spid="204806"/>
                                        </p:tgtEl>
                                        <p:attrNameLst>
                                          <p:attrName>ppt_h</p:attrName>
                                        </p:attrNameLst>
                                      </p:cBhvr>
                                      <p:tavLst>
                                        <p:tav tm="0">
                                          <p:val>
                                            <p:fltVal val="0"/>
                                          </p:val>
                                        </p:tav>
                                        <p:tav tm="100000">
                                          <p:val>
                                            <p:strVal val="#ppt_h"/>
                                          </p:val>
                                        </p:tav>
                                      </p:tavLst>
                                    </p:anim>
                                    <p:anim calcmode="lin" valueType="num">
                                      <p:cBhvr>
                                        <p:cTn id="9" dur="1000" fill="hold"/>
                                        <p:tgtEl>
                                          <p:spTgt spid="20480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480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latin typeface="Times New Roman" panose="02020603050405020304" pitchFamily="18" charset="0"/>
            </a:endParaRPr>
          </a:p>
        </p:txBody>
      </p:sp>
      <p:sp>
        <p:nvSpPr>
          <p:cNvPr id="206851" name="Text Box 3"/>
          <p:cNvSpPr txBox="1">
            <a:spLocks noChangeArrowheads="1"/>
          </p:cNvSpPr>
          <p:nvPr/>
        </p:nvSpPr>
        <p:spPr bwMode="auto">
          <a:xfrm>
            <a:off x="0" y="2590800"/>
            <a:ext cx="9144000" cy="1006475"/>
          </a:xfrm>
          <a:prstGeom prst="rect">
            <a:avLst/>
          </a:prstGeom>
          <a:noFill/>
          <a:ln w="9525">
            <a:noFill/>
            <a:miter lim="800000"/>
            <a:headEnd/>
            <a:tailEnd/>
          </a:ln>
          <a:effectLst/>
        </p:spPr>
        <p:txBody>
          <a:bodyPr>
            <a:spAutoFit/>
          </a:bodyPr>
          <a:lstStyle/>
          <a:p>
            <a:pPr algn="ctr">
              <a:spcBef>
                <a:spcPct val="50000"/>
              </a:spcBef>
              <a:defRPr/>
            </a:pPr>
            <a:r>
              <a:rPr lang="en-US" sz="6000">
                <a:effectLst>
                  <a:outerShdw blurRad="38100" dist="38100" dir="2700000" algn="tl">
                    <a:srgbClr val="000000"/>
                  </a:outerShdw>
                </a:effectLst>
                <a:latin typeface="Times New Roman" pitchFamily="18" charset="0"/>
              </a:rPr>
              <a:t>?</a:t>
            </a:r>
          </a:p>
        </p:txBody>
      </p:sp>
      <p:pic>
        <p:nvPicPr>
          <p:cNvPr id="16388" name="Picture 5" descr="Zimbabwe $5000 reverse"/>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0" y="1230313"/>
            <a:ext cx="9144000" cy="44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latin typeface="Times New Roman" panose="02020603050405020304" pitchFamily="18" charset="0"/>
            </a:endParaRPr>
          </a:p>
        </p:txBody>
      </p:sp>
      <p:sp>
        <p:nvSpPr>
          <p:cNvPr id="206851" name="Text Box 3"/>
          <p:cNvSpPr txBox="1">
            <a:spLocks noChangeArrowheads="1"/>
          </p:cNvSpPr>
          <p:nvPr/>
        </p:nvSpPr>
        <p:spPr bwMode="auto">
          <a:xfrm>
            <a:off x="0" y="2590800"/>
            <a:ext cx="9144000" cy="1006475"/>
          </a:xfrm>
          <a:prstGeom prst="rect">
            <a:avLst/>
          </a:prstGeom>
          <a:noFill/>
          <a:ln w="9525">
            <a:noFill/>
            <a:miter lim="800000"/>
            <a:headEnd/>
            <a:tailEnd/>
          </a:ln>
          <a:effectLst/>
        </p:spPr>
        <p:txBody>
          <a:bodyPr>
            <a:spAutoFit/>
          </a:bodyPr>
          <a:lstStyle/>
          <a:p>
            <a:pPr algn="ctr">
              <a:spcBef>
                <a:spcPct val="50000"/>
              </a:spcBef>
              <a:defRPr/>
            </a:pPr>
            <a:r>
              <a:rPr lang="en-US" sz="6000">
                <a:effectLst>
                  <a:outerShdw blurRad="38100" dist="38100" dir="2700000" algn="tl">
                    <a:srgbClr val="000000"/>
                  </a:outerShdw>
                </a:effectLst>
                <a:latin typeface="Times New Roman" pitchFamily="18" charset="0"/>
              </a:rPr>
              <a:t>?</a:t>
            </a:r>
          </a:p>
        </p:txBody>
      </p:sp>
      <p:pic>
        <p:nvPicPr>
          <p:cNvPr id="17412" name="Picture 7" descr="C:\Users\GAME\Pictures\Zim 5bln doll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a:spLocks noChangeArrowheads="1"/>
          </p:cNvSpPr>
          <p:nvPr/>
        </p:nvSpPr>
        <p:spPr bwMode="auto">
          <a:xfrm>
            <a:off x="381000" y="2971800"/>
            <a:ext cx="2514600" cy="12192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ZA"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latin typeface="Times New Roman" panose="02020603050405020304" pitchFamily="18" charset="0"/>
            </a:endParaRPr>
          </a:p>
        </p:txBody>
      </p:sp>
      <p:sp>
        <p:nvSpPr>
          <p:cNvPr id="206851" name="Text Box 3"/>
          <p:cNvSpPr txBox="1">
            <a:spLocks noChangeArrowheads="1"/>
          </p:cNvSpPr>
          <p:nvPr/>
        </p:nvSpPr>
        <p:spPr bwMode="auto">
          <a:xfrm>
            <a:off x="0" y="2590800"/>
            <a:ext cx="9144000" cy="1006475"/>
          </a:xfrm>
          <a:prstGeom prst="rect">
            <a:avLst/>
          </a:prstGeom>
          <a:noFill/>
          <a:ln w="9525">
            <a:noFill/>
            <a:miter lim="800000"/>
            <a:headEnd/>
            <a:tailEnd/>
          </a:ln>
          <a:effectLst/>
        </p:spPr>
        <p:txBody>
          <a:bodyPr>
            <a:spAutoFit/>
          </a:bodyPr>
          <a:lstStyle/>
          <a:p>
            <a:pPr algn="ctr">
              <a:spcBef>
                <a:spcPct val="50000"/>
              </a:spcBef>
              <a:defRPr/>
            </a:pPr>
            <a:r>
              <a:rPr lang="en-US" sz="6000">
                <a:effectLst>
                  <a:outerShdw blurRad="38100" dist="38100" dir="2700000" algn="tl">
                    <a:srgbClr val="000000"/>
                  </a:outerShdw>
                </a:effectLst>
                <a:latin typeface="Times New Roman" pitchFamily="18" charset="0"/>
              </a:rPr>
              <a:t>?</a:t>
            </a:r>
          </a:p>
        </p:txBody>
      </p:sp>
      <p:pic>
        <p:nvPicPr>
          <p:cNvPr id="18436" name="Picture 6" descr="C:\Users\GAME\Pictures\Zim 5bln dollar ba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5388"/>
            <a:ext cx="914400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O039"/>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1" name="Rectangle 3"/>
          <p:cNvSpPr>
            <a:spLocks noGrp="1" noChangeArrowheads="1"/>
          </p:cNvSpPr>
          <p:nvPr>
            <p:ph type="body" idx="1"/>
          </p:nvPr>
        </p:nvSpPr>
        <p:spPr>
          <a:xfrm>
            <a:off x="3276600" y="0"/>
            <a:ext cx="5867400" cy="5486400"/>
          </a:xfrm>
        </p:spPr>
        <p:txBody>
          <a:bodyPr/>
          <a:lstStyle/>
          <a:p>
            <a:pPr algn="ctr" eaLnBrk="1" hangingPunct="1">
              <a:lnSpc>
                <a:spcPct val="120000"/>
              </a:lnSpc>
              <a:buFontTx/>
              <a:buNone/>
              <a:defRPr/>
            </a:pPr>
            <a:r>
              <a:rPr lang="en-US" sz="4400" dirty="0" smtClean="0">
                <a:solidFill>
                  <a:srgbClr val="FF9933"/>
                </a:solidFill>
                <a:latin typeface="Arial" charset="0"/>
              </a:rPr>
              <a:t>Testimonies vol. 9 p13</a:t>
            </a:r>
          </a:p>
          <a:p>
            <a:pPr algn="ctr" eaLnBrk="1" hangingPunct="1">
              <a:lnSpc>
                <a:spcPct val="120000"/>
              </a:lnSpc>
              <a:buFontTx/>
              <a:buNone/>
              <a:defRPr/>
            </a:pPr>
            <a:r>
              <a:rPr lang="en-US" dirty="0" smtClean="0">
                <a:latin typeface="Arial" charset="0"/>
              </a:rPr>
              <a:t>“There are not many, even among educators and statesmen, who comprehend the causes that underlie the present state of society… </a:t>
            </a: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O039"/>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0" name="Text Box 2"/>
          <p:cNvSpPr txBox="1">
            <a:spLocks noChangeArrowheads="1"/>
          </p:cNvSpPr>
          <p:nvPr/>
        </p:nvSpPr>
        <p:spPr bwMode="auto">
          <a:xfrm>
            <a:off x="2286000" y="0"/>
            <a:ext cx="6858000" cy="3844925"/>
          </a:xfrm>
          <a:prstGeom prst="rect">
            <a:avLst/>
          </a:prstGeom>
          <a:noFill/>
          <a:ln w="9525">
            <a:noFill/>
            <a:miter lim="800000"/>
            <a:headEnd/>
            <a:tailEnd/>
          </a:ln>
          <a:effectLst/>
        </p:spPr>
        <p:txBody>
          <a:bodyPr>
            <a:spAutoFit/>
          </a:bodyPr>
          <a:lstStyle/>
          <a:p>
            <a:pPr algn="ctr">
              <a:spcBef>
                <a:spcPct val="50000"/>
              </a:spcBef>
              <a:defRPr/>
            </a:pPr>
            <a:r>
              <a:rPr lang="en-US" sz="4800">
                <a:solidFill>
                  <a:srgbClr val="FF9933"/>
                </a:solidFill>
                <a:effectLst>
                  <a:outerShdw blurRad="38100" dist="38100" dir="2700000" algn="tl">
                    <a:srgbClr val="000000"/>
                  </a:outerShdw>
                </a:effectLst>
                <a:latin typeface="Arial" charset="0"/>
              </a:rPr>
              <a:t>9T 13</a:t>
            </a:r>
            <a:r>
              <a:rPr lang="en-US" sz="4500">
                <a:solidFill>
                  <a:srgbClr val="FF9933"/>
                </a:solidFill>
                <a:effectLst>
                  <a:outerShdw blurRad="38100" dist="38100" dir="2700000" algn="tl">
                    <a:srgbClr val="000000"/>
                  </a:outerShdw>
                </a:effectLst>
                <a:latin typeface="Arial" charset="0"/>
              </a:rPr>
              <a:t> (Continue)</a:t>
            </a:r>
          </a:p>
          <a:p>
            <a:pPr algn="ctr">
              <a:spcBef>
                <a:spcPct val="50000"/>
              </a:spcBef>
              <a:defRPr/>
            </a:pPr>
            <a:r>
              <a:rPr lang="en-US" sz="3600">
                <a:effectLst>
                  <a:outerShdw blurRad="38100" dist="38100" dir="2700000" algn="tl">
                    <a:srgbClr val="000000"/>
                  </a:outerShdw>
                </a:effectLst>
                <a:latin typeface="Arial" charset="0"/>
              </a:rPr>
              <a:t>…Those who hold the reins of government are not able to solve the problem of moral corruption, poverty, pauperism, and increasing crime… </a:t>
            </a: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O039"/>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3"/>
          <p:cNvSpPr>
            <a:spLocks noChangeArrowheads="1"/>
          </p:cNvSpPr>
          <p:nvPr/>
        </p:nvSpPr>
        <p:spPr bwMode="auto">
          <a:xfrm>
            <a:off x="1295400" y="0"/>
            <a:ext cx="7848600" cy="3786188"/>
          </a:xfrm>
          <a:prstGeom prst="rect">
            <a:avLst/>
          </a:prstGeom>
          <a:noFill/>
          <a:ln w="9525">
            <a:noFill/>
            <a:miter lim="800000"/>
            <a:headEnd/>
            <a:tailEnd/>
          </a:ln>
          <a:effectLst/>
        </p:spPr>
        <p:txBody>
          <a:bodyPr>
            <a:spAutoFit/>
          </a:bodyPr>
          <a:lstStyle/>
          <a:p>
            <a:pPr algn="ctr">
              <a:defRPr/>
            </a:pPr>
            <a:r>
              <a:rPr lang="en-US" sz="4800" dirty="0">
                <a:solidFill>
                  <a:srgbClr val="FF9933"/>
                </a:solidFill>
                <a:effectLst>
                  <a:outerShdw blurRad="38100" dist="38100" dir="2700000" algn="tl">
                    <a:srgbClr val="000000"/>
                  </a:outerShdw>
                </a:effectLst>
                <a:latin typeface="Arial" charset="0"/>
              </a:rPr>
              <a:t>9T 13  (Continue)</a:t>
            </a:r>
          </a:p>
          <a:p>
            <a:pPr algn="ctr">
              <a:lnSpc>
                <a:spcPct val="90000"/>
              </a:lnSpc>
              <a:defRPr/>
            </a:pPr>
            <a:r>
              <a:rPr lang="en-US" sz="3600" dirty="0">
                <a:effectLst>
                  <a:outerShdw blurRad="38100" dist="38100" dir="2700000" algn="tl">
                    <a:srgbClr val="000000"/>
                  </a:outerShdw>
                </a:effectLst>
                <a:latin typeface="Arial" charset="0"/>
              </a:rPr>
              <a:t>…They are </a:t>
            </a:r>
            <a:r>
              <a:rPr lang="en-US" sz="3600" dirty="0">
                <a:solidFill>
                  <a:srgbClr val="FF9933"/>
                </a:solidFill>
                <a:effectLst>
                  <a:outerShdw blurRad="38100" dist="38100" dir="2700000" algn="tl">
                    <a:srgbClr val="000000"/>
                  </a:outerShdw>
                </a:effectLst>
                <a:latin typeface="Arial" charset="0"/>
              </a:rPr>
              <a:t>struggling in vain</a:t>
            </a:r>
            <a:r>
              <a:rPr lang="en-US" sz="3600" dirty="0">
                <a:effectLst>
                  <a:outerShdw blurRad="38100" dist="38100" dir="2700000" algn="tl">
                    <a:srgbClr val="000000"/>
                  </a:outerShdw>
                </a:effectLst>
                <a:latin typeface="Arial" charset="0"/>
              </a:rPr>
              <a:t> to place business operations on a more secure basis.  </a:t>
            </a:r>
            <a:r>
              <a:rPr lang="en-US" sz="3600" i="1" dirty="0">
                <a:solidFill>
                  <a:srgbClr val="FF9933"/>
                </a:solidFill>
                <a:effectLst>
                  <a:outerShdw blurRad="38100" dist="38100" dir="2700000" algn="tl">
                    <a:srgbClr val="000000"/>
                  </a:outerShdw>
                </a:effectLst>
                <a:latin typeface="Arial" charset="0"/>
              </a:rPr>
              <a:t>If men would give more heed to the teaching of God’s word</a:t>
            </a:r>
            <a:r>
              <a:rPr lang="en-US" sz="3600" dirty="0">
                <a:effectLst>
                  <a:outerShdw blurRad="38100" dist="38100" dir="2700000" algn="tl">
                    <a:srgbClr val="000000"/>
                  </a:outerShdw>
                </a:effectLst>
                <a:latin typeface="Arial" charset="0"/>
              </a:rPr>
              <a:t>, they would find a solution of the problems that perplex them.”</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solidFill>
                <a:srgbClr val="FFFFFF"/>
              </a:solidFill>
              <a:latin typeface="Times New Roman" panose="02020603050405020304" pitchFamily="18" charset="0"/>
            </a:endParaRPr>
          </a:p>
        </p:txBody>
      </p:sp>
      <p:sp>
        <p:nvSpPr>
          <p:cNvPr id="150531" name="Text Box 3"/>
          <p:cNvSpPr txBox="1">
            <a:spLocks noChangeArrowheads="1"/>
          </p:cNvSpPr>
          <p:nvPr/>
        </p:nvSpPr>
        <p:spPr bwMode="auto">
          <a:xfrm>
            <a:off x="457200" y="290691"/>
            <a:ext cx="8153400" cy="6186309"/>
          </a:xfrm>
          <a:prstGeom prst="rect">
            <a:avLst/>
          </a:prstGeom>
          <a:noFill/>
          <a:ln w="9525">
            <a:noFill/>
            <a:miter lim="800000"/>
            <a:headEnd/>
            <a:tailEnd/>
          </a:ln>
          <a:effectLst/>
        </p:spPr>
        <p:txBody>
          <a:bodyPr>
            <a:spAutoFit/>
          </a:bodyPr>
          <a:lstStyle/>
          <a:p>
            <a:pPr algn="ctr">
              <a:spcBef>
                <a:spcPct val="50000"/>
              </a:spcBef>
              <a:defRPr/>
            </a:pPr>
            <a:r>
              <a:rPr lang="en-US" sz="3600" dirty="0">
                <a:solidFill>
                  <a:srgbClr val="FFFFFF"/>
                </a:solidFill>
                <a:effectLst>
                  <a:outerShdw blurRad="38100" dist="38100" dir="2700000" algn="tl">
                    <a:srgbClr val="000000"/>
                  </a:outerShdw>
                </a:effectLst>
                <a:latin typeface="Times New Roman" pitchFamily="18" charset="0"/>
              </a:rPr>
              <a:t>With acknowledgement and </a:t>
            </a:r>
            <a:r>
              <a:rPr lang="en-US" sz="3600" dirty="0" err="1">
                <a:solidFill>
                  <a:srgbClr val="FFFFFF"/>
                </a:solidFill>
                <a:effectLst>
                  <a:outerShdw blurRad="38100" dist="38100" dir="2700000" algn="tl">
                    <a:srgbClr val="000000"/>
                  </a:outerShdw>
                </a:effectLst>
                <a:latin typeface="Times New Roman" pitchFamily="18" charset="0"/>
              </a:rPr>
              <a:t>honour</a:t>
            </a:r>
            <a:r>
              <a:rPr lang="en-US" sz="3600" dirty="0">
                <a:solidFill>
                  <a:srgbClr val="FFFFFF"/>
                </a:solidFill>
                <a:effectLst>
                  <a:outerShdw blurRad="38100" dist="38100" dir="2700000" algn="tl">
                    <a:srgbClr val="000000"/>
                  </a:outerShdw>
                </a:effectLst>
                <a:latin typeface="Times New Roman" pitchFamily="18" charset="0"/>
              </a:rPr>
              <a:t> to our Heavenly Father for the wisdom and insight granted to                                       G. Edward </a:t>
            </a:r>
            <a:r>
              <a:rPr lang="en-US" sz="3600" dirty="0" smtClean="0">
                <a:solidFill>
                  <a:srgbClr val="FFFFFF"/>
                </a:solidFill>
                <a:effectLst>
                  <a:outerShdw blurRad="38100" dist="38100" dir="2700000" algn="tl">
                    <a:srgbClr val="000000"/>
                  </a:outerShdw>
                </a:effectLst>
                <a:latin typeface="Times New Roman" pitchFamily="18" charset="0"/>
              </a:rPr>
              <a:t>Reid, former                                    </a:t>
            </a:r>
            <a:r>
              <a:rPr lang="en-US" sz="3600" dirty="0">
                <a:solidFill>
                  <a:srgbClr val="FFFFFF"/>
                </a:solidFill>
                <a:effectLst>
                  <a:outerShdw blurRad="38100" dist="38100" dir="2700000" algn="tl">
                    <a:srgbClr val="000000"/>
                  </a:outerShdw>
                </a:effectLst>
                <a:latin typeface="Times New Roman" pitchFamily="18" charset="0"/>
              </a:rPr>
              <a:t>Stewardship </a:t>
            </a:r>
            <a:r>
              <a:rPr lang="en-US" sz="3600" dirty="0" smtClean="0">
                <a:solidFill>
                  <a:srgbClr val="FFFFFF"/>
                </a:solidFill>
                <a:effectLst>
                  <a:outerShdw blurRad="38100" dist="38100" dir="2700000" algn="tl">
                    <a:srgbClr val="000000"/>
                  </a:outerShdw>
                </a:effectLst>
                <a:latin typeface="Times New Roman" pitchFamily="18" charset="0"/>
              </a:rPr>
              <a:t>Ministries Director,                       North-American Division,  </a:t>
            </a:r>
            <a:r>
              <a:rPr lang="en-US" sz="3600" dirty="0">
                <a:solidFill>
                  <a:srgbClr val="FFFFFF"/>
                </a:solidFill>
                <a:effectLst>
                  <a:outerShdw blurRad="38100" dist="38100" dir="2700000" algn="tl">
                    <a:srgbClr val="000000"/>
                  </a:outerShdw>
                </a:effectLst>
                <a:latin typeface="Times New Roman" pitchFamily="18" charset="0"/>
              </a:rPr>
              <a:t>whose series                                        “Your Finances in Changing Times”                                as well as                                                         “It’s Your Money, Isn’t It?”                       laid the foundation for the                   “Money, Money, Money…!” seminar.</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1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latin typeface="Times New Roman" panose="02020603050405020304" pitchFamily="18" charset="0"/>
            </a:endParaRPr>
          </a:p>
        </p:txBody>
      </p:sp>
      <p:sp>
        <p:nvSpPr>
          <p:cNvPr id="22532" name="Text Box 3"/>
          <p:cNvSpPr txBox="1">
            <a:spLocks noChangeArrowheads="1"/>
          </p:cNvSpPr>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endParaRPr lang="en-GB" altLang="en-US" sz="5400">
              <a:latin typeface="Times New Roman" panose="02020603050405020304" pitchFamily="18" charset="0"/>
            </a:endParaRPr>
          </a:p>
        </p:txBody>
      </p:sp>
      <p:sp>
        <p:nvSpPr>
          <p:cNvPr id="149508" name="Text Box 4"/>
          <p:cNvSpPr txBox="1">
            <a:spLocks noChangeArrowheads="1"/>
          </p:cNvSpPr>
          <p:nvPr/>
        </p:nvSpPr>
        <p:spPr bwMode="auto">
          <a:xfrm>
            <a:off x="3429000" y="3549650"/>
            <a:ext cx="5562600" cy="2287588"/>
          </a:xfrm>
          <a:prstGeom prst="rect">
            <a:avLst/>
          </a:prstGeom>
          <a:noFill/>
          <a:ln w="9525">
            <a:noFill/>
            <a:miter lim="800000"/>
            <a:headEnd/>
            <a:tailEnd/>
          </a:ln>
          <a:effectLst/>
        </p:spPr>
        <p:txBody>
          <a:bodyPr>
            <a:spAutoFit/>
          </a:bodyPr>
          <a:lstStyle/>
          <a:p>
            <a:pPr algn="ctr">
              <a:spcBef>
                <a:spcPct val="50000"/>
              </a:spcBef>
              <a:defRPr/>
            </a:pPr>
            <a:r>
              <a:rPr lang="en-US" sz="4800" dirty="0">
                <a:solidFill>
                  <a:srgbClr val="FF9933"/>
                </a:solidFill>
                <a:effectLst>
                  <a:outerShdw blurRad="38100" dist="38100" dir="2700000" algn="tl">
                    <a:srgbClr val="000000"/>
                  </a:outerShdw>
                </a:effectLst>
                <a:latin typeface="Comic Sans MS" pitchFamily="66" charset="0"/>
              </a:rPr>
              <a:t>Where should       I invest my    money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9508"/>
                                        </p:tgtEl>
                                        <p:attrNameLst>
                                          <p:attrName>style.visibility</p:attrName>
                                        </p:attrNameLst>
                                      </p:cBhvr>
                                      <p:to>
                                        <p:strVal val="visible"/>
                                      </p:to>
                                    </p:set>
                                    <p:animEffect transition="in" filter="box(in)">
                                      <p:cBhvr>
                                        <p:cTn id="7" dur="500"/>
                                        <p:tgtEl>
                                          <p:spTgt spid="149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O039"/>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p:cNvSpPr txBox="1">
            <a:spLocks noChangeArrowheads="1"/>
          </p:cNvSpPr>
          <p:nvPr/>
        </p:nvSpPr>
        <p:spPr bwMode="auto">
          <a:xfrm>
            <a:off x="838200" y="71438"/>
            <a:ext cx="8305800" cy="4271962"/>
          </a:xfrm>
          <a:prstGeom prst="rect">
            <a:avLst/>
          </a:prstGeom>
          <a:noFill/>
          <a:ln w="9525">
            <a:noFill/>
            <a:miter lim="800000"/>
            <a:headEnd/>
            <a:tailEnd/>
          </a:ln>
          <a:effectLst/>
        </p:spPr>
        <p:txBody>
          <a:bodyPr>
            <a:spAutoFit/>
          </a:bodyPr>
          <a:lstStyle/>
          <a:p>
            <a:pPr algn="ctr">
              <a:spcBef>
                <a:spcPct val="50000"/>
              </a:spcBef>
              <a:defRPr/>
            </a:pPr>
            <a:r>
              <a:rPr lang="en-US" sz="4000" dirty="0">
                <a:solidFill>
                  <a:srgbClr val="FF9933"/>
                </a:solidFill>
                <a:effectLst>
                  <a:outerShdw blurRad="38100" dist="38100" dir="2700000" algn="tl">
                    <a:srgbClr val="000000"/>
                  </a:outerShdw>
                </a:effectLst>
                <a:latin typeface="Arial" charset="0"/>
              </a:rPr>
              <a:t>Testimonies Vol. 6, </a:t>
            </a:r>
            <a:r>
              <a:rPr lang="en-US" sz="4000" dirty="0" smtClean="0">
                <a:solidFill>
                  <a:srgbClr val="FF9933"/>
                </a:solidFill>
                <a:effectLst>
                  <a:outerShdw blurRad="38100" dist="38100" dir="2700000" algn="tl">
                    <a:srgbClr val="000000"/>
                  </a:outerShdw>
                </a:effectLst>
                <a:latin typeface="Arial" charset="0"/>
              </a:rPr>
              <a:t>p.448</a:t>
            </a:r>
            <a:endParaRPr lang="en-US" sz="3200" dirty="0">
              <a:solidFill>
                <a:srgbClr val="FFFF00"/>
              </a:solidFill>
              <a:effectLst>
                <a:outerShdw blurRad="38100" dist="38100" dir="2700000" algn="tl">
                  <a:srgbClr val="000000"/>
                </a:outerShdw>
              </a:effectLst>
              <a:latin typeface="Times New Roman" pitchFamily="18" charset="0"/>
            </a:endParaRPr>
          </a:p>
          <a:p>
            <a:pPr algn="ctr">
              <a:spcBef>
                <a:spcPct val="50000"/>
              </a:spcBef>
              <a:defRPr/>
            </a:pPr>
            <a:r>
              <a:rPr lang="en-US" sz="3600" dirty="0">
                <a:effectLst>
                  <a:outerShdw blurRad="38100" dist="38100" dir="2700000" algn="tl">
                    <a:srgbClr val="000000"/>
                  </a:outerShdw>
                </a:effectLst>
                <a:latin typeface="Arial" charset="0"/>
              </a:rPr>
              <a:t>“There are only </a:t>
            </a:r>
            <a:r>
              <a:rPr lang="en-US" sz="3600" dirty="0">
                <a:solidFill>
                  <a:srgbClr val="FF9933"/>
                </a:solidFill>
                <a:effectLst>
                  <a:outerShdw blurRad="38100" dist="38100" dir="2700000" algn="tl">
                    <a:srgbClr val="000000"/>
                  </a:outerShdw>
                </a:effectLst>
                <a:latin typeface="Arial" charset="0"/>
              </a:rPr>
              <a:t>two places</a:t>
            </a:r>
            <a:r>
              <a:rPr lang="en-US" sz="3600" dirty="0">
                <a:effectLst>
                  <a:outerShdw blurRad="38100" dist="38100" dir="2700000" algn="tl">
                    <a:srgbClr val="000000"/>
                  </a:outerShdw>
                </a:effectLst>
                <a:latin typeface="Arial" charset="0"/>
              </a:rPr>
              <a:t> in the world where we can deposit our treasures - in </a:t>
            </a:r>
            <a:r>
              <a:rPr lang="en-US" sz="3600" dirty="0">
                <a:solidFill>
                  <a:srgbClr val="FF9933"/>
                </a:solidFill>
                <a:effectLst>
                  <a:outerShdw blurRad="38100" dist="38100" dir="2700000" algn="tl">
                    <a:srgbClr val="000000"/>
                  </a:outerShdw>
                </a:effectLst>
                <a:latin typeface="Arial" charset="0"/>
              </a:rPr>
              <a:t>God’s storehouse</a:t>
            </a:r>
            <a:r>
              <a:rPr lang="en-US" sz="3600" dirty="0">
                <a:effectLst>
                  <a:outerShdw blurRad="38100" dist="38100" dir="2700000" algn="tl">
                    <a:srgbClr val="000000"/>
                  </a:outerShdw>
                </a:effectLst>
                <a:latin typeface="Arial" charset="0"/>
              </a:rPr>
              <a:t> or in Satan’s, and all that is not devoted to Christ’s service is counted on </a:t>
            </a:r>
            <a:r>
              <a:rPr lang="en-US" sz="3600" dirty="0">
                <a:solidFill>
                  <a:srgbClr val="FF9933"/>
                </a:solidFill>
                <a:effectLst>
                  <a:outerShdw blurRad="38100" dist="38100" dir="2700000" algn="tl">
                    <a:srgbClr val="000000"/>
                  </a:outerShdw>
                </a:effectLst>
                <a:latin typeface="Arial" charset="0"/>
              </a:rPr>
              <a:t>Satan’s side</a:t>
            </a:r>
            <a:r>
              <a:rPr lang="en-US" sz="3600" dirty="0">
                <a:effectLst>
                  <a:outerShdw blurRad="38100" dist="38100" dir="2700000" algn="tl">
                    <a:srgbClr val="000000"/>
                  </a:outerShdw>
                </a:effectLst>
                <a:latin typeface="Arial" charset="0"/>
              </a:rPr>
              <a:t> and goes to strengthen his cause.”</a:t>
            </a: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D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latin typeface="Times New Roman" panose="02020603050405020304" pitchFamily="18" charset="0"/>
            </a:endParaRPr>
          </a:p>
        </p:txBody>
      </p:sp>
      <p:sp>
        <p:nvSpPr>
          <p:cNvPr id="186371" name="Text Box 3"/>
          <p:cNvSpPr txBox="1">
            <a:spLocks noChangeArrowheads="1"/>
          </p:cNvSpPr>
          <p:nvPr/>
        </p:nvSpPr>
        <p:spPr bwMode="auto">
          <a:xfrm>
            <a:off x="0" y="0"/>
            <a:ext cx="5943600" cy="6386513"/>
          </a:xfrm>
          <a:prstGeom prst="rect">
            <a:avLst/>
          </a:prstGeom>
          <a:solidFill>
            <a:srgbClr val="000000">
              <a:alpha val="60001"/>
            </a:srgbClr>
          </a:solidFill>
          <a:ln w="9525">
            <a:noFill/>
            <a:miter lim="800000"/>
            <a:headEnd/>
            <a:tailEnd/>
          </a:ln>
          <a:effectLst/>
        </p:spPr>
        <p:txBody>
          <a:bodyPr>
            <a:spAutoFit/>
          </a:bodyPr>
          <a:lstStyle/>
          <a:p>
            <a:pPr algn="ctr">
              <a:spcBef>
                <a:spcPct val="50000"/>
              </a:spcBef>
              <a:defRPr/>
            </a:pPr>
            <a:r>
              <a:rPr lang="en-US" sz="4000" dirty="0">
                <a:solidFill>
                  <a:srgbClr val="FF9933"/>
                </a:solidFill>
                <a:effectLst>
                  <a:outerShdw blurRad="38100" dist="38100" dir="2700000" algn="tl">
                    <a:srgbClr val="FFFFFF"/>
                  </a:outerShdw>
                </a:effectLst>
                <a:latin typeface="Arial" charset="0"/>
              </a:rPr>
              <a:t>(The Devil’s         Workers Meeting) </a:t>
            </a:r>
            <a:r>
              <a:rPr lang="en-US" sz="2800" dirty="0">
                <a:solidFill>
                  <a:srgbClr val="FF9933"/>
                </a:solidFill>
                <a:effectLst>
                  <a:outerShdw blurRad="38100" dist="38100" dir="2700000" algn="tl">
                    <a:srgbClr val="FFFFFF"/>
                  </a:outerShdw>
                </a:effectLst>
                <a:latin typeface="Arial" charset="0"/>
              </a:rPr>
              <a:t>                   Testimonies to Ministers, p 473,474</a:t>
            </a:r>
            <a:r>
              <a:rPr lang="en-US" dirty="0"/>
              <a:t> </a:t>
            </a:r>
            <a:endParaRPr lang="en-US" sz="4000" dirty="0">
              <a:solidFill>
                <a:srgbClr val="FF9933"/>
              </a:solidFill>
              <a:effectLst>
                <a:outerShdw blurRad="38100" dist="38100" dir="2700000" algn="tl">
                  <a:srgbClr val="FFFFFF"/>
                </a:outerShdw>
              </a:effectLst>
              <a:latin typeface="Arial" charset="0"/>
            </a:endParaRPr>
          </a:p>
          <a:p>
            <a:pPr algn="ctr">
              <a:spcBef>
                <a:spcPct val="50000"/>
              </a:spcBef>
              <a:defRPr/>
            </a:pPr>
            <a:r>
              <a:rPr lang="en-US" sz="3400" dirty="0">
                <a:effectLst>
                  <a:outerShdw blurRad="38100" dist="38100" dir="2700000" algn="tl">
                    <a:srgbClr val="010199"/>
                  </a:outerShdw>
                </a:effectLst>
                <a:latin typeface="Arial" charset="0"/>
              </a:rPr>
              <a:t>“Go make the possessors of lands and money drunk with the cares of this life. Present the world before them in its most attractive light, that they may lay up their treasure here and fix their affections upon earthly things…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6371">
                                            <p:txEl>
                                              <p:pRg st="1" end="1"/>
                                            </p:txEl>
                                          </p:spTgt>
                                        </p:tgtEl>
                                        <p:attrNameLst>
                                          <p:attrName>style.visibility</p:attrName>
                                        </p:attrNameLst>
                                      </p:cBhvr>
                                      <p:to>
                                        <p:strVal val="visible"/>
                                      </p:to>
                                    </p:set>
                                    <p:animEffect transition="in" filter="dissolve">
                                      <p:cBhvr>
                                        <p:cTn id="7" dur="500"/>
                                        <p:tgtEl>
                                          <p:spTgt spid="1863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D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latin typeface="Times New Roman" panose="02020603050405020304" pitchFamily="18" charset="0"/>
            </a:endParaRPr>
          </a:p>
        </p:txBody>
      </p:sp>
      <p:sp>
        <p:nvSpPr>
          <p:cNvPr id="198659" name="Text Box 3"/>
          <p:cNvSpPr txBox="1">
            <a:spLocks noChangeArrowheads="1"/>
          </p:cNvSpPr>
          <p:nvPr/>
        </p:nvSpPr>
        <p:spPr bwMode="auto">
          <a:xfrm>
            <a:off x="0" y="0"/>
            <a:ext cx="5486400" cy="6896100"/>
          </a:xfrm>
          <a:prstGeom prst="rect">
            <a:avLst/>
          </a:prstGeom>
          <a:solidFill>
            <a:srgbClr val="000000">
              <a:alpha val="60001"/>
            </a:srgbClr>
          </a:solidFill>
          <a:ln w="9525">
            <a:noFill/>
            <a:miter lim="800000"/>
            <a:headEnd/>
            <a:tailEnd/>
          </a:ln>
          <a:effectLst/>
        </p:spPr>
        <p:txBody>
          <a:bodyPr>
            <a:spAutoFit/>
          </a:bodyPr>
          <a:lstStyle/>
          <a:p>
            <a:pPr algn="ctr">
              <a:spcBef>
                <a:spcPct val="50000"/>
              </a:spcBef>
              <a:defRPr/>
            </a:pPr>
            <a:r>
              <a:rPr lang="en-US" sz="4000" dirty="0">
                <a:solidFill>
                  <a:srgbClr val="FF9933"/>
                </a:solidFill>
                <a:effectLst>
                  <a:outerShdw blurRad="38100" dist="38100" dir="2700000" algn="tl">
                    <a:srgbClr val="FFFFFF"/>
                  </a:outerShdw>
                </a:effectLst>
                <a:latin typeface="Arial" charset="0"/>
              </a:rPr>
              <a:t>TM.473-4                     </a:t>
            </a:r>
            <a:r>
              <a:rPr lang="en-US" sz="2800" dirty="0">
                <a:solidFill>
                  <a:srgbClr val="FF9933"/>
                </a:solidFill>
                <a:effectLst>
                  <a:outerShdw blurRad="38100" dist="38100" dir="2700000" algn="tl">
                    <a:srgbClr val="FFFFFF"/>
                  </a:outerShdw>
                </a:effectLst>
                <a:latin typeface="Arial" charset="0"/>
              </a:rPr>
              <a:t>(Continued…)</a:t>
            </a:r>
          </a:p>
          <a:p>
            <a:pPr algn="ctr">
              <a:spcBef>
                <a:spcPct val="50000"/>
              </a:spcBef>
              <a:defRPr/>
            </a:pPr>
            <a:r>
              <a:rPr lang="en-US" sz="3600" dirty="0">
                <a:effectLst>
                  <a:outerShdw blurRad="38100" dist="38100" dir="2700000" algn="tl">
                    <a:srgbClr val="010199"/>
                  </a:outerShdw>
                </a:effectLst>
                <a:latin typeface="Arial" charset="0"/>
              </a:rPr>
              <a:t>…We must do our utmost to prevent those who </a:t>
            </a:r>
            <a:r>
              <a:rPr lang="en-US" sz="3600" dirty="0" err="1">
                <a:effectLst>
                  <a:outerShdw blurRad="38100" dist="38100" dir="2700000" algn="tl">
                    <a:srgbClr val="010199"/>
                  </a:outerShdw>
                </a:effectLst>
                <a:latin typeface="Arial" charset="0"/>
              </a:rPr>
              <a:t>labour</a:t>
            </a:r>
            <a:r>
              <a:rPr lang="en-US" sz="3600" dirty="0">
                <a:effectLst>
                  <a:outerShdw blurRad="38100" dist="38100" dir="2700000" algn="tl">
                    <a:srgbClr val="010199"/>
                  </a:outerShdw>
                </a:effectLst>
                <a:latin typeface="Arial" charset="0"/>
              </a:rPr>
              <a:t> in God’s cause from obtaining means to use against us. Keep the money in our ranks. </a:t>
            </a:r>
            <a:r>
              <a:rPr lang="en-US" sz="3600" dirty="0">
                <a:effectLst>
                  <a:outerShdw blurRad="38100" dist="38100" dir="2700000" algn="tl">
                    <a:srgbClr val="010199"/>
                  </a:outerShdw>
                </a:effectLst>
              </a:rPr>
              <a:t>The more means they obtain, the more they will injure our kingdom by taking from us our subjects…</a:t>
            </a:r>
            <a:endParaRPr lang="en-US" sz="3600" dirty="0"/>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D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latin typeface="Times New Roman" panose="02020603050405020304" pitchFamily="18" charset="0"/>
            </a:endParaRPr>
          </a:p>
        </p:txBody>
      </p:sp>
      <p:sp>
        <p:nvSpPr>
          <p:cNvPr id="188419" name="Text Box 3"/>
          <p:cNvSpPr txBox="1">
            <a:spLocks noChangeArrowheads="1"/>
          </p:cNvSpPr>
          <p:nvPr/>
        </p:nvSpPr>
        <p:spPr bwMode="auto">
          <a:xfrm>
            <a:off x="0" y="0"/>
            <a:ext cx="6019800" cy="6834188"/>
          </a:xfrm>
          <a:prstGeom prst="rect">
            <a:avLst/>
          </a:prstGeom>
          <a:solidFill>
            <a:srgbClr val="000000">
              <a:alpha val="60001"/>
            </a:srgbClr>
          </a:solidFill>
          <a:ln w="9525">
            <a:noFill/>
            <a:miter lim="800000"/>
            <a:headEnd/>
            <a:tailEnd/>
          </a:ln>
          <a:effectLst/>
        </p:spPr>
        <p:txBody>
          <a:bodyPr>
            <a:spAutoFit/>
          </a:bodyPr>
          <a:lstStyle/>
          <a:p>
            <a:pPr algn="ctr">
              <a:spcBef>
                <a:spcPct val="50000"/>
              </a:spcBef>
              <a:defRPr/>
            </a:pPr>
            <a:r>
              <a:rPr lang="en-US" sz="4000" dirty="0">
                <a:solidFill>
                  <a:srgbClr val="FF9933"/>
                </a:solidFill>
                <a:effectLst>
                  <a:outerShdw blurRad="38100" dist="38100" dir="2700000" algn="tl">
                    <a:srgbClr val="FFFFFF"/>
                  </a:outerShdw>
                </a:effectLst>
                <a:latin typeface="Arial" charset="0"/>
              </a:rPr>
              <a:t>TM.473-474                  </a:t>
            </a:r>
            <a:r>
              <a:rPr lang="en-US" sz="2800" dirty="0">
                <a:solidFill>
                  <a:srgbClr val="FF9933"/>
                </a:solidFill>
                <a:effectLst>
                  <a:outerShdw blurRad="38100" dist="38100" dir="2700000" algn="tl">
                    <a:srgbClr val="FFFFFF"/>
                  </a:outerShdw>
                </a:effectLst>
                <a:latin typeface="Arial" charset="0"/>
              </a:rPr>
              <a:t>(Continued)</a:t>
            </a:r>
          </a:p>
          <a:p>
            <a:pPr algn="ctr">
              <a:lnSpc>
                <a:spcPct val="90000"/>
              </a:lnSpc>
              <a:spcBef>
                <a:spcPct val="50000"/>
              </a:spcBef>
              <a:defRPr/>
            </a:pPr>
            <a:r>
              <a:rPr lang="en-US" sz="3600" dirty="0">
                <a:effectLst>
                  <a:outerShdw blurRad="38100" dist="38100" dir="2700000" algn="tl">
                    <a:srgbClr val="010199"/>
                  </a:outerShdw>
                </a:effectLst>
                <a:latin typeface="Arial" charset="0"/>
              </a:rPr>
              <a:t>…Make them care more for money than for the up building of Christ’s kingdom and the spread of the truths we hate, and we need not fear their influence; </a:t>
            </a:r>
            <a:r>
              <a:rPr lang="en-US" sz="3600" dirty="0">
                <a:solidFill>
                  <a:srgbClr val="FF9933"/>
                </a:solidFill>
                <a:effectLst>
                  <a:outerShdw blurRad="38100" dist="38100" dir="2700000" algn="tl">
                    <a:srgbClr val="FFFFFF"/>
                  </a:outerShdw>
                </a:effectLst>
                <a:latin typeface="Arial" charset="0"/>
              </a:rPr>
              <a:t>for we know that every selfish, covetous person will fall under our power, and will finally be separated from God’s people.”</a:t>
            </a: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D0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spcBef>
                <a:spcPct val="50000"/>
              </a:spcBef>
            </a:pPr>
            <a:endParaRPr lang="en-GB" altLang="en-US" sz="5400" b="1" u="sng" smtClean="0">
              <a:solidFill>
                <a:srgbClr val="000000"/>
              </a:solidFill>
              <a:latin typeface="Times New Roman" panose="02020603050405020304" pitchFamily="18" charset="0"/>
            </a:endParaRPr>
          </a:p>
        </p:txBody>
      </p:sp>
      <p:sp>
        <p:nvSpPr>
          <p:cNvPr id="113667" name="Text Box 3"/>
          <p:cNvSpPr txBox="1">
            <a:spLocks noChangeArrowheads="1"/>
          </p:cNvSpPr>
          <p:nvPr/>
        </p:nvSpPr>
        <p:spPr bwMode="auto">
          <a:xfrm>
            <a:off x="0" y="-27162"/>
            <a:ext cx="9144000" cy="6868034"/>
          </a:xfrm>
          <a:prstGeom prst="rect">
            <a:avLst/>
          </a:prstGeom>
          <a:solidFill>
            <a:schemeClr val="tx1">
              <a:alpha val="50000"/>
            </a:schemeClr>
          </a:solidFill>
          <a:ln w="9525">
            <a:noFill/>
            <a:miter lim="800000"/>
            <a:headEnd/>
            <a:tailEnd/>
          </a:ln>
          <a:effectLst/>
        </p:spPr>
        <p:txBody>
          <a:bodyPr wrap="square">
            <a:spAutoFit/>
          </a:bodyPr>
          <a:lstStyle/>
          <a:p>
            <a:pPr algn="ctr">
              <a:lnSpc>
                <a:spcPct val="95000"/>
              </a:lnSpc>
              <a:spcBef>
                <a:spcPct val="50000"/>
              </a:spcBef>
              <a:defRPr/>
            </a:pPr>
            <a:r>
              <a:rPr lang="en-US" sz="3400" dirty="0" smtClean="0">
                <a:solidFill>
                  <a:srgbClr val="FF9933"/>
                </a:solidFill>
                <a:effectLst>
                  <a:outerShdw blurRad="38100" dist="38100" dir="2700000" algn="tl">
                    <a:srgbClr val="FFFFFF"/>
                  </a:outerShdw>
                </a:effectLst>
                <a:latin typeface="Comic Sans MS" panose="030F0702030302020204" pitchFamily="66" charset="0"/>
              </a:rPr>
              <a:t>SATAN’S STRATEGY</a:t>
            </a:r>
          </a:p>
          <a:p>
            <a:pPr marL="571500" indent="-571500">
              <a:lnSpc>
                <a:spcPct val="95000"/>
              </a:lnSpc>
              <a:spcBef>
                <a:spcPct val="50000"/>
              </a:spcBef>
              <a:buFont typeface="Arial" panose="020B0604020202020204" pitchFamily="34" charset="0"/>
              <a:buChar char="•"/>
              <a:defRPr/>
            </a:pPr>
            <a:r>
              <a:rPr lang="en-US" sz="3400" dirty="0" smtClean="0">
                <a:solidFill>
                  <a:srgbClr val="FF9933"/>
                </a:solidFill>
                <a:effectLst>
                  <a:outerShdw blurRad="38100" dist="38100" dir="2700000" algn="tl">
                    <a:srgbClr val="FFFFFF"/>
                  </a:outerShdw>
                </a:effectLst>
                <a:latin typeface="Comic Sans MS" panose="030F0702030302020204" pitchFamily="66" charset="0"/>
              </a:rPr>
              <a:t>The Target-</a:t>
            </a:r>
            <a:r>
              <a:rPr lang="en-US" sz="3400" dirty="0" smtClean="0">
                <a:solidFill>
                  <a:srgbClr val="FFFFFF"/>
                </a:solidFill>
                <a:effectLst>
                  <a:outerShdw blurRad="38100" dist="38100" dir="2700000" algn="tl">
                    <a:srgbClr val="FFFFFF"/>
                  </a:outerShdw>
                </a:effectLst>
                <a:latin typeface="Comic Sans MS" panose="030F0702030302020204" pitchFamily="66" charset="0"/>
              </a:rPr>
              <a:t>                                   Owners and Possessors</a:t>
            </a:r>
          </a:p>
          <a:p>
            <a:pPr marL="571500" indent="-571500">
              <a:lnSpc>
                <a:spcPct val="95000"/>
              </a:lnSpc>
              <a:spcBef>
                <a:spcPct val="50000"/>
              </a:spcBef>
              <a:buFont typeface="Arial" panose="020B0604020202020204" pitchFamily="34" charset="0"/>
              <a:buChar char="•"/>
              <a:defRPr/>
            </a:pPr>
            <a:r>
              <a:rPr lang="en-US" sz="3400" dirty="0" smtClean="0">
                <a:solidFill>
                  <a:srgbClr val="FF9933"/>
                </a:solidFill>
                <a:effectLst>
                  <a:outerShdw blurRad="38100" dist="38100" dir="2700000" algn="tl">
                    <a:srgbClr val="FFFFFF"/>
                  </a:outerShdw>
                </a:effectLst>
                <a:latin typeface="Comic Sans MS" panose="030F0702030302020204" pitchFamily="66" charset="0"/>
              </a:rPr>
              <a:t>The Aim-</a:t>
            </a:r>
            <a:r>
              <a:rPr lang="en-US" sz="3400" dirty="0" smtClean="0">
                <a:solidFill>
                  <a:srgbClr val="FFFFFF"/>
                </a:solidFill>
                <a:effectLst>
                  <a:outerShdw blurRad="38100" dist="38100" dir="2700000" algn="tl">
                    <a:srgbClr val="FFFFFF"/>
                  </a:outerShdw>
                </a:effectLst>
                <a:latin typeface="Comic Sans MS" panose="030F0702030302020204" pitchFamily="66" charset="0"/>
              </a:rPr>
              <a:t>                                              Shift Focus: Invest in the World</a:t>
            </a:r>
          </a:p>
          <a:p>
            <a:pPr marL="571500" indent="-571500">
              <a:lnSpc>
                <a:spcPct val="95000"/>
              </a:lnSpc>
              <a:spcBef>
                <a:spcPct val="50000"/>
              </a:spcBef>
              <a:buFont typeface="Arial" panose="020B0604020202020204" pitchFamily="34" charset="0"/>
              <a:buChar char="•"/>
              <a:defRPr/>
            </a:pPr>
            <a:r>
              <a:rPr lang="en-US" sz="3400" dirty="0" smtClean="0">
                <a:solidFill>
                  <a:srgbClr val="FF9933"/>
                </a:solidFill>
                <a:effectLst>
                  <a:outerShdw blurRad="38100" dist="38100" dir="2700000" algn="tl">
                    <a:srgbClr val="FFFFFF"/>
                  </a:outerShdw>
                </a:effectLst>
                <a:latin typeface="Comic Sans MS" panose="030F0702030302020204" pitchFamily="66" charset="0"/>
              </a:rPr>
              <a:t>The Method-</a:t>
            </a:r>
            <a:r>
              <a:rPr lang="en-US" sz="3400" dirty="0" smtClean="0">
                <a:solidFill>
                  <a:srgbClr val="FFFFFF"/>
                </a:solidFill>
                <a:effectLst>
                  <a:outerShdw blurRad="38100" dist="38100" dir="2700000" algn="tl">
                    <a:srgbClr val="FFFFFF"/>
                  </a:outerShdw>
                </a:effectLst>
                <a:latin typeface="Comic Sans MS" panose="030F0702030302020204" pitchFamily="66" charset="0"/>
              </a:rPr>
              <a:t>                                  Prevent Funds </a:t>
            </a:r>
            <a:r>
              <a:rPr lang="en-US" sz="3400" dirty="0">
                <a:solidFill>
                  <a:srgbClr val="FFFFFF"/>
                </a:solidFill>
                <a:effectLst>
                  <a:outerShdw blurRad="38100" dist="38100" dir="2700000" algn="tl">
                    <a:srgbClr val="FFFFFF"/>
                  </a:outerShdw>
                </a:effectLst>
                <a:latin typeface="Comic Sans MS" panose="030F0702030302020204" pitchFamily="66" charset="0"/>
              </a:rPr>
              <a:t>F</a:t>
            </a:r>
            <a:r>
              <a:rPr lang="en-US" sz="3400" dirty="0" smtClean="0">
                <a:solidFill>
                  <a:srgbClr val="FFFFFF"/>
                </a:solidFill>
                <a:effectLst>
                  <a:outerShdw blurRad="38100" dist="38100" dir="2700000" algn="tl">
                    <a:srgbClr val="FFFFFF"/>
                  </a:outerShdw>
                </a:effectLst>
                <a:latin typeface="Comic Sans MS" panose="030F0702030302020204" pitchFamily="66" charset="0"/>
              </a:rPr>
              <a:t>rom Leaking</a:t>
            </a:r>
          </a:p>
          <a:p>
            <a:pPr marL="571500" indent="-571500">
              <a:lnSpc>
                <a:spcPct val="95000"/>
              </a:lnSpc>
              <a:spcBef>
                <a:spcPct val="50000"/>
              </a:spcBef>
              <a:buFont typeface="Arial" panose="020B0604020202020204" pitchFamily="34" charset="0"/>
              <a:buChar char="•"/>
              <a:defRPr/>
            </a:pPr>
            <a:r>
              <a:rPr lang="en-US" sz="3400" dirty="0" smtClean="0">
                <a:solidFill>
                  <a:srgbClr val="FF9933"/>
                </a:solidFill>
                <a:effectLst>
                  <a:outerShdw blurRad="38100" dist="38100" dir="2700000" algn="tl">
                    <a:srgbClr val="FFFFFF"/>
                  </a:outerShdw>
                </a:effectLst>
                <a:latin typeface="Comic Sans MS" panose="030F0702030302020204" pitchFamily="66" charset="0"/>
              </a:rPr>
              <a:t>The Danger-</a:t>
            </a:r>
            <a:r>
              <a:rPr lang="en-US" sz="3400" dirty="0" smtClean="0">
                <a:solidFill>
                  <a:srgbClr val="FFFFFF"/>
                </a:solidFill>
                <a:effectLst>
                  <a:outerShdw blurRad="38100" dist="38100" dir="2700000" algn="tl">
                    <a:srgbClr val="FFFFFF"/>
                  </a:outerShdw>
                </a:effectLst>
                <a:latin typeface="Comic Sans MS" panose="030F0702030302020204" pitchFamily="66" charset="0"/>
              </a:rPr>
              <a:t>                                             The Three Angel’s Message</a:t>
            </a:r>
          </a:p>
          <a:p>
            <a:pPr marL="571500" indent="-571500">
              <a:lnSpc>
                <a:spcPct val="95000"/>
              </a:lnSpc>
              <a:spcBef>
                <a:spcPct val="50000"/>
              </a:spcBef>
              <a:buFont typeface="Arial" panose="020B0604020202020204" pitchFamily="34" charset="0"/>
              <a:buChar char="•"/>
              <a:defRPr/>
            </a:pPr>
            <a:r>
              <a:rPr lang="en-US" sz="3400" dirty="0" smtClean="0">
                <a:solidFill>
                  <a:srgbClr val="FF9933"/>
                </a:solidFill>
                <a:effectLst>
                  <a:outerShdw blurRad="38100" dist="38100" dir="2700000" algn="tl">
                    <a:srgbClr val="FFFFFF"/>
                  </a:outerShdw>
                </a:effectLst>
                <a:latin typeface="Comic Sans MS" panose="030F0702030302020204" pitchFamily="66" charset="0"/>
              </a:rPr>
              <a:t>The Result-    </a:t>
            </a:r>
            <a:r>
              <a:rPr lang="en-US" sz="3400" dirty="0" smtClean="0">
                <a:solidFill>
                  <a:srgbClr val="FFFFFF"/>
                </a:solidFill>
                <a:effectLst>
                  <a:outerShdw blurRad="38100" dist="38100" dir="2700000" algn="tl">
                    <a:srgbClr val="FFFFFF"/>
                  </a:outerShdw>
                </a:effectLst>
                <a:latin typeface="Comic Sans MS" panose="030F0702030302020204" pitchFamily="66" charset="0"/>
              </a:rPr>
              <a:t>                                   Eternal Separation </a:t>
            </a:r>
          </a:p>
        </p:txBody>
      </p:sp>
    </p:spTree>
    <p:extLst>
      <p:ext uri="{BB962C8B-B14F-4D97-AF65-F5344CB8AC3E}">
        <p14:creationId xmlns:p14="http://schemas.microsoft.com/office/powerpoint/2010/main" val="205859365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667">
                                            <p:txEl>
                                              <p:pRg st="1" end="1"/>
                                            </p:txEl>
                                          </p:spTgt>
                                        </p:tgtEl>
                                        <p:attrNameLst>
                                          <p:attrName>style.visibility</p:attrName>
                                        </p:attrNameLst>
                                      </p:cBhvr>
                                      <p:to>
                                        <p:strVal val="visible"/>
                                      </p:to>
                                    </p:set>
                                    <p:animEffect transition="in" filter="fade">
                                      <p:cBhvr>
                                        <p:cTn id="7" dur="500"/>
                                        <p:tgtEl>
                                          <p:spTgt spid="1136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667">
                                            <p:txEl>
                                              <p:pRg st="2" end="2"/>
                                            </p:txEl>
                                          </p:spTgt>
                                        </p:tgtEl>
                                        <p:attrNameLst>
                                          <p:attrName>style.visibility</p:attrName>
                                        </p:attrNameLst>
                                      </p:cBhvr>
                                      <p:to>
                                        <p:strVal val="visible"/>
                                      </p:to>
                                    </p:set>
                                    <p:animEffect transition="in" filter="fade">
                                      <p:cBhvr>
                                        <p:cTn id="12" dur="500"/>
                                        <p:tgtEl>
                                          <p:spTgt spid="1136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667">
                                            <p:txEl>
                                              <p:pRg st="3" end="3"/>
                                            </p:txEl>
                                          </p:spTgt>
                                        </p:tgtEl>
                                        <p:attrNameLst>
                                          <p:attrName>style.visibility</p:attrName>
                                        </p:attrNameLst>
                                      </p:cBhvr>
                                      <p:to>
                                        <p:strVal val="visible"/>
                                      </p:to>
                                    </p:set>
                                    <p:animEffect transition="in" filter="fade">
                                      <p:cBhvr>
                                        <p:cTn id="17" dur="500"/>
                                        <p:tgtEl>
                                          <p:spTgt spid="1136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3667">
                                            <p:txEl>
                                              <p:pRg st="4" end="4"/>
                                            </p:txEl>
                                          </p:spTgt>
                                        </p:tgtEl>
                                        <p:attrNameLst>
                                          <p:attrName>style.visibility</p:attrName>
                                        </p:attrNameLst>
                                      </p:cBhvr>
                                      <p:to>
                                        <p:strVal val="visible"/>
                                      </p:to>
                                    </p:set>
                                    <p:animEffect transition="in" filter="fade">
                                      <p:cBhvr>
                                        <p:cTn id="22" dur="500"/>
                                        <p:tgtEl>
                                          <p:spTgt spid="11366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3667">
                                            <p:txEl>
                                              <p:pRg st="5" end="5"/>
                                            </p:txEl>
                                          </p:spTgt>
                                        </p:tgtEl>
                                        <p:attrNameLst>
                                          <p:attrName>style.visibility</p:attrName>
                                        </p:attrNameLst>
                                      </p:cBhvr>
                                      <p:to>
                                        <p:strVal val="visible"/>
                                      </p:to>
                                    </p:set>
                                    <p:animEffect transition="in" filter="fade">
                                      <p:cBhvr>
                                        <p:cTn id="27" dur="500"/>
                                        <p:tgtEl>
                                          <p:spTgt spid="1136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O039"/>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4" name="Text Box 2"/>
          <p:cNvSpPr txBox="1">
            <a:spLocks noChangeArrowheads="1"/>
          </p:cNvSpPr>
          <p:nvPr/>
        </p:nvSpPr>
        <p:spPr bwMode="auto">
          <a:xfrm>
            <a:off x="609600" y="609600"/>
            <a:ext cx="8001000" cy="3170099"/>
          </a:xfrm>
          <a:prstGeom prst="rect">
            <a:avLst/>
          </a:prstGeom>
          <a:noFill/>
          <a:ln w="9525">
            <a:noFill/>
            <a:miter lim="800000"/>
            <a:headEnd/>
            <a:tailEnd/>
          </a:ln>
          <a:effectLst/>
        </p:spPr>
        <p:txBody>
          <a:bodyPr>
            <a:spAutoFit/>
          </a:bodyPr>
          <a:lstStyle/>
          <a:p>
            <a:pPr algn="ctr">
              <a:spcBef>
                <a:spcPct val="50000"/>
              </a:spcBef>
              <a:defRPr/>
            </a:pPr>
            <a:r>
              <a:rPr lang="en-US" sz="4000" b="1" dirty="0">
                <a:solidFill>
                  <a:srgbClr val="FF9933"/>
                </a:solidFill>
                <a:effectLst>
                  <a:outerShdw blurRad="38100" dist="38100" dir="2700000" algn="tl">
                    <a:srgbClr val="000000"/>
                  </a:outerShdw>
                </a:effectLst>
                <a:latin typeface="Arial" charset="0"/>
              </a:rPr>
              <a:t>Christ Object Lessons </a:t>
            </a:r>
            <a:r>
              <a:rPr lang="en-US" sz="4000" b="1" dirty="0" smtClean="0">
                <a:solidFill>
                  <a:srgbClr val="FF9933"/>
                </a:solidFill>
                <a:effectLst>
                  <a:outerShdw blurRad="38100" dist="38100" dir="2700000" algn="tl">
                    <a:srgbClr val="000000"/>
                  </a:outerShdw>
                </a:effectLst>
                <a:latin typeface="Arial" charset="0"/>
              </a:rPr>
              <a:t>p.351</a:t>
            </a:r>
            <a:r>
              <a:rPr lang="en-US" sz="3200" dirty="0" smtClean="0">
                <a:solidFill>
                  <a:srgbClr val="FFFF00"/>
                </a:solidFill>
                <a:effectLst>
                  <a:outerShdw blurRad="38100" dist="38100" dir="2700000" algn="tl">
                    <a:srgbClr val="000000"/>
                  </a:outerShdw>
                </a:effectLst>
                <a:latin typeface="Arial" charset="0"/>
              </a:rPr>
              <a:t> </a:t>
            </a:r>
            <a:r>
              <a:rPr lang="en-US" sz="4000" dirty="0" smtClean="0">
                <a:effectLst>
                  <a:outerShdw blurRad="38100" dist="38100" dir="2700000" algn="tl">
                    <a:srgbClr val="000000"/>
                  </a:outerShdw>
                </a:effectLst>
                <a:latin typeface="Arial" charset="0"/>
              </a:rPr>
              <a:t>“</a:t>
            </a:r>
            <a:r>
              <a:rPr lang="en-US" sz="4000" dirty="0">
                <a:effectLst>
                  <a:outerShdw blurRad="38100" dist="38100" dir="2700000" algn="tl">
                    <a:srgbClr val="000000"/>
                  </a:outerShdw>
                </a:effectLst>
                <a:latin typeface="Arial" charset="0"/>
              </a:rPr>
              <a:t>Money has great value because it can do great good…</a:t>
            </a:r>
            <a:r>
              <a:rPr lang="en-US" sz="4000" b="1" i="1" dirty="0">
                <a:solidFill>
                  <a:srgbClr val="FFFF00"/>
                </a:solidFill>
                <a:effectLst>
                  <a:outerShdw blurRad="38100" dist="38100" dir="2700000" algn="tl">
                    <a:srgbClr val="000000"/>
                  </a:outerShdw>
                </a:effectLst>
                <a:latin typeface="Arial" charset="0"/>
              </a:rPr>
              <a:t>But</a:t>
            </a:r>
            <a:r>
              <a:rPr lang="en-US" sz="4000" dirty="0">
                <a:effectLst>
                  <a:outerShdw blurRad="38100" dist="38100" dir="2700000" algn="tl">
                    <a:srgbClr val="000000"/>
                  </a:outerShdw>
                </a:effectLst>
                <a:latin typeface="Arial" charset="0"/>
              </a:rPr>
              <a:t> </a:t>
            </a:r>
            <a:r>
              <a:rPr lang="en-US" sz="4000" u="sng" dirty="0">
                <a:effectLst>
                  <a:outerShdw blurRad="38100" dist="38100" dir="2700000" algn="tl">
                    <a:srgbClr val="000000"/>
                  </a:outerShdw>
                </a:effectLst>
                <a:latin typeface="Arial" charset="0"/>
              </a:rPr>
              <a:t>money is of no more value than sand</a:t>
            </a:r>
            <a:r>
              <a:rPr lang="en-US" sz="4000" dirty="0">
                <a:effectLst>
                  <a:outerShdw blurRad="38100" dist="38100" dir="2700000" algn="tl">
                    <a:srgbClr val="000000"/>
                  </a:outerShdw>
                </a:effectLst>
                <a:latin typeface="Arial" charset="0"/>
              </a:rPr>
              <a:t>, only as it is put to use </a:t>
            </a:r>
          </a:p>
        </p:txBody>
      </p:sp>
      <p:sp>
        <p:nvSpPr>
          <p:cNvPr id="110595" name="Text Box 3"/>
          <p:cNvSpPr txBox="1">
            <a:spLocks noChangeArrowheads="1"/>
          </p:cNvSpPr>
          <p:nvPr/>
        </p:nvSpPr>
        <p:spPr bwMode="auto">
          <a:xfrm>
            <a:off x="228600" y="4129087"/>
            <a:ext cx="8686800" cy="671513"/>
          </a:xfrm>
          <a:prstGeom prst="rect">
            <a:avLst/>
          </a:prstGeom>
          <a:noFill/>
          <a:ln w="9525">
            <a:noFill/>
            <a:miter lim="800000"/>
            <a:headEnd/>
            <a:tailEnd/>
          </a:ln>
          <a:effectLst/>
        </p:spPr>
        <p:txBody>
          <a:bodyPr>
            <a:spAutoFit/>
          </a:bodyPr>
          <a:lstStyle/>
          <a:p>
            <a:pPr>
              <a:spcBef>
                <a:spcPct val="50000"/>
              </a:spcBef>
              <a:defRPr/>
            </a:pPr>
            <a:r>
              <a:rPr lang="en-US" sz="3800" dirty="0">
                <a:effectLst>
                  <a:outerShdw blurRad="38100" dist="38100" dir="2700000" algn="tl">
                    <a:srgbClr val="000000"/>
                  </a:outerShdw>
                </a:effectLst>
                <a:latin typeface="Arial" charset="0"/>
              </a:rPr>
              <a:t>-  In providing for the necessities of life,</a:t>
            </a:r>
            <a:endParaRPr lang="en-GB" sz="3800" dirty="0"/>
          </a:p>
        </p:txBody>
      </p:sp>
      <p:sp>
        <p:nvSpPr>
          <p:cNvPr id="110596" name="Text Box 4"/>
          <p:cNvSpPr txBox="1">
            <a:spLocks noChangeArrowheads="1"/>
          </p:cNvSpPr>
          <p:nvPr/>
        </p:nvSpPr>
        <p:spPr bwMode="auto">
          <a:xfrm>
            <a:off x="228600" y="4860925"/>
            <a:ext cx="5410200" cy="701675"/>
          </a:xfrm>
          <a:prstGeom prst="rect">
            <a:avLst/>
          </a:prstGeom>
          <a:noFill/>
          <a:ln w="9525">
            <a:noFill/>
            <a:miter lim="800000"/>
            <a:headEnd/>
            <a:tailEnd/>
          </a:ln>
          <a:effectLst/>
        </p:spPr>
        <p:txBody>
          <a:bodyPr>
            <a:spAutoFit/>
          </a:bodyPr>
          <a:lstStyle/>
          <a:p>
            <a:pPr>
              <a:spcBef>
                <a:spcPct val="50000"/>
              </a:spcBef>
              <a:defRPr/>
            </a:pPr>
            <a:r>
              <a:rPr lang="en-US" sz="4000" dirty="0">
                <a:effectLst>
                  <a:outerShdw blurRad="38100" dist="38100" dir="2700000" algn="tl">
                    <a:srgbClr val="000000"/>
                  </a:outerShdw>
                </a:effectLst>
                <a:latin typeface="Arial" charset="0"/>
              </a:rPr>
              <a:t>-  In blessing others,</a:t>
            </a:r>
            <a:endParaRPr lang="en-GB" sz="4000" dirty="0">
              <a:effectLst>
                <a:outerShdw blurRad="38100" dist="38100" dir="2700000" algn="tl">
                  <a:srgbClr val="000000"/>
                </a:outerShdw>
              </a:effectLst>
              <a:latin typeface="Arial" charset="0"/>
            </a:endParaRPr>
          </a:p>
        </p:txBody>
      </p:sp>
      <p:sp>
        <p:nvSpPr>
          <p:cNvPr id="110597" name="Text Box 5"/>
          <p:cNvSpPr txBox="1">
            <a:spLocks noChangeArrowheads="1"/>
          </p:cNvSpPr>
          <p:nvPr/>
        </p:nvSpPr>
        <p:spPr bwMode="auto">
          <a:xfrm>
            <a:off x="228600" y="5562600"/>
            <a:ext cx="8915400" cy="701675"/>
          </a:xfrm>
          <a:prstGeom prst="rect">
            <a:avLst/>
          </a:prstGeom>
          <a:noFill/>
          <a:ln w="9525">
            <a:noFill/>
            <a:miter lim="800000"/>
            <a:headEnd/>
            <a:tailEnd/>
          </a:ln>
          <a:effectLst/>
        </p:spPr>
        <p:txBody>
          <a:bodyPr>
            <a:spAutoFit/>
          </a:bodyPr>
          <a:lstStyle/>
          <a:p>
            <a:pPr>
              <a:spcBef>
                <a:spcPct val="50000"/>
              </a:spcBef>
              <a:defRPr/>
            </a:pPr>
            <a:r>
              <a:rPr lang="en-US" sz="4000" dirty="0">
                <a:effectLst>
                  <a:outerShdw blurRad="38100" dist="38100" dir="2700000" algn="tl">
                    <a:srgbClr val="000000"/>
                  </a:outerShdw>
                </a:effectLst>
                <a:latin typeface="Arial" charset="0"/>
              </a:rPr>
              <a:t>-  And advancing the cause of Christ.”</a:t>
            </a:r>
            <a:endParaRPr lang="en-GB"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595"/>
                                        </p:tgtEl>
                                        <p:attrNameLst>
                                          <p:attrName>style.visibility</p:attrName>
                                        </p:attrNameLst>
                                      </p:cBhvr>
                                      <p:to>
                                        <p:strVal val="visible"/>
                                      </p:to>
                                    </p:set>
                                    <p:anim calcmode="lin" valueType="num">
                                      <p:cBhvr additive="base">
                                        <p:cTn id="7" dur="500" fill="hold"/>
                                        <p:tgtEl>
                                          <p:spTgt spid="110595"/>
                                        </p:tgtEl>
                                        <p:attrNameLst>
                                          <p:attrName>ppt_x</p:attrName>
                                        </p:attrNameLst>
                                      </p:cBhvr>
                                      <p:tavLst>
                                        <p:tav tm="0">
                                          <p:val>
                                            <p:strVal val="#ppt_x"/>
                                          </p:val>
                                        </p:tav>
                                        <p:tav tm="100000">
                                          <p:val>
                                            <p:strVal val="#ppt_x"/>
                                          </p:val>
                                        </p:tav>
                                      </p:tavLst>
                                    </p:anim>
                                    <p:anim calcmode="lin" valueType="num">
                                      <p:cBhvr additive="base">
                                        <p:cTn id="8" dur="500" fill="hold"/>
                                        <p:tgtEl>
                                          <p:spTgt spid="11059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0596"/>
                                        </p:tgtEl>
                                        <p:attrNameLst>
                                          <p:attrName>style.visibility</p:attrName>
                                        </p:attrNameLst>
                                      </p:cBhvr>
                                      <p:to>
                                        <p:strVal val="visible"/>
                                      </p:to>
                                    </p:set>
                                    <p:anim calcmode="lin" valueType="num">
                                      <p:cBhvr additive="base">
                                        <p:cTn id="13" dur="500" fill="hold"/>
                                        <p:tgtEl>
                                          <p:spTgt spid="110596"/>
                                        </p:tgtEl>
                                        <p:attrNameLst>
                                          <p:attrName>ppt_x</p:attrName>
                                        </p:attrNameLst>
                                      </p:cBhvr>
                                      <p:tavLst>
                                        <p:tav tm="0">
                                          <p:val>
                                            <p:strVal val="#ppt_x"/>
                                          </p:val>
                                        </p:tav>
                                        <p:tav tm="100000">
                                          <p:val>
                                            <p:strVal val="#ppt_x"/>
                                          </p:val>
                                        </p:tav>
                                      </p:tavLst>
                                    </p:anim>
                                    <p:anim calcmode="lin" valueType="num">
                                      <p:cBhvr additive="base">
                                        <p:cTn id="14" dur="500" fill="hold"/>
                                        <p:tgtEl>
                                          <p:spTgt spid="11059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0597"/>
                                        </p:tgtEl>
                                        <p:attrNameLst>
                                          <p:attrName>style.visibility</p:attrName>
                                        </p:attrNameLst>
                                      </p:cBhvr>
                                      <p:to>
                                        <p:strVal val="visible"/>
                                      </p:to>
                                    </p:set>
                                    <p:anim calcmode="lin" valueType="num">
                                      <p:cBhvr additive="base">
                                        <p:cTn id="19" dur="500" fill="hold"/>
                                        <p:tgtEl>
                                          <p:spTgt spid="110597"/>
                                        </p:tgtEl>
                                        <p:attrNameLst>
                                          <p:attrName>ppt_x</p:attrName>
                                        </p:attrNameLst>
                                      </p:cBhvr>
                                      <p:tavLst>
                                        <p:tav tm="0">
                                          <p:val>
                                            <p:strVal val="#ppt_x"/>
                                          </p:val>
                                        </p:tav>
                                        <p:tav tm="100000">
                                          <p:val>
                                            <p:strVal val="#ppt_x"/>
                                          </p:val>
                                        </p:tav>
                                      </p:tavLst>
                                    </p:anim>
                                    <p:anim calcmode="lin" valueType="num">
                                      <p:cBhvr additive="base">
                                        <p:cTn id="20" dur="500" fill="hold"/>
                                        <p:tgtEl>
                                          <p:spTgt spid="1105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p:bldP spid="110596" grpId="0"/>
      <p:bldP spid="11059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J011"/>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latin typeface="Times New Roman" panose="02020603050405020304" pitchFamily="18" charset="0"/>
            </a:endParaRPr>
          </a:p>
        </p:txBody>
      </p:sp>
      <p:sp>
        <p:nvSpPr>
          <p:cNvPr id="139267" name="Text Box 3"/>
          <p:cNvSpPr txBox="1">
            <a:spLocks noChangeArrowheads="1"/>
          </p:cNvSpPr>
          <p:nvPr/>
        </p:nvSpPr>
        <p:spPr bwMode="auto">
          <a:xfrm>
            <a:off x="1981200" y="142315"/>
            <a:ext cx="6858000" cy="5995487"/>
          </a:xfrm>
          <a:prstGeom prst="rect">
            <a:avLst/>
          </a:prstGeom>
          <a:noFill/>
          <a:ln w="9525">
            <a:noFill/>
            <a:miter lim="800000"/>
            <a:headEnd/>
            <a:tailEnd/>
          </a:ln>
          <a:effectLst/>
        </p:spPr>
        <p:txBody>
          <a:bodyPr wrap="square">
            <a:spAutoFit/>
          </a:bodyPr>
          <a:lstStyle/>
          <a:p>
            <a:pPr algn="ctr">
              <a:lnSpc>
                <a:spcPct val="90000"/>
              </a:lnSpc>
              <a:spcBef>
                <a:spcPct val="50000"/>
              </a:spcBef>
              <a:defRPr/>
            </a:pPr>
            <a:r>
              <a:rPr lang="en-US" sz="4400" b="1" dirty="0">
                <a:solidFill>
                  <a:srgbClr val="FF9933"/>
                </a:solidFill>
                <a:effectLst>
                  <a:outerShdw blurRad="38100" dist="38100" dir="2700000" algn="tl">
                    <a:srgbClr val="000000"/>
                  </a:outerShdw>
                </a:effectLst>
                <a:latin typeface="Arial" charset="0"/>
              </a:rPr>
              <a:t>Testimonies Vol.3 </a:t>
            </a:r>
            <a:r>
              <a:rPr lang="en-US" sz="4400" b="1" dirty="0" smtClean="0">
                <a:solidFill>
                  <a:srgbClr val="FF9933"/>
                </a:solidFill>
                <a:effectLst>
                  <a:outerShdw blurRad="38100" dist="38100" dir="2700000" algn="tl">
                    <a:srgbClr val="000000"/>
                  </a:outerShdw>
                </a:effectLst>
                <a:latin typeface="Arial" charset="0"/>
              </a:rPr>
              <a:t>p.387</a:t>
            </a:r>
            <a:endParaRPr lang="en-US" sz="4400" dirty="0">
              <a:solidFill>
                <a:srgbClr val="FFFF00"/>
              </a:solidFill>
              <a:effectLst>
                <a:outerShdw blurRad="38100" dist="38100" dir="2700000" algn="tl">
                  <a:srgbClr val="000000"/>
                </a:outerShdw>
              </a:effectLst>
              <a:latin typeface="Arial" charset="0"/>
            </a:endParaRPr>
          </a:p>
          <a:p>
            <a:pPr algn="ctr">
              <a:lnSpc>
                <a:spcPct val="90000"/>
              </a:lnSpc>
              <a:spcBef>
                <a:spcPct val="50000"/>
              </a:spcBef>
              <a:defRPr/>
            </a:pPr>
            <a:r>
              <a:rPr lang="en-US" sz="4000" dirty="0">
                <a:effectLst>
                  <a:outerShdw blurRad="38100" dist="38100" dir="2700000" algn="tl">
                    <a:srgbClr val="000000"/>
                  </a:outerShdw>
                </a:effectLst>
                <a:latin typeface="Times New Roman" pitchFamily="18" charset="0"/>
              </a:rPr>
              <a:t> </a:t>
            </a:r>
            <a:r>
              <a:rPr lang="en-US" sz="4000" dirty="0">
                <a:effectLst>
                  <a:outerShdw blurRad="38100" dist="38100" dir="2700000" algn="tl">
                    <a:srgbClr val="000000"/>
                  </a:outerShdw>
                </a:effectLst>
                <a:latin typeface="Arial" charset="0"/>
              </a:rPr>
              <a:t>“Practical benevolence will give </a:t>
            </a:r>
            <a:r>
              <a:rPr lang="en-US" sz="4000" i="1" dirty="0">
                <a:solidFill>
                  <a:srgbClr val="FFFF00"/>
                </a:solidFill>
                <a:effectLst>
                  <a:outerShdw blurRad="38100" dist="38100" dir="2700000" algn="tl">
                    <a:srgbClr val="000000"/>
                  </a:outerShdw>
                </a:effectLst>
                <a:latin typeface="Arial" charset="0"/>
              </a:rPr>
              <a:t>spiritual life</a:t>
            </a:r>
            <a:r>
              <a:rPr lang="en-US" sz="4000" dirty="0">
                <a:effectLst>
                  <a:outerShdw blurRad="38100" dist="38100" dir="2700000" algn="tl">
                    <a:srgbClr val="000000"/>
                  </a:outerShdw>
                </a:effectLst>
                <a:latin typeface="Arial" charset="0"/>
              </a:rPr>
              <a:t> to thousands of nominal professors of the truth.   It will </a:t>
            </a:r>
            <a:r>
              <a:rPr lang="en-US" sz="4000" u="sng" dirty="0">
                <a:effectLst>
                  <a:outerShdw blurRad="38100" dist="38100" dir="2700000" algn="tl">
                    <a:srgbClr val="000000"/>
                  </a:outerShdw>
                </a:effectLst>
                <a:latin typeface="Arial" charset="0"/>
              </a:rPr>
              <a:t>transform</a:t>
            </a:r>
            <a:r>
              <a:rPr lang="en-US" sz="4000" dirty="0">
                <a:effectLst>
                  <a:outerShdw blurRad="38100" dist="38100" dir="2700000" algn="tl">
                    <a:srgbClr val="000000"/>
                  </a:outerShdw>
                </a:effectLst>
                <a:latin typeface="Arial" charset="0"/>
              </a:rPr>
              <a:t> them from selfish, covetous worshipers of mammon to earnest, </a:t>
            </a:r>
            <a:r>
              <a:rPr lang="en-US" sz="4000" i="1" dirty="0">
                <a:solidFill>
                  <a:srgbClr val="FFFF00"/>
                </a:solidFill>
                <a:effectLst>
                  <a:outerShdw blurRad="38100" dist="38100" dir="2700000" algn="tl">
                    <a:srgbClr val="000000"/>
                  </a:outerShdw>
                </a:effectLst>
                <a:latin typeface="Arial" charset="0"/>
              </a:rPr>
              <a:t>faithful co-workers</a:t>
            </a:r>
            <a:r>
              <a:rPr lang="en-US" sz="4000" dirty="0">
                <a:effectLst>
                  <a:outerShdw blurRad="38100" dist="38100" dir="2700000" algn="tl">
                    <a:srgbClr val="000000"/>
                  </a:outerShdw>
                </a:effectLst>
                <a:latin typeface="Arial" charset="0"/>
              </a:rPr>
              <a:t> with Christ in the salvation of sinners.”</a:t>
            </a: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Y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latin typeface="Times New Roman" panose="02020603050405020304" pitchFamily="18" charset="0"/>
            </a:endParaRPr>
          </a:p>
        </p:txBody>
      </p:sp>
      <p:sp>
        <p:nvSpPr>
          <p:cNvPr id="140291" name="Text Box 3"/>
          <p:cNvSpPr txBox="1">
            <a:spLocks noChangeArrowheads="1"/>
          </p:cNvSpPr>
          <p:nvPr/>
        </p:nvSpPr>
        <p:spPr bwMode="auto">
          <a:xfrm>
            <a:off x="1524000" y="762000"/>
            <a:ext cx="7620000" cy="4081117"/>
          </a:xfrm>
          <a:prstGeom prst="rect">
            <a:avLst/>
          </a:prstGeom>
          <a:noFill/>
          <a:ln w="9525">
            <a:noFill/>
            <a:miter lim="800000"/>
            <a:headEnd/>
            <a:tailEnd/>
          </a:ln>
          <a:effectLst/>
        </p:spPr>
        <p:txBody>
          <a:bodyPr wrap="square">
            <a:spAutoFit/>
          </a:bodyPr>
          <a:lstStyle/>
          <a:p>
            <a:pPr algn="ctr">
              <a:lnSpc>
                <a:spcPct val="80000"/>
              </a:lnSpc>
              <a:spcBef>
                <a:spcPct val="50000"/>
              </a:spcBef>
              <a:defRPr/>
            </a:pPr>
            <a:r>
              <a:rPr lang="en-US" sz="3600" dirty="0" smtClean="0">
                <a:effectLst>
                  <a:outerShdw blurRad="38100" dist="38100" dir="2700000" algn="tl">
                    <a:srgbClr val="000000"/>
                  </a:outerShdw>
                </a:effectLst>
                <a:latin typeface="Arial" charset="0"/>
              </a:rPr>
              <a:t>“</a:t>
            </a:r>
            <a:r>
              <a:rPr lang="en-US" sz="3600" dirty="0">
                <a:effectLst>
                  <a:outerShdw blurRad="38100" dist="38100" dir="2700000" algn="tl">
                    <a:srgbClr val="000000"/>
                  </a:outerShdw>
                </a:effectLst>
                <a:latin typeface="Arial" charset="0"/>
              </a:rPr>
              <a:t>Some think that </a:t>
            </a:r>
            <a:r>
              <a:rPr lang="en-US" sz="3600" i="1" dirty="0">
                <a:solidFill>
                  <a:srgbClr val="FFFF00"/>
                </a:solidFill>
                <a:effectLst>
                  <a:outerShdw blurRad="38100" dist="38100" dir="2700000" algn="tl">
                    <a:srgbClr val="000000"/>
                  </a:outerShdw>
                </a:effectLst>
                <a:latin typeface="Arial" charset="0"/>
              </a:rPr>
              <a:t>only a portion</a:t>
            </a:r>
            <a:r>
              <a:rPr lang="en-US" sz="3600" dirty="0">
                <a:effectLst>
                  <a:outerShdw blurRad="38100" dist="38100" dir="2700000" algn="tl">
                    <a:srgbClr val="000000"/>
                  </a:outerShdw>
                </a:effectLst>
                <a:latin typeface="Arial" charset="0"/>
              </a:rPr>
              <a:t> of their means is the Lord’s. When they have </a:t>
            </a:r>
            <a:r>
              <a:rPr lang="en-US" sz="3600" u="sng" dirty="0">
                <a:effectLst>
                  <a:outerShdw blurRad="38100" dist="38100" dir="2700000" algn="tl">
                    <a:srgbClr val="000000"/>
                  </a:outerShdw>
                </a:effectLst>
                <a:latin typeface="Arial" charset="0"/>
              </a:rPr>
              <a:t>set apart a portion</a:t>
            </a:r>
            <a:r>
              <a:rPr lang="en-US" sz="3600" dirty="0">
                <a:effectLst>
                  <a:outerShdw blurRad="38100" dist="38100" dir="2700000" algn="tl">
                    <a:srgbClr val="000000"/>
                  </a:outerShdw>
                </a:effectLst>
                <a:latin typeface="Arial" charset="0"/>
              </a:rPr>
              <a:t> for religious and charitable purposes, they regard the remainder as their own, to be used as they see fit.  </a:t>
            </a:r>
            <a:r>
              <a:rPr lang="en-US" sz="3600" i="1" dirty="0">
                <a:solidFill>
                  <a:srgbClr val="FFFF00"/>
                </a:solidFill>
                <a:effectLst>
                  <a:outerShdw blurRad="38100" dist="38100" dir="2700000" algn="tl">
                    <a:srgbClr val="000000"/>
                  </a:outerShdw>
                </a:effectLst>
                <a:latin typeface="Arial" charset="0"/>
              </a:rPr>
              <a:t>But in this they </a:t>
            </a:r>
            <a:r>
              <a:rPr lang="en-US" sz="3600" i="1" dirty="0" smtClean="0">
                <a:solidFill>
                  <a:srgbClr val="FFFF00"/>
                </a:solidFill>
                <a:effectLst>
                  <a:outerShdw blurRad="38100" dist="38100" dir="2700000" algn="tl">
                    <a:srgbClr val="000000"/>
                  </a:outerShdw>
                </a:effectLst>
                <a:latin typeface="Arial" charset="0"/>
              </a:rPr>
              <a:t>mistake. </a:t>
            </a:r>
            <a:r>
              <a:rPr lang="en-US" sz="3600" u="sng" dirty="0" smtClean="0">
                <a:effectLst>
                  <a:outerShdw blurRad="38100" dist="38100" dir="2700000" algn="tl">
                    <a:srgbClr val="000000"/>
                  </a:outerShdw>
                </a:effectLst>
                <a:latin typeface="Arial" charset="0"/>
              </a:rPr>
              <a:t>All</a:t>
            </a:r>
            <a:r>
              <a:rPr lang="en-US" sz="3600" dirty="0" smtClean="0">
                <a:effectLst>
                  <a:outerShdw blurRad="38100" dist="38100" dir="2700000" algn="tl">
                    <a:srgbClr val="000000"/>
                  </a:outerShdw>
                </a:effectLst>
                <a:latin typeface="Arial" charset="0"/>
              </a:rPr>
              <a:t> </a:t>
            </a:r>
            <a:r>
              <a:rPr lang="en-US" sz="3600" dirty="0">
                <a:effectLst>
                  <a:outerShdw blurRad="38100" dist="38100" dir="2700000" algn="tl">
                    <a:srgbClr val="000000"/>
                  </a:outerShdw>
                </a:effectLst>
                <a:latin typeface="Arial" charset="0"/>
              </a:rPr>
              <a:t>we possess is the Lord’s and we are accountable to Him for the use we make of it.”</a:t>
            </a:r>
          </a:p>
        </p:txBody>
      </p:sp>
      <p:sp>
        <p:nvSpPr>
          <p:cNvPr id="5" name="TextBox 4"/>
          <p:cNvSpPr txBox="1"/>
          <p:nvPr/>
        </p:nvSpPr>
        <p:spPr>
          <a:xfrm>
            <a:off x="1219200" y="0"/>
            <a:ext cx="6630988" cy="708025"/>
          </a:xfrm>
          <a:prstGeom prst="rect">
            <a:avLst/>
          </a:prstGeom>
          <a:noFill/>
        </p:spPr>
        <p:txBody>
          <a:bodyPr wrap="none">
            <a:spAutoFit/>
          </a:bodyPr>
          <a:lstStyle/>
          <a:p>
            <a:pPr>
              <a:defRPr/>
            </a:pPr>
            <a:r>
              <a:rPr lang="en-US" sz="4000" dirty="0">
                <a:solidFill>
                  <a:srgbClr val="FF9933"/>
                </a:solidFill>
                <a:effectLst>
                  <a:outerShdw blurRad="38100" dist="38100" dir="2700000" algn="tl">
                    <a:srgbClr val="000000"/>
                  </a:outerShdw>
                </a:effectLst>
                <a:latin typeface="Arial" charset="0"/>
              </a:rPr>
              <a:t>Christ Object Lessons p.351</a:t>
            </a:r>
            <a:endParaRPr lang="en-ZA" sz="4000" dirty="0"/>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4" descr="E027"/>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6" name="Text Box 2"/>
          <p:cNvSpPr txBox="1">
            <a:spLocks noChangeArrowheads="1"/>
          </p:cNvSpPr>
          <p:nvPr/>
        </p:nvSpPr>
        <p:spPr bwMode="auto">
          <a:xfrm>
            <a:off x="0" y="152400"/>
            <a:ext cx="9144000" cy="628650"/>
          </a:xfrm>
          <a:prstGeom prst="rect">
            <a:avLst/>
          </a:prstGeom>
          <a:noFill/>
          <a:ln w="9525">
            <a:noFill/>
            <a:miter lim="800000"/>
            <a:headEnd/>
            <a:tailEnd/>
          </a:ln>
          <a:effectLst/>
        </p:spPr>
        <p:txBody>
          <a:bodyPr>
            <a:spAutoFit/>
          </a:bodyPr>
          <a:lstStyle/>
          <a:p>
            <a:pPr>
              <a:lnSpc>
                <a:spcPct val="80000"/>
              </a:lnSpc>
              <a:spcBef>
                <a:spcPct val="50000"/>
              </a:spcBef>
              <a:defRPr/>
            </a:pPr>
            <a:r>
              <a:rPr lang="en-US" sz="4400" b="1" dirty="0">
                <a:solidFill>
                  <a:srgbClr val="FF9933"/>
                </a:solidFill>
                <a:effectLst>
                  <a:outerShdw blurRad="38100" dist="38100" dir="2700000" algn="tl">
                    <a:srgbClr val="000000"/>
                  </a:outerShdw>
                </a:effectLst>
                <a:latin typeface="Arial" charset="0"/>
              </a:rPr>
              <a:t>   </a:t>
            </a:r>
            <a:r>
              <a:rPr lang="en-US" sz="4400" b="1" u="sng" dirty="0">
                <a:solidFill>
                  <a:srgbClr val="FF9933"/>
                </a:solidFill>
                <a:effectLst>
                  <a:outerShdw blurRad="38100" dist="38100" dir="2700000" algn="tl">
                    <a:srgbClr val="000000"/>
                  </a:outerShdw>
                </a:effectLst>
                <a:latin typeface="Arial" charset="0"/>
              </a:rPr>
              <a:t>Bible Characters and money</a:t>
            </a:r>
            <a:endParaRPr lang="en-US" sz="4400" dirty="0">
              <a:solidFill>
                <a:srgbClr val="FF9933"/>
              </a:solidFill>
              <a:effectLst>
                <a:outerShdw blurRad="38100" dist="38100" dir="2700000" algn="tl">
                  <a:srgbClr val="000000"/>
                </a:outerShdw>
              </a:effectLst>
              <a:latin typeface="Arial" charset="0"/>
            </a:endParaRPr>
          </a:p>
        </p:txBody>
      </p:sp>
      <p:sp>
        <p:nvSpPr>
          <p:cNvPr id="98307" name="Text Box 3"/>
          <p:cNvSpPr txBox="1">
            <a:spLocks noChangeArrowheads="1"/>
          </p:cNvSpPr>
          <p:nvPr/>
        </p:nvSpPr>
        <p:spPr bwMode="auto">
          <a:xfrm>
            <a:off x="76200" y="1143000"/>
            <a:ext cx="7696200" cy="646331"/>
          </a:xfrm>
          <a:prstGeom prst="rect">
            <a:avLst/>
          </a:prstGeom>
          <a:noFill/>
          <a:ln w="9525">
            <a:noFill/>
            <a:miter lim="800000"/>
            <a:headEnd/>
            <a:tailEnd/>
          </a:ln>
          <a:effectLst/>
        </p:spPr>
        <p:txBody>
          <a:bodyPr>
            <a:spAutoFit/>
          </a:bodyPr>
          <a:lstStyle/>
          <a:p>
            <a:pPr>
              <a:spcBef>
                <a:spcPct val="50000"/>
              </a:spcBef>
              <a:defRPr/>
            </a:pPr>
            <a:r>
              <a:rPr lang="en-US" sz="3600" dirty="0">
                <a:effectLst>
                  <a:outerShdw blurRad="38100" dist="38100" dir="2700000" algn="tl">
                    <a:srgbClr val="000000"/>
                  </a:outerShdw>
                </a:effectLst>
                <a:latin typeface="Arial" charset="0"/>
              </a:rPr>
              <a:t>-  Remember Lot’s wife- Gen.13</a:t>
            </a:r>
            <a:endParaRPr lang="en-GB" sz="3600" dirty="0">
              <a:effectLst>
                <a:outerShdw blurRad="38100" dist="38100" dir="2700000" algn="tl">
                  <a:srgbClr val="000000"/>
                </a:outerShdw>
              </a:effectLst>
              <a:latin typeface="Arial" charset="0"/>
            </a:endParaRPr>
          </a:p>
        </p:txBody>
      </p:sp>
      <p:sp>
        <p:nvSpPr>
          <p:cNvPr id="98308" name="Text Box 4"/>
          <p:cNvSpPr txBox="1">
            <a:spLocks noChangeArrowheads="1"/>
          </p:cNvSpPr>
          <p:nvPr/>
        </p:nvSpPr>
        <p:spPr bwMode="auto">
          <a:xfrm>
            <a:off x="76200" y="1804988"/>
            <a:ext cx="7239000" cy="507831"/>
          </a:xfrm>
          <a:prstGeom prst="rect">
            <a:avLst/>
          </a:prstGeom>
          <a:noFill/>
          <a:ln w="9525">
            <a:noFill/>
            <a:miter lim="800000"/>
            <a:headEnd/>
            <a:tailEnd/>
          </a:ln>
          <a:effectLst/>
        </p:spPr>
        <p:txBody>
          <a:bodyPr>
            <a:spAutoFit/>
          </a:bodyPr>
          <a:lstStyle/>
          <a:p>
            <a:pPr>
              <a:lnSpc>
                <a:spcPct val="75000"/>
              </a:lnSpc>
              <a:spcBef>
                <a:spcPct val="50000"/>
              </a:spcBef>
              <a:defRPr/>
            </a:pPr>
            <a:r>
              <a:rPr lang="en-US" sz="3600" dirty="0">
                <a:effectLst>
                  <a:outerShdw blurRad="38100" dist="38100" dir="2700000" algn="tl">
                    <a:srgbClr val="000000"/>
                  </a:outerShdw>
                </a:effectLst>
                <a:latin typeface="Arial" charset="0"/>
              </a:rPr>
              <a:t>-  </a:t>
            </a:r>
            <a:r>
              <a:rPr lang="en-US" sz="3600" dirty="0" err="1">
                <a:effectLst>
                  <a:outerShdw blurRad="38100" dist="38100" dir="2700000" algn="tl">
                    <a:srgbClr val="000000"/>
                  </a:outerShdw>
                </a:effectLst>
                <a:latin typeface="Arial" charset="0"/>
              </a:rPr>
              <a:t>Achan</a:t>
            </a:r>
            <a:r>
              <a:rPr lang="en-US" sz="3600" dirty="0">
                <a:effectLst>
                  <a:outerShdw blurRad="38100" dist="38100" dir="2700000" algn="tl">
                    <a:srgbClr val="000000"/>
                  </a:outerShdw>
                </a:effectLst>
                <a:latin typeface="Arial" charset="0"/>
              </a:rPr>
              <a:t>- Joshua 7</a:t>
            </a:r>
            <a:endParaRPr lang="en-GB" sz="3600" dirty="0"/>
          </a:p>
        </p:txBody>
      </p:sp>
      <p:sp>
        <p:nvSpPr>
          <p:cNvPr id="98309" name="Text Box 5"/>
          <p:cNvSpPr txBox="1">
            <a:spLocks noChangeArrowheads="1"/>
          </p:cNvSpPr>
          <p:nvPr/>
        </p:nvSpPr>
        <p:spPr bwMode="auto">
          <a:xfrm>
            <a:off x="76200" y="2338388"/>
            <a:ext cx="7543800" cy="507831"/>
          </a:xfrm>
          <a:prstGeom prst="rect">
            <a:avLst/>
          </a:prstGeom>
          <a:noFill/>
          <a:ln w="9525">
            <a:noFill/>
            <a:miter lim="800000"/>
            <a:headEnd/>
            <a:tailEnd/>
          </a:ln>
          <a:effectLst/>
        </p:spPr>
        <p:txBody>
          <a:bodyPr>
            <a:spAutoFit/>
          </a:bodyPr>
          <a:lstStyle/>
          <a:p>
            <a:pPr>
              <a:lnSpc>
                <a:spcPct val="75000"/>
              </a:lnSpc>
              <a:spcBef>
                <a:spcPct val="50000"/>
              </a:spcBef>
              <a:defRPr/>
            </a:pPr>
            <a:r>
              <a:rPr lang="en-US" sz="3600" dirty="0">
                <a:effectLst>
                  <a:outerShdw blurRad="38100" dist="38100" dir="2700000" algn="tl">
                    <a:srgbClr val="000000"/>
                  </a:outerShdw>
                </a:effectLst>
                <a:latin typeface="Arial" charset="0"/>
              </a:rPr>
              <a:t>-  </a:t>
            </a:r>
            <a:r>
              <a:rPr lang="en-US" sz="3600" dirty="0" err="1">
                <a:effectLst>
                  <a:outerShdw blurRad="38100" dist="38100" dir="2700000" algn="tl">
                    <a:srgbClr val="000000"/>
                  </a:outerShdw>
                </a:effectLst>
                <a:latin typeface="Arial" charset="0"/>
              </a:rPr>
              <a:t>Gehazi</a:t>
            </a:r>
            <a:r>
              <a:rPr lang="en-US" sz="3600" dirty="0">
                <a:effectLst>
                  <a:outerShdw blurRad="38100" dist="38100" dir="2700000" algn="tl">
                    <a:srgbClr val="000000"/>
                  </a:outerShdw>
                </a:effectLst>
                <a:latin typeface="Arial" charset="0"/>
              </a:rPr>
              <a:t>- 2 Kings 5</a:t>
            </a:r>
            <a:endParaRPr lang="en-GB" sz="3600" dirty="0"/>
          </a:p>
        </p:txBody>
      </p:sp>
      <p:sp>
        <p:nvSpPr>
          <p:cNvPr id="98310" name="Text Box 6"/>
          <p:cNvSpPr txBox="1">
            <a:spLocks noChangeArrowheads="1"/>
          </p:cNvSpPr>
          <p:nvPr/>
        </p:nvSpPr>
        <p:spPr bwMode="auto">
          <a:xfrm>
            <a:off x="76200" y="2895600"/>
            <a:ext cx="7467600" cy="507831"/>
          </a:xfrm>
          <a:prstGeom prst="rect">
            <a:avLst/>
          </a:prstGeom>
          <a:noFill/>
          <a:ln w="9525">
            <a:noFill/>
            <a:miter lim="800000"/>
            <a:headEnd/>
            <a:tailEnd/>
          </a:ln>
          <a:effectLst/>
        </p:spPr>
        <p:txBody>
          <a:bodyPr>
            <a:spAutoFit/>
          </a:bodyPr>
          <a:lstStyle/>
          <a:p>
            <a:pPr>
              <a:lnSpc>
                <a:spcPct val="75000"/>
              </a:lnSpc>
              <a:spcBef>
                <a:spcPct val="50000"/>
              </a:spcBef>
              <a:defRPr/>
            </a:pPr>
            <a:r>
              <a:rPr lang="en-US" sz="3600" dirty="0">
                <a:effectLst>
                  <a:outerShdw blurRad="38100" dist="38100" dir="2700000" algn="tl">
                    <a:srgbClr val="000000"/>
                  </a:outerShdw>
                </a:effectLst>
                <a:latin typeface="Arial" charset="0"/>
              </a:rPr>
              <a:t>-  The yuppie- Matt. 19:16-22</a:t>
            </a:r>
            <a:endParaRPr lang="en-GB" sz="3600" dirty="0"/>
          </a:p>
        </p:txBody>
      </p:sp>
      <p:sp>
        <p:nvSpPr>
          <p:cNvPr id="98311" name="Text Box 7"/>
          <p:cNvSpPr txBox="1">
            <a:spLocks noChangeArrowheads="1"/>
          </p:cNvSpPr>
          <p:nvPr/>
        </p:nvSpPr>
        <p:spPr bwMode="auto">
          <a:xfrm>
            <a:off x="76200" y="3352800"/>
            <a:ext cx="7315200" cy="646331"/>
          </a:xfrm>
          <a:prstGeom prst="rect">
            <a:avLst/>
          </a:prstGeom>
          <a:noFill/>
          <a:ln w="9525">
            <a:noFill/>
            <a:miter lim="800000"/>
            <a:headEnd/>
            <a:tailEnd/>
          </a:ln>
          <a:effectLst/>
        </p:spPr>
        <p:txBody>
          <a:bodyPr>
            <a:spAutoFit/>
          </a:bodyPr>
          <a:lstStyle/>
          <a:p>
            <a:pPr>
              <a:spcBef>
                <a:spcPct val="50000"/>
              </a:spcBef>
              <a:defRPr/>
            </a:pPr>
            <a:r>
              <a:rPr lang="en-US" sz="3600" dirty="0">
                <a:effectLst>
                  <a:outerShdw blurRad="38100" dist="38100" dir="2700000" algn="tl">
                    <a:srgbClr val="000000"/>
                  </a:outerShdw>
                </a:effectLst>
                <a:latin typeface="Arial" charset="0"/>
              </a:rPr>
              <a:t>-  Ananias &amp; </a:t>
            </a:r>
            <a:r>
              <a:rPr lang="en-US" sz="3600" dirty="0" err="1">
                <a:effectLst>
                  <a:outerShdw blurRad="38100" dist="38100" dir="2700000" algn="tl">
                    <a:srgbClr val="000000"/>
                  </a:outerShdw>
                </a:effectLst>
                <a:latin typeface="Arial" charset="0"/>
              </a:rPr>
              <a:t>Sapphira</a:t>
            </a:r>
            <a:r>
              <a:rPr lang="en-US" sz="3600" dirty="0">
                <a:effectLst>
                  <a:outerShdw blurRad="38100" dist="38100" dir="2700000" algn="tl">
                    <a:srgbClr val="000000"/>
                  </a:outerShdw>
                </a:effectLst>
                <a:latin typeface="Arial" charset="0"/>
              </a:rPr>
              <a:t>- Acts 4,5</a:t>
            </a:r>
            <a:endParaRPr lang="en-GB" sz="3600" dirty="0">
              <a:effectLst>
                <a:outerShdw blurRad="38100" dist="38100" dir="2700000" algn="tl">
                  <a:srgbClr val="000000"/>
                </a:outerShdw>
              </a:effectLst>
              <a:latin typeface="Arial" charset="0"/>
            </a:endParaRPr>
          </a:p>
        </p:txBody>
      </p:sp>
      <p:sp>
        <p:nvSpPr>
          <p:cNvPr id="98312" name="Text Box 8"/>
          <p:cNvSpPr txBox="1">
            <a:spLocks noChangeArrowheads="1"/>
          </p:cNvSpPr>
          <p:nvPr/>
        </p:nvSpPr>
        <p:spPr bwMode="auto">
          <a:xfrm>
            <a:off x="76200" y="4014788"/>
            <a:ext cx="7543800" cy="507831"/>
          </a:xfrm>
          <a:prstGeom prst="rect">
            <a:avLst/>
          </a:prstGeom>
          <a:noFill/>
          <a:ln w="9525">
            <a:noFill/>
            <a:miter lim="800000"/>
            <a:headEnd/>
            <a:tailEnd/>
          </a:ln>
          <a:effectLst/>
        </p:spPr>
        <p:txBody>
          <a:bodyPr>
            <a:spAutoFit/>
          </a:bodyPr>
          <a:lstStyle/>
          <a:p>
            <a:pPr>
              <a:lnSpc>
                <a:spcPct val="75000"/>
              </a:lnSpc>
              <a:spcBef>
                <a:spcPct val="50000"/>
              </a:spcBef>
              <a:defRPr/>
            </a:pPr>
            <a:r>
              <a:rPr lang="en-US" sz="3600" dirty="0">
                <a:effectLst>
                  <a:outerShdw blurRad="38100" dist="38100" dir="2700000" algn="tl">
                    <a:srgbClr val="000000"/>
                  </a:outerShdw>
                </a:effectLst>
                <a:latin typeface="Arial" charset="0"/>
              </a:rPr>
              <a:t>-  Judas Iscariot- Matt. 27:3-5</a:t>
            </a:r>
            <a:endParaRPr lang="en-GB" sz="3600" dirty="0">
              <a:effectLst>
                <a:outerShdw blurRad="38100" dist="38100" dir="2700000" algn="tl">
                  <a:srgbClr val="000000"/>
                </a:outerShdw>
              </a:effectLst>
            </a:endParaRPr>
          </a:p>
        </p:txBody>
      </p:sp>
      <p:sp>
        <p:nvSpPr>
          <p:cNvPr id="98313" name="Text Box 9"/>
          <p:cNvSpPr txBox="1">
            <a:spLocks noChangeArrowheads="1"/>
          </p:cNvSpPr>
          <p:nvPr/>
        </p:nvSpPr>
        <p:spPr bwMode="auto">
          <a:xfrm>
            <a:off x="76200" y="4521200"/>
            <a:ext cx="8991600" cy="618631"/>
          </a:xfrm>
          <a:prstGeom prst="rect">
            <a:avLst/>
          </a:prstGeom>
          <a:noFill/>
          <a:ln w="9525">
            <a:noFill/>
            <a:miter lim="800000"/>
            <a:headEnd/>
            <a:tailEnd/>
          </a:ln>
          <a:effectLst/>
        </p:spPr>
        <p:txBody>
          <a:bodyPr wrap="square">
            <a:spAutoFit/>
          </a:bodyPr>
          <a:lstStyle/>
          <a:p>
            <a:pPr>
              <a:lnSpc>
                <a:spcPct val="95000"/>
              </a:lnSpc>
              <a:spcBef>
                <a:spcPct val="50000"/>
              </a:spcBef>
              <a:defRPr/>
            </a:pPr>
            <a:r>
              <a:rPr lang="en-US" sz="3600" dirty="0">
                <a:effectLst>
                  <a:outerShdw blurRad="38100" dist="38100" dir="2700000" algn="tl">
                    <a:srgbClr val="000000"/>
                  </a:outerShdw>
                </a:effectLst>
                <a:latin typeface="Arial" charset="0"/>
              </a:rPr>
              <a:t>-  Abraham: father of the faithful Gen.12-15</a:t>
            </a:r>
            <a:endParaRPr lang="en-GB" sz="3600" dirty="0">
              <a:effectLst>
                <a:outerShdw blurRad="38100" dist="38100" dir="2700000" algn="tl">
                  <a:srgbClr val="000000"/>
                </a:outerShdw>
              </a:effectLst>
            </a:endParaRPr>
          </a:p>
        </p:txBody>
      </p:sp>
      <p:sp>
        <p:nvSpPr>
          <p:cNvPr id="98314" name="Text Box 10"/>
          <p:cNvSpPr txBox="1">
            <a:spLocks noChangeArrowheads="1"/>
          </p:cNvSpPr>
          <p:nvPr/>
        </p:nvSpPr>
        <p:spPr bwMode="auto">
          <a:xfrm>
            <a:off x="76200" y="5105400"/>
            <a:ext cx="8305800" cy="618631"/>
          </a:xfrm>
          <a:prstGeom prst="rect">
            <a:avLst/>
          </a:prstGeom>
          <a:noFill/>
          <a:ln w="9525">
            <a:noFill/>
            <a:miter lim="800000"/>
            <a:headEnd/>
            <a:tailEnd/>
          </a:ln>
          <a:effectLst/>
        </p:spPr>
        <p:txBody>
          <a:bodyPr>
            <a:spAutoFit/>
          </a:bodyPr>
          <a:lstStyle/>
          <a:p>
            <a:pPr>
              <a:lnSpc>
                <a:spcPct val="95000"/>
              </a:lnSpc>
              <a:spcBef>
                <a:spcPct val="50000"/>
              </a:spcBef>
              <a:defRPr/>
            </a:pPr>
            <a:r>
              <a:rPr lang="en-US" sz="3600" dirty="0">
                <a:effectLst>
                  <a:outerShdw blurRad="38100" dist="38100" dir="2700000" algn="tl">
                    <a:srgbClr val="000000"/>
                  </a:outerShdw>
                </a:effectLst>
                <a:latin typeface="Arial" charset="0"/>
              </a:rPr>
              <a:t>-  Moses: greater riches- Heb.11:24-26</a:t>
            </a:r>
            <a:endParaRPr lang="en-GB" sz="3600" dirty="0"/>
          </a:p>
        </p:txBody>
      </p:sp>
      <p:sp>
        <p:nvSpPr>
          <p:cNvPr id="98315" name="Text Box 11"/>
          <p:cNvSpPr txBox="1">
            <a:spLocks noChangeArrowheads="1"/>
          </p:cNvSpPr>
          <p:nvPr/>
        </p:nvSpPr>
        <p:spPr bwMode="auto">
          <a:xfrm>
            <a:off x="76200" y="5740400"/>
            <a:ext cx="8382000" cy="618631"/>
          </a:xfrm>
          <a:prstGeom prst="rect">
            <a:avLst/>
          </a:prstGeom>
          <a:noFill/>
          <a:ln w="9525">
            <a:noFill/>
            <a:miter lim="800000"/>
            <a:headEnd/>
            <a:tailEnd/>
          </a:ln>
          <a:effectLst/>
        </p:spPr>
        <p:txBody>
          <a:bodyPr wrap="square">
            <a:spAutoFit/>
          </a:bodyPr>
          <a:lstStyle/>
          <a:p>
            <a:pPr algn="ctr">
              <a:lnSpc>
                <a:spcPct val="95000"/>
              </a:lnSpc>
              <a:spcBef>
                <a:spcPct val="50000"/>
              </a:spcBef>
              <a:defRPr/>
            </a:pPr>
            <a:r>
              <a:rPr lang="en-US" sz="3600" dirty="0">
                <a:effectLst>
                  <a:outerShdw blurRad="38100" dist="38100" dir="2700000" algn="tl">
                    <a:srgbClr val="000000"/>
                  </a:outerShdw>
                </a:effectLst>
                <a:latin typeface="Arial" charset="0"/>
              </a:rPr>
              <a:t>-  Zacchaeus: the tax collector-  Luke 19</a:t>
            </a:r>
            <a:endParaRPr lang="en-GB" sz="36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8307"/>
                                        </p:tgtEl>
                                        <p:attrNameLst>
                                          <p:attrName>style.visibility</p:attrName>
                                        </p:attrNameLst>
                                      </p:cBhvr>
                                      <p:to>
                                        <p:strVal val="visible"/>
                                      </p:to>
                                    </p:set>
                                    <p:anim calcmode="lin" valueType="num">
                                      <p:cBhvr additive="base">
                                        <p:cTn id="7" dur="500" fill="hold"/>
                                        <p:tgtEl>
                                          <p:spTgt spid="98307"/>
                                        </p:tgtEl>
                                        <p:attrNameLst>
                                          <p:attrName>ppt_x</p:attrName>
                                        </p:attrNameLst>
                                      </p:cBhvr>
                                      <p:tavLst>
                                        <p:tav tm="0">
                                          <p:val>
                                            <p:strVal val="0-#ppt_w/2"/>
                                          </p:val>
                                        </p:tav>
                                        <p:tav tm="100000">
                                          <p:val>
                                            <p:strVal val="#ppt_x"/>
                                          </p:val>
                                        </p:tav>
                                      </p:tavLst>
                                    </p:anim>
                                    <p:anim calcmode="lin" valueType="num">
                                      <p:cBhvr additive="base">
                                        <p:cTn id="8" dur="500" fill="hold"/>
                                        <p:tgtEl>
                                          <p:spTgt spid="983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8"/>
                                        </p:tgtEl>
                                        <p:attrNameLst>
                                          <p:attrName>style.visibility</p:attrName>
                                        </p:attrNameLst>
                                      </p:cBhvr>
                                      <p:to>
                                        <p:strVal val="visible"/>
                                      </p:to>
                                    </p:set>
                                    <p:anim calcmode="lin" valueType="num">
                                      <p:cBhvr additive="base">
                                        <p:cTn id="13" dur="500" fill="hold"/>
                                        <p:tgtEl>
                                          <p:spTgt spid="98308"/>
                                        </p:tgtEl>
                                        <p:attrNameLst>
                                          <p:attrName>ppt_x</p:attrName>
                                        </p:attrNameLst>
                                      </p:cBhvr>
                                      <p:tavLst>
                                        <p:tav tm="0">
                                          <p:val>
                                            <p:strVal val="0-#ppt_w/2"/>
                                          </p:val>
                                        </p:tav>
                                        <p:tav tm="100000">
                                          <p:val>
                                            <p:strVal val="#ppt_x"/>
                                          </p:val>
                                        </p:tav>
                                      </p:tavLst>
                                    </p:anim>
                                    <p:anim calcmode="lin" valueType="num">
                                      <p:cBhvr additive="base">
                                        <p:cTn id="14" dur="500" fill="hold"/>
                                        <p:tgtEl>
                                          <p:spTgt spid="9830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8309"/>
                                        </p:tgtEl>
                                        <p:attrNameLst>
                                          <p:attrName>style.visibility</p:attrName>
                                        </p:attrNameLst>
                                      </p:cBhvr>
                                      <p:to>
                                        <p:strVal val="visible"/>
                                      </p:to>
                                    </p:set>
                                    <p:anim calcmode="lin" valueType="num">
                                      <p:cBhvr additive="base">
                                        <p:cTn id="19" dur="500" fill="hold"/>
                                        <p:tgtEl>
                                          <p:spTgt spid="98309"/>
                                        </p:tgtEl>
                                        <p:attrNameLst>
                                          <p:attrName>ppt_x</p:attrName>
                                        </p:attrNameLst>
                                      </p:cBhvr>
                                      <p:tavLst>
                                        <p:tav tm="0">
                                          <p:val>
                                            <p:strVal val="0-#ppt_w/2"/>
                                          </p:val>
                                        </p:tav>
                                        <p:tav tm="100000">
                                          <p:val>
                                            <p:strVal val="#ppt_x"/>
                                          </p:val>
                                        </p:tav>
                                      </p:tavLst>
                                    </p:anim>
                                    <p:anim calcmode="lin" valueType="num">
                                      <p:cBhvr additive="base">
                                        <p:cTn id="20" dur="500" fill="hold"/>
                                        <p:tgtEl>
                                          <p:spTgt spid="9830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8310"/>
                                        </p:tgtEl>
                                        <p:attrNameLst>
                                          <p:attrName>style.visibility</p:attrName>
                                        </p:attrNameLst>
                                      </p:cBhvr>
                                      <p:to>
                                        <p:strVal val="visible"/>
                                      </p:to>
                                    </p:set>
                                    <p:anim calcmode="lin" valueType="num">
                                      <p:cBhvr additive="base">
                                        <p:cTn id="25" dur="500" fill="hold"/>
                                        <p:tgtEl>
                                          <p:spTgt spid="98310"/>
                                        </p:tgtEl>
                                        <p:attrNameLst>
                                          <p:attrName>ppt_x</p:attrName>
                                        </p:attrNameLst>
                                      </p:cBhvr>
                                      <p:tavLst>
                                        <p:tav tm="0">
                                          <p:val>
                                            <p:strVal val="0-#ppt_w/2"/>
                                          </p:val>
                                        </p:tav>
                                        <p:tav tm="100000">
                                          <p:val>
                                            <p:strVal val="#ppt_x"/>
                                          </p:val>
                                        </p:tav>
                                      </p:tavLst>
                                    </p:anim>
                                    <p:anim calcmode="lin" valueType="num">
                                      <p:cBhvr additive="base">
                                        <p:cTn id="26" dur="500" fill="hold"/>
                                        <p:tgtEl>
                                          <p:spTgt spid="9831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8311"/>
                                        </p:tgtEl>
                                        <p:attrNameLst>
                                          <p:attrName>style.visibility</p:attrName>
                                        </p:attrNameLst>
                                      </p:cBhvr>
                                      <p:to>
                                        <p:strVal val="visible"/>
                                      </p:to>
                                    </p:set>
                                    <p:anim calcmode="lin" valueType="num">
                                      <p:cBhvr additive="base">
                                        <p:cTn id="31" dur="500" fill="hold"/>
                                        <p:tgtEl>
                                          <p:spTgt spid="98311"/>
                                        </p:tgtEl>
                                        <p:attrNameLst>
                                          <p:attrName>ppt_x</p:attrName>
                                        </p:attrNameLst>
                                      </p:cBhvr>
                                      <p:tavLst>
                                        <p:tav tm="0">
                                          <p:val>
                                            <p:strVal val="0-#ppt_w/2"/>
                                          </p:val>
                                        </p:tav>
                                        <p:tav tm="100000">
                                          <p:val>
                                            <p:strVal val="#ppt_x"/>
                                          </p:val>
                                        </p:tav>
                                      </p:tavLst>
                                    </p:anim>
                                    <p:anim calcmode="lin" valueType="num">
                                      <p:cBhvr additive="base">
                                        <p:cTn id="32" dur="500" fill="hold"/>
                                        <p:tgtEl>
                                          <p:spTgt spid="9831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8312"/>
                                        </p:tgtEl>
                                        <p:attrNameLst>
                                          <p:attrName>style.visibility</p:attrName>
                                        </p:attrNameLst>
                                      </p:cBhvr>
                                      <p:to>
                                        <p:strVal val="visible"/>
                                      </p:to>
                                    </p:set>
                                    <p:anim calcmode="lin" valueType="num">
                                      <p:cBhvr additive="base">
                                        <p:cTn id="37" dur="500" fill="hold"/>
                                        <p:tgtEl>
                                          <p:spTgt spid="98312"/>
                                        </p:tgtEl>
                                        <p:attrNameLst>
                                          <p:attrName>ppt_x</p:attrName>
                                        </p:attrNameLst>
                                      </p:cBhvr>
                                      <p:tavLst>
                                        <p:tav tm="0">
                                          <p:val>
                                            <p:strVal val="0-#ppt_w/2"/>
                                          </p:val>
                                        </p:tav>
                                        <p:tav tm="100000">
                                          <p:val>
                                            <p:strVal val="#ppt_x"/>
                                          </p:val>
                                        </p:tav>
                                      </p:tavLst>
                                    </p:anim>
                                    <p:anim calcmode="lin" valueType="num">
                                      <p:cBhvr additive="base">
                                        <p:cTn id="38" dur="500" fill="hold"/>
                                        <p:tgtEl>
                                          <p:spTgt spid="9831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8313"/>
                                        </p:tgtEl>
                                        <p:attrNameLst>
                                          <p:attrName>style.visibility</p:attrName>
                                        </p:attrNameLst>
                                      </p:cBhvr>
                                      <p:to>
                                        <p:strVal val="visible"/>
                                      </p:to>
                                    </p:set>
                                    <p:anim calcmode="lin" valueType="num">
                                      <p:cBhvr additive="base">
                                        <p:cTn id="43" dur="500" fill="hold"/>
                                        <p:tgtEl>
                                          <p:spTgt spid="98313"/>
                                        </p:tgtEl>
                                        <p:attrNameLst>
                                          <p:attrName>ppt_x</p:attrName>
                                        </p:attrNameLst>
                                      </p:cBhvr>
                                      <p:tavLst>
                                        <p:tav tm="0">
                                          <p:val>
                                            <p:strVal val="0-#ppt_w/2"/>
                                          </p:val>
                                        </p:tav>
                                        <p:tav tm="100000">
                                          <p:val>
                                            <p:strVal val="#ppt_x"/>
                                          </p:val>
                                        </p:tav>
                                      </p:tavLst>
                                    </p:anim>
                                    <p:anim calcmode="lin" valueType="num">
                                      <p:cBhvr additive="base">
                                        <p:cTn id="44" dur="500" fill="hold"/>
                                        <p:tgtEl>
                                          <p:spTgt spid="98313"/>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8314"/>
                                        </p:tgtEl>
                                        <p:attrNameLst>
                                          <p:attrName>style.visibility</p:attrName>
                                        </p:attrNameLst>
                                      </p:cBhvr>
                                      <p:to>
                                        <p:strVal val="visible"/>
                                      </p:to>
                                    </p:set>
                                    <p:anim calcmode="lin" valueType="num">
                                      <p:cBhvr additive="base">
                                        <p:cTn id="49" dur="500" fill="hold"/>
                                        <p:tgtEl>
                                          <p:spTgt spid="98314"/>
                                        </p:tgtEl>
                                        <p:attrNameLst>
                                          <p:attrName>ppt_x</p:attrName>
                                        </p:attrNameLst>
                                      </p:cBhvr>
                                      <p:tavLst>
                                        <p:tav tm="0">
                                          <p:val>
                                            <p:strVal val="0-#ppt_w/2"/>
                                          </p:val>
                                        </p:tav>
                                        <p:tav tm="100000">
                                          <p:val>
                                            <p:strVal val="#ppt_x"/>
                                          </p:val>
                                        </p:tav>
                                      </p:tavLst>
                                    </p:anim>
                                    <p:anim calcmode="lin" valueType="num">
                                      <p:cBhvr additive="base">
                                        <p:cTn id="50" dur="500" fill="hold"/>
                                        <p:tgtEl>
                                          <p:spTgt spid="98314"/>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8315"/>
                                        </p:tgtEl>
                                        <p:attrNameLst>
                                          <p:attrName>style.visibility</p:attrName>
                                        </p:attrNameLst>
                                      </p:cBhvr>
                                      <p:to>
                                        <p:strVal val="visible"/>
                                      </p:to>
                                    </p:set>
                                    <p:anim calcmode="lin" valueType="num">
                                      <p:cBhvr additive="base">
                                        <p:cTn id="55" dur="500" fill="hold"/>
                                        <p:tgtEl>
                                          <p:spTgt spid="98315"/>
                                        </p:tgtEl>
                                        <p:attrNameLst>
                                          <p:attrName>ppt_x</p:attrName>
                                        </p:attrNameLst>
                                      </p:cBhvr>
                                      <p:tavLst>
                                        <p:tav tm="0">
                                          <p:val>
                                            <p:strVal val="0-#ppt_w/2"/>
                                          </p:val>
                                        </p:tav>
                                        <p:tav tm="100000">
                                          <p:val>
                                            <p:strVal val="#ppt_x"/>
                                          </p:val>
                                        </p:tav>
                                      </p:tavLst>
                                    </p:anim>
                                    <p:anim calcmode="lin" valueType="num">
                                      <p:cBhvr additive="base">
                                        <p:cTn id="56" dur="500" fill="hold"/>
                                        <p:tgtEl>
                                          <p:spTgt spid="983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autoUpdateAnimBg="0"/>
      <p:bldP spid="98308" grpId="0" autoUpdateAnimBg="0"/>
      <p:bldP spid="98309" grpId="0" autoUpdateAnimBg="0"/>
      <p:bldP spid="98310" grpId="0" autoUpdateAnimBg="0"/>
      <p:bldP spid="98311" grpId="0" autoUpdateAnimBg="0"/>
      <p:bldP spid="98312" grpId="0" autoUpdateAnimBg="0"/>
      <p:bldP spid="98313" grpId="0" autoUpdateAnimBg="0"/>
      <p:bldP spid="98314" grpId="0" autoUpdateAnimBg="0"/>
      <p:bldP spid="9831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7"/>
          <p:cNvSpPr>
            <a:spLocks noChangeArrowheads="1" noChangeShapeType="1" noTextEdit="1"/>
          </p:cNvSpPr>
          <p:nvPr/>
        </p:nvSpPr>
        <p:spPr bwMode="auto">
          <a:xfrm>
            <a:off x="3657600" y="1066800"/>
            <a:ext cx="5124450" cy="914400"/>
          </a:xfrm>
          <a:prstGeom prst="rect">
            <a:avLst/>
          </a:prstGeom>
        </p:spPr>
        <p:txBody>
          <a:bodyPr spcFirstLastPara="1" wrap="none" fromWordArt="1">
            <a:prstTxWarp prst="textArchUp">
              <a:avLst>
                <a:gd name="adj" fmla="val 10657268"/>
              </a:avLst>
            </a:prstTxWarp>
          </a:bodyPr>
          <a:lstStyle/>
          <a:p>
            <a:pPr algn="ctr"/>
            <a:r>
              <a:rPr lang="en-ZA" sz="6000" kern="10">
                <a:ln w="9525">
                  <a:solidFill>
                    <a:srgbClr val="000000"/>
                  </a:solidFill>
                  <a:round/>
                  <a:headEnd/>
                  <a:tailEnd/>
                </a:ln>
                <a:latin typeface="Arial" panose="020B0604020202020204" pitchFamily="34" charset="0"/>
                <a:cs typeface="Arial" panose="020B0604020202020204" pitchFamily="34" charset="0"/>
              </a:rPr>
              <a:t>Satan's</a:t>
            </a:r>
          </a:p>
        </p:txBody>
      </p:sp>
      <p:sp>
        <p:nvSpPr>
          <p:cNvPr id="5123" name="WordArt 8"/>
          <p:cNvSpPr>
            <a:spLocks noChangeArrowheads="1" noChangeShapeType="1" noTextEdit="1"/>
          </p:cNvSpPr>
          <p:nvPr/>
        </p:nvSpPr>
        <p:spPr bwMode="auto">
          <a:xfrm>
            <a:off x="4191000" y="1981200"/>
            <a:ext cx="4267200" cy="2362200"/>
          </a:xfrm>
          <a:prstGeom prst="rect">
            <a:avLst/>
          </a:prstGeom>
        </p:spPr>
        <p:txBody>
          <a:bodyPr wrap="none" fromWordArt="1">
            <a:prstTxWarp prst="textFadeUp">
              <a:avLst>
                <a:gd name="adj" fmla="val 9231"/>
              </a:avLst>
            </a:prstTxWarp>
          </a:bodyPr>
          <a:lstStyle/>
          <a:p>
            <a:pPr algn="ctr"/>
            <a:r>
              <a:rPr lang="en-ZA" sz="6600" kern="10">
                <a:ln w="12700">
                  <a:solidFill>
                    <a:srgbClr val="B2B2B2"/>
                  </a:solidFill>
                  <a:round/>
                  <a:headEnd/>
                  <a:tailEnd/>
                </a:ln>
                <a:gradFill rotWithShape="1">
                  <a:gsLst>
                    <a:gs pos="0">
                      <a:srgbClr val="FF6600"/>
                    </a:gs>
                    <a:gs pos="100000">
                      <a:srgbClr val="FFCC00"/>
                    </a:gs>
                  </a:gsLst>
                  <a:lin ang="5400000" scaled="1"/>
                </a:gradFill>
                <a:effectLst>
                  <a:outerShdw dist="35921" dir="2700000" sy="50000" rotWithShape="0">
                    <a:srgbClr val="875B0D">
                      <a:alpha val="70000"/>
                    </a:srgbClr>
                  </a:outerShdw>
                </a:effectLst>
                <a:latin typeface="Arial Black" panose="020B0A04020102020204" pitchFamily="34" charset="0"/>
              </a:rPr>
              <a:t>GOLDEN</a:t>
            </a:r>
          </a:p>
        </p:txBody>
      </p:sp>
      <p:sp>
        <p:nvSpPr>
          <p:cNvPr id="5124" name="WordArt 9"/>
          <p:cNvSpPr>
            <a:spLocks noChangeArrowheads="1" noChangeShapeType="1" noTextEdit="1"/>
          </p:cNvSpPr>
          <p:nvPr/>
        </p:nvSpPr>
        <p:spPr bwMode="auto">
          <a:xfrm>
            <a:off x="3429000" y="5181600"/>
            <a:ext cx="5334000" cy="647700"/>
          </a:xfrm>
          <a:prstGeom prst="rect">
            <a:avLst/>
          </a:prstGeom>
        </p:spPr>
        <p:txBody>
          <a:bodyPr spcFirstLastPara="1" wrap="none" fromWordArt="1">
            <a:prstTxWarp prst="textArchDown">
              <a:avLst>
                <a:gd name="adj" fmla="val 21427352"/>
              </a:avLst>
            </a:prstTxWarp>
          </a:bodyPr>
          <a:lstStyle/>
          <a:p>
            <a:pPr algn="ctr"/>
            <a:r>
              <a:rPr lang="en-ZA" sz="6000" kern="10">
                <a:ln w="9525">
                  <a:solidFill>
                    <a:srgbClr val="000000"/>
                  </a:solidFill>
                  <a:round/>
                  <a:headEnd/>
                  <a:tailEnd/>
                </a:ln>
                <a:latin typeface="Arial Unicode MS" panose="020B0604020202020204" pitchFamily="34" charset="-128"/>
                <a:ea typeface="Arial Unicode MS" panose="020B0604020202020204" pitchFamily="34" charset="-128"/>
                <a:cs typeface="Arial Unicode MS" panose="020B0604020202020204" pitchFamily="34" charset="-128"/>
              </a:rPr>
              <a:t>Chain</a:t>
            </a:r>
          </a:p>
        </p:txBody>
      </p:sp>
      <p:pic>
        <p:nvPicPr>
          <p:cNvPr id="2059" name="Picture 11" descr="j028320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671638"/>
            <a:ext cx="3352800" cy="32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059"/>
                                        </p:tgtEl>
                                        <p:attrNameLst>
                                          <p:attrName>style.visibility</p:attrName>
                                        </p:attrNameLst>
                                      </p:cBhvr>
                                      <p:to>
                                        <p:strVal val="visible"/>
                                      </p:to>
                                    </p:set>
                                    <p:anim calcmode="lin" valueType="num">
                                      <p:cBhvr additive="base">
                                        <p:cTn id="7" dur="1000" fill="hold"/>
                                        <p:tgtEl>
                                          <p:spTgt spid="2059"/>
                                        </p:tgtEl>
                                        <p:attrNameLst>
                                          <p:attrName>ppt_x</p:attrName>
                                        </p:attrNameLst>
                                      </p:cBhvr>
                                      <p:tavLst>
                                        <p:tav tm="0">
                                          <p:val>
                                            <p:strVal val="0-#ppt_w/2"/>
                                          </p:val>
                                        </p:tav>
                                        <p:tav tm="100000">
                                          <p:val>
                                            <p:strVal val="#ppt_x"/>
                                          </p:val>
                                        </p:tav>
                                      </p:tavLst>
                                    </p:anim>
                                    <p:anim calcmode="lin" valueType="num">
                                      <p:cBhvr additive="base">
                                        <p:cTn id="8" dur="1000" fill="hold"/>
                                        <p:tgtEl>
                                          <p:spTgt spid="20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GR004"/>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220980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AutoShape 3"/>
          <p:cNvSpPr>
            <a:spLocks noChangeArrowheads="1"/>
          </p:cNvSpPr>
          <p:nvPr/>
        </p:nvSpPr>
        <p:spPr bwMode="auto">
          <a:xfrm rot="641285">
            <a:off x="655638" y="3119438"/>
            <a:ext cx="8107362" cy="4191000"/>
          </a:xfrm>
          <a:prstGeom prst="irregularSeal2">
            <a:avLst/>
          </a:prstGeom>
          <a:solidFill>
            <a:srgbClr val="993366">
              <a:alpha val="59999"/>
            </a:srgbClr>
          </a:solidFill>
          <a:ln w="9525">
            <a:solidFill>
              <a:schemeClr val="tx1"/>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ZA" altLang="en-US"/>
          </a:p>
        </p:txBody>
      </p:sp>
      <p:sp>
        <p:nvSpPr>
          <p:cNvPr id="32772" name="Text Box 4"/>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latin typeface="Times New Roman" panose="02020603050405020304" pitchFamily="18" charset="0"/>
            </a:endParaRPr>
          </a:p>
        </p:txBody>
      </p:sp>
      <p:sp>
        <p:nvSpPr>
          <p:cNvPr id="200709" name="Text Box 5"/>
          <p:cNvSpPr txBox="1">
            <a:spLocks noChangeArrowheads="1"/>
          </p:cNvSpPr>
          <p:nvPr/>
        </p:nvSpPr>
        <p:spPr bwMode="auto">
          <a:xfrm>
            <a:off x="1981200" y="4206875"/>
            <a:ext cx="5257800" cy="2041525"/>
          </a:xfrm>
          <a:prstGeom prst="rect">
            <a:avLst/>
          </a:prstGeom>
          <a:noFill/>
          <a:ln w="9525">
            <a:noFill/>
            <a:miter lim="800000"/>
            <a:headEnd/>
            <a:tailEnd/>
          </a:ln>
          <a:effectLst/>
        </p:spPr>
        <p:txBody>
          <a:bodyPr>
            <a:spAutoFit/>
          </a:bodyPr>
          <a:lstStyle/>
          <a:p>
            <a:pPr algn="ctr">
              <a:lnSpc>
                <a:spcPct val="80000"/>
              </a:lnSpc>
              <a:spcBef>
                <a:spcPct val="50000"/>
              </a:spcBef>
              <a:defRPr/>
            </a:pPr>
            <a:r>
              <a:rPr lang="en-US" sz="4000">
                <a:effectLst>
                  <a:outerShdw blurRad="38100" dist="38100" dir="2700000" algn="tl">
                    <a:srgbClr val="000000"/>
                  </a:outerShdw>
                </a:effectLst>
                <a:latin typeface="Times New Roman" pitchFamily="18" charset="0"/>
              </a:rPr>
              <a:t>5 MR 255                     “It should be our highest aim in life to get ready for heaven.”</a:t>
            </a: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F0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9" name="Text Box 3"/>
          <p:cNvSpPr txBox="1">
            <a:spLocks noChangeArrowheads="1"/>
          </p:cNvSpPr>
          <p:nvPr/>
        </p:nvSpPr>
        <p:spPr bwMode="auto">
          <a:xfrm>
            <a:off x="-1143000" y="636588"/>
            <a:ext cx="9144000" cy="2944812"/>
          </a:xfrm>
          <a:prstGeom prst="rect">
            <a:avLst/>
          </a:prstGeom>
          <a:noFill/>
          <a:ln w="9525">
            <a:noFill/>
            <a:miter lim="800000"/>
            <a:headEnd/>
            <a:tailEnd/>
          </a:ln>
          <a:effectLst/>
        </p:spPr>
        <p:txBody>
          <a:bodyPr>
            <a:spAutoFit/>
          </a:bodyPr>
          <a:lstStyle/>
          <a:p>
            <a:pPr algn="ctr">
              <a:lnSpc>
                <a:spcPct val="110000"/>
              </a:lnSpc>
              <a:spcBef>
                <a:spcPct val="30000"/>
              </a:spcBef>
              <a:defRPr/>
            </a:pPr>
            <a:r>
              <a:rPr lang="en-US" sz="4800" b="1">
                <a:effectLst>
                  <a:outerShdw blurRad="38100" dist="38100" dir="2700000" algn="tl">
                    <a:srgbClr val="000000"/>
                  </a:outerShdw>
                </a:effectLst>
                <a:latin typeface="Arial" charset="0"/>
              </a:rPr>
              <a:t>Selfishness</a:t>
            </a:r>
          </a:p>
          <a:p>
            <a:pPr algn="ctr">
              <a:lnSpc>
                <a:spcPct val="110000"/>
              </a:lnSpc>
              <a:spcBef>
                <a:spcPct val="30000"/>
              </a:spcBef>
              <a:defRPr/>
            </a:pPr>
            <a:r>
              <a:rPr lang="en-US" sz="4800" b="1">
                <a:effectLst>
                  <a:outerShdw blurRad="38100" dist="38100" dir="2700000" algn="tl">
                    <a:srgbClr val="000000"/>
                  </a:outerShdw>
                </a:effectLst>
                <a:latin typeface="Arial" charset="0"/>
              </a:rPr>
              <a:t>vs</a:t>
            </a:r>
          </a:p>
          <a:p>
            <a:pPr algn="ctr">
              <a:lnSpc>
                <a:spcPct val="110000"/>
              </a:lnSpc>
              <a:spcBef>
                <a:spcPct val="30000"/>
              </a:spcBef>
              <a:defRPr/>
            </a:pPr>
            <a:r>
              <a:rPr lang="en-US" sz="4800" b="1">
                <a:effectLst>
                  <a:outerShdw blurRad="38100" dist="38100" dir="2700000" algn="tl">
                    <a:srgbClr val="000000"/>
                  </a:outerShdw>
                </a:effectLst>
                <a:latin typeface="Arial" charset="0"/>
              </a:rPr>
              <a:t>Sacrifice</a:t>
            </a:r>
          </a:p>
        </p:txBody>
      </p:sp>
      <p:sp>
        <p:nvSpPr>
          <p:cNvPr id="142340" name="Text Box 4"/>
          <p:cNvSpPr txBox="1">
            <a:spLocks noChangeArrowheads="1"/>
          </p:cNvSpPr>
          <p:nvPr/>
        </p:nvSpPr>
        <p:spPr bwMode="auto">
          <a:xfrm>
            <a:off x="-1219200" y="636588"/>
            <a:ext cx="9144000" cy="2944812"/>
          </a:xfrm>
          <a:prstGeom prst="rect">
            <a:avLst/>
          </a:prstGeom>
          <a:noFill/>
          <a:ln w="9525">
            <a:noFill/>
            <a:miter lim="800000"/>
            <a:headEnd/>
            <a:tailEnd/>
          </a:ln>
          <a:effectLst/>
        </p:spPr>
        <p:txBody>
          <a:bodyPr>
            <a:spAutoFit/>
          </a:bodyPr>
          <a:lstStyle/>
          <a:p>
            <a:pPr algn="ctr">
              <a:lnSpc>
                <a:spcPct val="110000"/>
              </a:lnSpc>
              <a:spcBef>
                <a:spcPct val="30000"/>
              </a:spcBef>
              <a:defRPr/>
            </a:pPr>
            <a:r>
              <a:rPr lang="en-US" sz="4800" b="1">
                <a:effectLst>
                  <a:outerShdw blurRad="38100" dist="38100" dir="2700000" algn="tl">
                    <a:srgbClr val="000000"/>
                  </a:outerShdw>
                </a:effectLst>
                <a:latin typeface="Arial" charset="0"/>
              </a:rPr>
              <a:t>What is</a:t>
            </a:r>
          </a:p>
          <a:p>
            <a:pPr algn="ctr">
              <a:lnSpc>
                <a:spcPct val="110000"/>
              </a:lnSpc>
              <a:spcBef>
                <a:spcPct val="30000"/>
              </a:spcBef>
              <a:defRPr/>
            </a:pPr>
            <a:r>
              <a:rPr lang="en-US" sz="4800" b="1">
                <a:effectLst>
                  <a:outerShdw blurRad="38100" dist="38100" dir="2700000" algn="tl">
                    <a:srgbClr val="000000"/>
                  </a:outerShdw>
                </a:effectLst>
                <a:latin typeface="Arial" charset="0"/>
              </a:rPr>
              <a:t>the real issue</a:t>
            </a:r>
          </a:p>
          <a:p>
            <a:pPr algn="ctr">
              <a:lnSpc>
                <a:spcPct val="110000"/>
              </a:lnSpc>
              <a:spcBef>
                <a:spcPct val="30000"/>
              </a:spcBef>
              <a:defRPr/>
            </a:pPr>
            <a:r>
              <a:rPr lang="en-US" sz="4800" b="1">
                <a:effectLst>
                  <a:outerShdw blurRad="38100" dist="38100" dir="2700000" algn="tl">
                    <a:srgbClr val="000000"/>
                  </a:outerShdw>
                </a:effectLst>
                <a:latin typeface="Arial" charset="0"/>
              </a:rPr>
              <a:t>before us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1000"/>
                                        <p:tgtEl>
                                          <p:spTgt spid="142340"/>
                                        </p:tgtEl>
                                      </p:cBhvr>
                                    </p:animEffect>
                                    <p:set>
                                      <p:cBhvr>
                                        <p:cTn id="7" dur="1" fill="hold">
                                          <p:stCondLst>
                                            <p:cond delay="999"/>
                                          </p:stCondLst>
                                        </p:cTn>
                                        <p:tgtEl>
                                          <p:spTgt spid="14234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42339"/>
                                        </p:tgtEl>
                                        <p:attrNameLst>
                                          <p:attrName>style.visibility</p:attrName>
                                        </p:attrNameLst>
                                      </p:cBhvr>
                                      <p:to>
                                        <p:strVal val="visible"/>
                                      </p:to>
                                    </p:set>
                                    <p:animEffect transition="in" filter="fade">
                                      <p:cBhvr>
                                        <p:cTn id="10" dur="1000"/>
                                        <p:tgtEl>
                                          <p:spTgt spid="142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p:bldP spid="14234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latin typeface="Times New Roman" panose="02020603050405020304" pitchFamily="18" charset="0"/>
            </a:endParaRPr>
          </a:p>
        </p:txBody>
      </p:sp>
      <p:sp>
        <p:nvSpPr>
          <p:cNvPr id="150531" name="Text Box 3"/>
          <p:cNvSpPr txBox="1">
            <a:spLocks noChangeArrowheads="1"/>
          </p:cNvSpPr>
          <p:nvPr/>
        </p:nvSpPr>
        <p:spPr bwMode="auto">
          <a:xfrm>
            <a:off x="0" y="2590800"/>
            <a:ext cx="9144000" cy="1006475"/>
          </a:xfrm>
          <a:prstGeom prst="rect">
            <a:avLst/>
          </a:prstGeom>
          <a:noFill/>
          <a:ln w="9525">
            <a:noFill/>
            <a:miter lim="800000"/>
            <a:headEnd/>
            <a:tailEnd/>
          </a:ln>
          <a:effectLst/>
        </p:spPr>
        <p:txBody>
          <a:bodyPr>
            <a:spAutoFit/>
          </a:bodyPr>
          <a:lstStyle/>
          <a:p>
            <a:pPr algn="ctr">
              <a:spcBef>
                <a:spcPct val="50000"/>
              </a:spcBef>
              <a:defRPr/>
            </a:pPr>
            <a:r>
              <a:rPr lang="en-US" sz="6000">
                <a:effectLst>
                  <a:outerShdw blurRad="38100" dist="38100" dir="2700000" algn="tl">
                    <a:srgbClr val="000000"/>
                  </a:outerShdw>
                </a:effectLst>
                <a:latin typeface="Times New Roman" pitchFamily="18" charset="0"/>
              </a:rPr>
              <a:t>The End</a:t>
            </a:r>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solidFill>
                <a:srgbClr val="FFFFFF"/>
              </a:solidFill>
              <a:latin typeface="Times New Roman" panose="02020603050405020304" pitchFamily="18" charset="0"/>
            </a:endParaRPr>
          </a:p>
        </p:txBody>
      </p:sp>
      <p:sp>
        <p:nvSpPr>
          <p:cNvPr id="150531" name="Text Box 3"/>
          <p:cNvSpPr txBox="1">
            <a:spLocks noChangeArrowheads="1"/>
          </p:cNvSpPr>
          <p:nvPr/>
        </p:nvSpPr>
        <p:spPr bwMode="auto">
          <a:xfrm>
            <a:off x="457200" y="290691"/>
            <a:ext cx="8153400" cy="6186309"/>
          </a:xfrm>
          <a:prstGeom prst="rect">
            <a:avLst/>
          </a:prstGeom>
          <a:noFill/>
          <a:ln w="9525">
            <a:noFill/>
            <a:miter lim="800000"/>
            <a:headEnd/>
            <a:tailEnd/>
          </a:ln>
          <a:effectLst/>
        </p:spPr>
        <p:txBody>
          <a:bodyPr>
            <a:spAutoFit/>
          </a:bodyPr>
          <a:lstStyle/>
          <a:p>
            <a:pPr algn="ctr">
              <a:spcBef>
                <a:spcPct val="50000"/>
              </a:spcBef>
              <a:defRPr/>
            </a:pPr>
            <a:r>
              <a:rPr lang="en-US" sz="3600" dirty="0">
                <a:solidFill>
                  <a:srgbClr val="FFFFFF"/>
                </a:solidFill>
                <a:effectLst>
                  <a:outerShdw blurRad="38100" dist="38100" dir="2700000" algn="tl">
                    <a:srgbClr val="000000"/>
                  </a:outerShdw>
                </a:effectLst>
                <a:latin typeface="Times New Roman" pitchFamily="18" charset="0"/>
              </a:rPr>
              <a:t>With acknowledgement and </a:t>
            </a:r>
            <a:r>
              <a:rPr lang="en-US" sz="3600" dirty="0" err="1">
                <a:solidFill>
                  <a:srgbClr val="FFFFFF"/>
                </a:solidFill>
                <a:effectLst>
                  <a:outerShdw blurRad="38100" dist="38100" dir="2700000" algn="tl">
                    <a:srgbClr val="000000"/>
                  </a:outerShdw>
                </a:effectLst>
                <a:latin typeface="Times New Roman" pitchFamily="18" charset="0"/>
              </a:rPr>
              <a:t>honour</a:t>
            </a:r>
            <a:r>
              <a:rPr lang="en-US" sz="3600" dirty="0">
                <a:solidFill>
                  <a:srgbClr val="FFFFFF"/>
                </a:solidFill>
                <a:effectLst>
                  <a:outerShdw blurRad="38100" dist="38100" dir="2700000" algn="tl">
                    <a:srgbClr val="000000"/>
                  </a:outerShdw>
                </a:effectLst>
                <a:latin typeface="Times New Roman" pitchFamily="18" charset="0"/>
              </a:rPr>
              <a:t> to our Heavenly Father for the wisdom and insight granted to                                       G. Edward </a:t>
            </a:r>
            <a:r>
              <a:rPr lang="en-US" sz="3600" dirty="0" smtClean="0">
                <a:solidFill>
                  <a:srgbClr val="FFFFFF"/>
                </a:solidFill>
                <a:effectLst>
                  <a:outerShdw blurRad="38100" dist="38100" dir="2700000" algn="tl">
                    <a:srgbClr val="000000"/>
                  </a:outerShdw>
                </a:effectLst>
                <a:latin typeface="Times New Roman" pitchFamily="18" charset="0"/>
              </a:rPr>
              <a:t>Reid, former                                    </a:t>
            </a:r>
            <a:r>
              <a:rPr lang="en-US" sz="3600" dirty="0">
                <a:solidFill>
                  <a:srgbClr val="FFFFFF"/>
                </a:solidFill>
                <a:effectLst>
                  <a:outerShdw blurRad="38100" dist="38100" dir="2700000" algn="tl">
                    <a:srgbClr val="000000"/>
                  </a:outerShdw>
                </a:effectLst>
                <a:latin typeface="Times New Roman" pitchFamily="18" charset="0"/>
              </a:rPr>
              <a:t>Stewardship </a:t>
            </a:r>
            <a:r>
              <a:rPr lang="en-US" sz="3600" dirty="0" smtClean="0">
                <a:solidFill>
                  <a:srgbClr val="FFFFFF"/>
                </a:solidFill>
                <a:effectLst>
                  <a:outerShdw blurRad="38100" dist="38100" dir="2700000" algn="tl">
                    <a:srgbClr val="000000"/>
                  </a:outerShdw>
                </a:effectLst>
                <a:latin typeface="Times New Roman" pitchFamily="18" charset="0"/>
              </a:rPr>
              <a:t>Ministries Director,                       North-American Division,  </a:t>
            </a:r>
            <a:r>
              <a:rPr lang="en-US" sz="3600" dirty="0">
                <a:solidFill>
                  <a:srgbClr val="FFFFFF"/>
                </a:solidFill>
                <a:effectLst>
                  <a:outerShdw blurRad="38100" dist="38100" dir="2700000" algn="tl">
                    <a:srgbClr val="000000"/>
                  </a:outerShdw>
                </a:effectLst>
                <a:latin typeface="Times New Roman" pitchFamily="18" charset="0"/>
              </a:rPr>
              <a:t>whose series                                        “Your Finances in Changing Times”                                as well as                                                         “It’s Your Money, Isn’t It?”                       laid the foundation for the                   “Money, Money, Money…!” seminar.</a:t>
            </a:r>
          </a:p>
        </p:txBody>
      </p:sp>
    </p:spTree>
    <p:extLst>
      <p:ext uri="{BB962C8B-B14F-4D97-AF65-F5344CB8AC3E}">
        <p14:creationId xmlns:p14="http://schemas.microsoft.com/office/powerpoint/2010/main" val="3583916743"/>
      </p:ext>
    </p:extLst>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latin typeface="Times New Roman" panose="02020603050405020304" pitchFamily="18" charset="0"/>
            </a:endParaRPr>
          </a:p>
        </p:txBody>
      </p:sp>
      <p:sp>
        <p:nvSpPr>
          <p:cNvPr id="152579" name="Text Box 3"/>
          <p:cNvSpPr txBox="1">
            <a:spLocks noChangeArrowheads="1"/>
          </p:cNvSpPr>
          <p:nvPr/>
        </p:nvSpPr>
        <p:spPr bwMode="auto">
          <a:xfrm>
            <a:off x="0" y="2590800"/>
            <a:ext cx="9144000" cy="1006475"/>
          </a:xfrm>
          <a:prstGeom prst="rect">
            <a:avLst/>
          </a:prstGeom>
          <a:noFill/>
          <a:ln w="9525">
            <a:noFill/>
            <a:miter lim="800000"/>
            <a:headEnd/>
            <a:tailEnd/>
          </a:ln>
          <a:effectLst/>
        </p:spPr>
        <p:txBody>
          <a:bodyPr>
            <a:spAutoFit/>
          </a:bodyPr>
          <a:lstStyle/>
          <a:p>
            <a:pPr algn="ctr">
              <a:spcBef>
                <a:spcPct val="50000"/>
              </a:spcBef>
              <a:defRPr/>
            </a:pPr>
            <a:r>
              <a:rPr lang="en-US" sz="6000">
                <a:effectLst>
                  <a:outerShdw blurRad="38100" dist="38100" dir="2700000" algn="tl">
                    <a:srgbClr val="000000"/>
                  </a:outerShdw>
                </a:effectLst>
                <a:latin typeface="Times New Roman" pitchFamily="18" charset="0"/>
              </a:rPr>
              <a:t>?</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descr="B01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6"/>
          <p:cNvSpPr txBox="1">
            <a:spLocks noChangeArrowheads="1"/>
          </p:cNvSpPr>
          <p:nvPr/>
        </p:nvSpPr>
        <p:spPr bwMode="auto">
          <a:xfrm>
            <a:off x="3048000" y="220682"/>
            <a:ext cx="5486400" cy="5355312"/>
          </a:xfrm>
          <a:prstGeom prst="rect">
            <a:avLst/>
          </a:prstGeom>
          <a:noFill/>
          <a:ln w="9525">
            <a:noFill/>
            <a:miter lim="800000"/>
            <a:headEnd/>
            <a:tailEnd/>
          </a:ln>
          <a:effectLst/>
        </p:spPr>
        <p:txBody>
          <a:bodyPr wrap="square">
            <a:spAutoFit/>
          </a:bodyPr>
          <a:lstStyle/>
          <a:p>
            <a:pPr algn="ctr">
              <a:spcBef>
                <a:spcPct val="50000"/>
              </a:spcBef>
              <a:defRPr/>
            </a:pPr>
            <a:r>
              <a:rPr lang="en-US" sz="3600" dirty="0">
                <a:solidFill>
                  <a:schemeClr val="hlink"/>
                </a:solidFill>
                <a:effectLst>
                  <a:outerShdw blurRad="38100" dist="38100" dir="2700000" algn="tl">
                    <a:srgbClr val="000000"/>
                  </a:outerShdw>
                </a:effectLst>
                <a:latin typeface="Arial" charset="0"/>
              </a:rPr>
              <a:t>1 Timothy </a:t>
            </a:r>
            <a:r>
              <a:rPr lang="en-US" sz="3600" dirty="0" smtClean="0">
                <a:solidFill>
                  <a:schemeClr val="hlink"/>
                </a:solidFill>
                <a:effectLst>
                  <a:outerShdw blurRad="38100" dist="38100" dir="2700000" algn="tl">
                    <a:srgbClr val="000000"/>
                  </a:outerShdw>
                </a:effectLst>
                <a:latin typeface="Arial" charset="0"/>
              </a:rPr>
              <a:t>6:10</a:t>
            </a:r>
          </a:p>
          <a:p>
            <a:pPr algn="ctr">
              <a:spcBef>
                <a:spcPct val="50000"/>
              </a:spcBef>
              <a:defRPr/>
            </a:pPr>
            <a:r>
              <a:rPr lang="en-US" sz="3600" dirty="0" smtClean="0">
                <a:effectLst>
                  <a:outerShdw blurRad="38100" dist="38100" dir="2700000" algn="tl">
                    <a:srgbClr val="000000"/>
                  </a:outerShdw>
                </a:effectLst>
                <a:latin typeface="Arial" charset="0"/>
              </a:rPr>
              <a:t>“For </a:t>
            </a:r>
            <a:r>
              <a:rPr lang="en-US" sz="3600" dirty="0">
                <a:effectLst>
                  <a:outerShdw blurRad="38100" dist="38100" dir="2700000" algn="tl">
                    <a:srgbClr val="000000"/>
                  </a:outerShdw>
                </a:effectLst>
                <a:latin typeface="Arial" charset="0"/>
              </a:rPr>
              <a:t>the love of money is a root of all kinds of evil, for which some have strayed from the faith in their greediness, and pierced themselves through with many sorrows.”</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O039"/>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4"/>
          <p:cNvSpPr txBox="1">
            <a:spLocks noChangeArrowheads="1"/>
          </p:cNvSpPr>
          <p:nvPr/>
        </p:nvSpPr>
        <p:spPr bwMode="auto">
          <a:xfrm>
            <a:off x="3810000" y="381000"/>
            <a:ext cx="4953000" cy="3139321"/>
          </a:xfrm>
          <a:prstGeom prst="rect">
            <a:avLst/>
          </a:prstGeom>
          <a:noFill/>
          <a:ln w="9525">
            <a:noFill/>
            <a:miter lim="800000"/>
            <a:headEnd/>
            <a:tailEnd/>
          </a:ln>
          <a:effectLst/>
        </p:spPr>
        <p:txBody>
          <a:bodyPr wrap="square">
            <a:spAutoFit/>
          </a:bodyPr>
          <a:lstStyle/>
          <a:p>
            <a:pPr algn="ctr">
              <a:lnSpc>
                <a:spcPct val="110000"/>
              </a:lnSpc>
              <a:spcBef>
                <a:spcPct val="50000"/>
              </a:spcBef>
              <a:defRPr/>
            </a:pPr>
            <a:r>
              <a:rPr lang="en-US" sz="3600" b="1" dirty="0">
                <a:solidFill>
                  <a:schemeClr val="hlink"/>
                </a:solidFill>
                <a:effectLst>
                  <a:outerShdw blurRad="38100" dist="38100" dir="2700000" algn="tl">
                    <a:srgbClr val="000000"/>
                  </a:outerShdw>
                </a:effectLst>
                <a:latin typeface="Arial" charset="0"/>
              </a:rPr>
              <a:t>Steps to Christ  p.44</a:t>
            </a:r>
            <a:r>
              <a:rPr lang="en-US" sz="3600" dirty="0">
                <a:solidFill>
                  <a:schemeClr val="hlink"/>
                </a:solidFill>
                <a:effectLst>
                  <a:outerShdw blurRad="38100" dist="38100" dir="2700000" algn="tl">
                    <a:srgbClr val="000000"/>
                  </a:outerShdw>
                </a:effectLst>
                <a:latin typeface="Arial" charset="0"/>
              </a:rPr>
              <a:t>         </a:t>
            </a:r>
            <a:r>
              <a:rPr lang="en-US" sz="3600" dirty="0" smtClean="0">
                <a:solidFill>
                  <a:schemeClr val="hlink"/>
                </a:solidFill>
                <a:effectLst>
                  <a:outerShdw blurRad="38100" dist="38100" dir="2700000" algn="tl">
                    <a:srgbClr val="000000"/>
                  </a:outerShdw>
                </a:effectLst>
                <a:latin typeface="Arial" charset="0"/>
              </a:rPr>
              <a:t>                              </a:t>
            </a:r>
            <a:r>
              <a:rPr lang="en-US" sz="3600" dirty="0">
                <a:effectLst>
                  <a:outerShdw blurRad="38100" dist="38100" dir="2700000" algn="tl">
                    <a:srgbClr val="000000"/>
                  </a:outerShdw>
                </a:effectLst>
                <a:latin typeface="Arial" charset="0"/>
              </a:rPr>
              <a:t>“The love of money, the desire for wealth, is the golden chain that binds (men) to Satan.”</a:t>
            </a: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R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495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AutoShape 3"/>
          <p:cNvSpPr>
            <a:spLocks noChangeArrowheads="1"/>
          </p:cNvSpPr>
          <p:nvPr/>
        </p:nvSpPr>
        <p:spPr bwMode="auto">
          <a:xfrm rot="641285">
            <a:off x="655638" y="3119438"/>
            <a:ext cx="8107362" cy="4191000"/>
          </a:xfrm>
          <a:prstGeom prst="irregularSeal2">
            <a:avLst/>
          </a:prstGeom>
          <a:solidFill>
            <a:srgbClr val="993366">
              <a:alpha val="65097"/>
            </a:srgbClr>
          </a:solidFill>
          <a:ln w="9525">
            <a:solidFill>
              <a:schemeClr val="tx1"/>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ZA" altLang="en-US"/>
          </a:p>
        </p:txBody>
      </p:sp>
      <p:sp>
        <p:nvSpPr>
          <p:cNvPr id="8196" name="Text Box 4"/>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latin typeface="Times New Roman" panose="02020603050405020304" pitchFamily="18" charset="0"/>
            </a:endParaRPr>
          </a:p>
        </p:txBody>
      </p:sp>
      <p:sp>
        <p:nvSpPr>
          <p:cNvPr id="202757" name="Text Box 5"/>
          <p:cNvSpPr txBox="1">
            <a:spLocks noChangeArrowheads="1"/>
          </p:cNvSpPr>
          <p:nvPr/>
        </p:nvSpPr>
        <p:spPr bwMode="auto">
          <a:xfrm>
            <a:off x="1981200" y="4206875"/>
            <a:ext cx="5257800" cy="2041525"/>
          </a:xfrm>
          <a:prstGeom prst="rect">
            <a:avLst/>
          </a:prstGeom>
          <a:noFill/>
          <a:ln w="9525">
            <a:noFill/>
            <a:miter lim="800000"/>
            <a:headEnd/>
            <a:tailEnd/>
          </a:ln>
          <a:effectLst/>
        </p:spPr>
        <p:txBody>
          <a:bodyPr>
            <a:spAutoFit/>
          </a:bodyPr>
          <a:lstStyle/>
          <a:p>
            <a:pPr algn="ctr">
              <a:lnSpc>
                <a:spcPct val="80000"/>
              </a:lnSpc>
              <a:spcBef>
                <a:spcPct val="50000"/>
              </a:spcBef>
              <a:defRPr/>
            </a:pPr>
            <a:r>
              <a:rPr lang="en-US" sz="4000" dirty="0">
                <a:effectLst>
                  <a:outerShdw blurRad="38100" dist="38100" dir="2700000" algn="tl">
                    <a:srgbClr val="000000"/>
                  </a:outerShdw>
                </a:effectLst>
                <a:latin typeface="Times New Roman" pitchFamily="18" charset="0"/>
              </a:rPr>
              <a:t>5 MR 255                     “It should be our highest aim in life to get ready for heaven.”</a:t>
            </a: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descr="E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8" name="Text Box 2"/>
          <p:cNvSpPr txBox="1">
            <a:spLocks noChangeArrowheads="1"/>
          </p:cNvSpPr>
          <p:nvPr/>
        </p:nvSpPr>
        <p:spPr bwMode="auto">
          <a:xfrm>
            <a:off x="0" y="693738"/>
            <a:ext cx="9144000" cy="677862"/>
          </a:xfrm>
          <a:prstGeom prst="rect">
            <a:avLst/>
          </a:prstGeom>
          <a:noFill/>
          <a:ln w="9525">
            <a:noFill/>
            <a:miter lim="800000"/>
            <a:headEnd/>
            <a:tailEnd/>
          </a:ln>
          <a:effectLst/>
        </p:spPr>
        <p:txBody>
          <a:bodyPr>
            <a:spAutoFit/>
          </a:bodyPr>
          <a:lstStyle/>
          <a:p>
            <a:pPr algn="ctr">
              <a:lnSpc>
                <a:spcPct val="80000"/>
              </a:lnSpc>
              <a:spcBef>
                <a:spcPct val="50000"/>
              </a:spcBef>
              <a:defRPr/>
            </a:pPr>
            <a:r>
              <a:rPr lang="en-US" sz="4800" b="1" u="sng">
                <a:solidFill>
                  <a:schemeClr val="hlink"/>
                </a:solidFill>
                <a:effectLst>
                  <a:outerShdw blurRad="38100" dist="38100" dir="2700000" algn="tl">
                    <a:srgbClr val="000000"/>
                  </a:outerShdw>
                </a:effectLst>
                <a:latin typeface="Arial" charset="0"/>
              </a:rPr>
              <a:t>THE BIBLE and MONEY</a:t>
            </a:r>
            <a:endParaRPr lang="en-US">
              <a:solidFill>
                <a:schemeClr val="hlink"/>
              </a:solidFill>
              <a:effectLst>
                <a:outerShdw blurRad="38100" dist="38100" dir="2700000" algn="tl">
                  <a:srgbClr val="000000"/>
                </a:outerShdw>
              </a:effectLst>
              <a:latin typeface="Arial" charset="0"/>
            </a:endParaRPr>
          </a:p>
        </p:txBody>
      </p:sp>
      <p:sp>
        <p:nvSpPr>
          <p:cNvPr id="111619" name="Text Box 3"/>
          <p:cNvSpPr txBox="1">
            <a:spLocks noChangeArrowheads="1"/>
          </p:cNvSpPr>
          <p:nvPr/>
        </p:nvSpPr>
        <p:spPr bwMode="auto">
          <a:xfrm>
            <a:off x="381000" y="2401888"/>
            <a:ext cx="8077200" cy="1027112"/>
          </a:xfrm>
          <a:prstGeom prst="rect">
            <a:avLst/>
          </a:prstGeom>
          <a:noFill/>
          <a:ln w="9525">
            <a:noFill/>
            <a:miter lim="800000"/>
            <a:headEnd/>
            <a:tailEnd/>
          </a:ln>
          <a:effectLst/>
        </p:spPr>
        <p:txBody>
          <a:bodyPr>
            <a:spAutoFit/>
          </a:bodyPr>
          <a:lstStyle/>
          <a:p>
            <a:pPr>
              <a:lnSpc>
                <a:spcPct val="75000"/>
              </a:lnSpc>
              <a:spcBef>
                <a:spcPct val="20000"/>
              </a:spcBef>
              <a:defRPr/>
            </a:pPr>
            <a:r>
              <a:rPr lang="en-US" sz="3600" dirty="0">
                <a:effectLst>
                  <a:outerShdw blurRad="38100" dist="38100" dir="2700000" algn="tl">
                    <a:srgbClr val="000000"/>
                  </a:outerShdw>
                </a:effectLst>
                <a:latin typeface="Arial" charset="0"/>
              </a:rPr>
              <a:t>-  2/3 of Jesus’ parables deals with </a:t>
            </a:r>
          </a:p>
          <a:p>
            <a:pPr>
              <a:lnSpc>
                <a:spcPct val="75000"/>
              </a:lnSpc>
              <a:spcBef>
                <a:spcPct val="20000"/>
              </a:spcBef>
              <a:defRPr/>
            </a:pPr>
            <a:r>
              <a:rPr lang="en-US" sz="3600" dirty="0">
                <a:effectLst>
                  <a:outerShdw blurRad="38100" dist="38100" dir="2700000" algn="tl">
                    <a:srgbClr val="000000"/>
                  </a:outerShdw>
                </a:effectLst>
                <a:latin typeface="Arial" charset="0"/>
              </a:rPr>
              <a:t>   money / possessions</a:t>
            </a:r>
            <a:endParaRPr lang="en-GB" sz="3600" dirty="0"/>
          </a:p>
        </p:txBody>
      </p:sp>
      <p:sp>
        <p:nvSpPr>
          <p:cNvPr id="111620" name="Text Box 4"/>
          <p:cNvSpPr txBox="1">
            <a:spLocks noChangeArrowheads="1"/>
          </p:cNvSpPr>
          <p:nvPr/>
        </p:nvSpPr>
        <p:spPr bwMode="auto">
          <a:xfrm>
            <a:off x="381000" y="3544888"/>
            <a:ext cx="8153400" cy="1027112"/>
          </a:xfrm>
          <a:prstGeom prst="rect">
            <a:avLst/>
          </a:prstGeom>
          <a:noFill/>
          <a:ln w="9525">
            <a:noFill/>
            <a:miter lim="800000"/>
            <a:headEnd/>
            <a:tailEnd/>
          </a:ln>
          <a:effectLst/>
        </p:spPr>
        <p:txBody>
          <a:bodyPr>
            <a:spAutoFit/>
          </a:bodyPr>
          <a:lstStyle/>
          <a:p>
            <a:pPr>
              <a:lnSpc>
                <a:spcPct val="75000"/>
              </a:lnSpc>
              <a:spcBef>
                <a:spcPct val="20000"/>
              </a:spcBef>
              <a:defRPr/>
            </a:pPr>
            <a:r>
              <a:rPr lang="en-US" sz="3600">
                <a:effectLst>
                  <a:outerShdw blurRad="38100" dist="38100" dir="2700000" algn="tl">
                    <a:srgbClr val="000000"/>
                  </a:outerShdw>
                </a:effectLst>
                <a:latin typeface="Arial" charset="0"/>
              </a:rPr>
              <a:t>-  2000 references on money found in </a:t>
            </a:r>
          </a:p>
          <a:p>
            <a:pPr>
              <a:lnSpc>
                <a:spcPct val="75000"/>
              </a:lnSpc>
              <a:spcBef>
                <a:spcPct val="20000"/>
              </a:spcBef>
              <a:defRPr/>
            </a:pPr>
            <a:r>
              <a:rPr lang="en-US" sz="3600">
                <a:effectLst>
                  <a:outerShdw blurRad="38100" dist="38100" dir="2700000" algn="tl">
                    <a:srgbClr val="000000"/>
                  </a:outerShdw>
                </a:effectLst>
                <a:latin typeface="Arial" charset="0"/>
              </a:rPr>
              <a:t>   the Bible</a:t>
            </a:r>
            <a:endParaRPr lang="en-GB" sz="3600">
              <a:effectLst>
                <a:outerShdw blurRad="38100" dist="38100" dir="2700000" algn="tl">
                  <a:srgbClr val="000000"/>
                </a:outerShdw>
              </a:effectLst>
              <a:latin typeface="Arial" charset="0"/>
            </a:endParaRPr>
          </a:p>
        </p:txBody>
      </p:sp>
      <p:sp>
        <p:nvSpPr>
          <p:cNvPr id="111621" name="Text Box 5"/>
          <p:cNvSpPr txBox="1">
            <a:spLocks noChangeArrowheads="1"/>
          </p:cNvSpPr>
          <p:nvPr/>
        </p:nvSpPr>
        <p:spPr bwMode="auto">
          <a:xfrm>
            <a:off x="381000" y="4687888"/>
            <a:ext cx="8153400" cy="1027112"/>
          </a:xfrm>
          <a:prstGeom prst="rect">
            <a:avLst/>
          </a:prstGeom>
          <a:noFill/>
          <a:ln w="9525">
            <a:noFill/>
            <a:miter lim="800000"/>
            <a:headEnd/>
            <a:tailEnd/>
          </a:ln>
          <a:effectLst/>
        </p:spPr>
        <p:txBody>
          <a:bodyPr>
            <a:spAutoFit/>
          </a:bodyPr>
          <a:lstStyle/>
          <a:p>
            <a:pPr>
              <a:lnSpc>
                <a:spcPct val="75000"/>
              </a:lnSpc>
              <a:spcBef>
                <a:spcPct val="20000"/>
              </a:spcBef>
              <a:defRPr/>
            </a:pPr>
            <a:r>
              <a:rPr lang="en-US" sz="3600">
                <a:effectLst>
                  <a:outerShdw blurRad="38100" dist="38100" dir="2700000" algn="tl">
                    <a:srgbClr val="000000"/>
                  </a:outerShdw>
                </a:effectLst>
                <a:latin typeface="Arial" charset="0"/>
              </a:rPr>
              <a:t>-  500 reference on faith found in the </a:t>
            </a:r>
          </a:p>
          <a:p>
            <a:pPr>
              <a:lnSpc>
                <a:spcPct val="75000"/>
              </a:lnSpc>
              <a:spcBef>
                <a:spcPct val="20000"/>
              </a:spcBef>
              <a:defRPr/>
            </a:pPr>
            <a:r>
              <a:rPr lang="en-US" sz="3600">
                <a:effectLst>
                  <a:outerShdw blurRad="38100" dist="38100" dir="2700000" algn="tl">
                    <a:srgbClr val="000000"/>
                  </a:outerShdw>
                </a:effectLst>
                <a:latin typeface="Arial" charset="0"/>
              </a:rPr>
              <a:t>   Bible</a:t>
            </a:r>
            <a:endParaRPr lang="en-GB" sz="3600"/>
          </a:p>
        </p:txBody>
      </p:sp>
      <p:sp>
        <p:nvSpPr>
          <p:cNvPr id="111622" name="Text Box 6"/>
          <p:cNvSpPr txBox="1">
            <a:spLocks noChangeArrowheads="1"/>
          </p:cNvSpPr>
          <p:nvPr/>
        </p:nvSpPr>
        <p:spPr bwMode="auto">
          <a:xfrm>
            <a:off x="381000" y="5811838"/>
            <a:ext cx="8001000" cy="969962"/>
          </a:xfrm>
          <a:prstGeom prst="rect">
            <a:avLst/>
          </a:prstGeom>
          <a:noFill/>
          <a:ln w="9525">
            <a:noFill/>
            <a:miter lim="800000"/>
            <a:headEnd/>
            <a:tailEnd/>
          </a:ln>
          <a:effectLst/>
        </p:spPr>
        <p:txBody>
          <a:bodyPr>
            <a:spAutoFit/>
          </a:bodyPr>
          <a:lstStyle/>
          <a:p>
            <a:pPr>
              <a:lnSpc>
                <a:spcPct val="70000"/>
              </a:lnSpc>
              <a:spcBef>
                <a:spcPct val="20000"/>
              </a:spcBef>
              <a:defRPr/>
            </a:pPr>
            <a:r>
              <a:rPr lang="en-US" sz="3600">
                <a:effectLst>
                  <a:outerShdw blurRad="38100" dist="38100" dir="2700000" algn="tl">
                    <a:srgbClr val="000000"/>
                  </a:outerShdw>
                </a:effectLst>
                <a:latin typeface="Arial" charset="0"/>
              </a:rPr>
              <a:t>-  All 15 Kingdom parables deals with </a:t>
            </a:r>
          </a:p>
          <a:p>
            <a:pPr>
              <a:lnSpc>
                <a:spcPct val="70000"/>
              </a:lnSpc>
              <a:spcBef>
                <a:spcPct val="20000"/>
              </a:spcBef>
              <a:defRPr/>
            </a:pPr>
            <a:r>
              <a:rPr lang="en-US" sz="3600">
                <a:effectLst>
                  <a:outerShdw blurRad="38100" dist="38100" dir="2700000" algn="tl">
                    <a:srgbClr val="000000"/>
                  </a:outerShdw>
                </a:effectLst>
                <a:latin typeface="Arial" charset="0"/>
              </a:rPr>
              <a:t>   money / possessions</a:t>
            </a:r>
            <a:endParaRPr lang="en-GB" sz="3600">
              <a:effectLst>
                <a:outerShdw blurRad="38100" dist="38100" dir="2700000" algn="tl">
                  <a:srgbClr val="000000"/>
                </a:outerShdw>
              </a:effectLst>
              <a:latin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11619"/>
                                        </p:tgtEl>
                                        <p:attrNameLst>
                                          <p:attrName>style.visibility</p:attrName>
                                        </p:attrNameLst>
                                      </p:cBhvr>
                                      <p:to>
                                        <p:strVal val="visible"/>
                                      </p:to>
                                    </p:set>
                                    <p:anim calcmode="lin" valueType="num">
                                      <p:cBhvr>
                                        <p:cTn id="7" dur="1000" fill="hold"/>
                                        <p:tgtEl>
                                          <p:spTgt spid="111619"/>
                                        </p:tgtEl>
                                        <p:attrNameLst>
                                          <p:attrName>ppt_w</p:attrName>
                                        </p:attrNameLst>
                                      </p:cBhvr>
                                      <p:tavLst>
                                        <p:tav tm="0">
                                          <p:val>
                                            <p:fltVal val="0"/>
                                          </p:val>
                                        </p:tav>
                                        <p:tav tm="100000">
                                          <p:val>
                                            <p:strVal val="#ppt_w"/>
                                          </p:val>
                                        </p:tav>
                                      </p:tavLst>
                                    </p:anim>
                                    <p:anim calcmode="lin" valueType="num">
                                      <p:cBhvr>
                                        <p:cTn id="8" dur="1000" fill="hold"/>
                                        <p:tgtEl>
                                          <p:spTgt spid="111619"/>
                                        </p:tgtEl>
                                        <p:attrNameLst>
                                          <p:attrName>ppt_h</p:attrName>
                                        </p:attrNameLst>
                                      </p:cBhvr>
                                      <p:tavLst>
                                        <p:tav tm="0">
                                          <p:val>
                                            <p:fltVal val="0"/>
                                          </p:val>
                                        </p:tav>
                                        <p:tav tm="100000">
                                          <p:val>
                                            <p:strVal val="#ppt_h"/>
                                          </p:val>
                                        </p:tav>
                                      </p:tavLst>
                                    </p:anim>
                                    <p:anim calcmode="lin" valueType="num">
                                      <p:cBhvr>
                                        <p:cTn id="9" dur="1000" fill="hold"/>
                                        <p:tgtEl>
                                          <p:spTgt spid="11161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16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11620"/>
                                        </p:tgtEl>
                                        <p:attrNameLst>
                                          <p:attrName>style.visibility</p:attrName>
                                        </p:attrNameLst>
                                      </p:cBhvr>
                                      <p:to>
                                        <p:strVal val="visible"/>
                                      </p:to>
                                    </p:set>
                                    <p:anim calcmode="lin" valueType="num">
                                      <p:cBhvr>
                                        <p:cTn id="15" dur="1000" fill="hold"/>
                                        <p:tgtEl>
                                          <p:spTgt spid="111620"/>
                                        </p:tgtEl>
                                        <p:attrNameLst>
                                          <p:attrName>ppt_w</p:attrName>
                                        </p:attrNameLst>
                                      </p:cBhvr>
                                      <p:tavLst>
                                        <p:tav tm="0">
                                          <p:val>
                                            <p:fltVal val="0"/>
                                          </p:val>
                                        </p:tav>
                                        <p:tav tm="100000">
                                          <p:val>
                                            <p:strVal val="#ppt_w"/>
                                          </p:val>
                                        </p:tav>
                                      </p:tavLst>
                                    </p:anim>
                                    <p:anim calcmode="lin" valueType="num">
                                      <p:cBhvr>
                                        <p:cTn id="16" dur="1000" fill="hold"/>
                                        <p:tgtEl>
                                          <p:spTgt spid="111620"/>
                                        </p:tgtEl>
                                        <p:attrNameLst>
                                          <p:attrName>ppt_h</p:attrName>
                                        </p:attrNameLst>
                                      </p:cBhvr>
                                      <p:tavLst>
                                        <p:tav tm="0">
                                          <p:val>
                                            <p:fltVal val="0"/>
                                          </p:val>
                                        </p:tav>
                                        <p:tav tm="100000">
                                          <p:val>
                                            <p:strVal val="#ppt_h"/>
                                          </p:val>
                                        </p:tav>
                                      </p:tavLst>
                                    </p:anim>
                                    <p:anim calcmode="lin" valueType="num">
                                      <p:cBhvr>
                                        <p:cTn id="17" dur="1000" fill="hold"/>
                                        <p:tgtEl>
                                          <p:spTgt spid="11162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16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11621"/>
                                        </p:tgtEl>
                                        <p:attrNameLst>
                                          <p:attrName>style.visibility</p:attrName>
                                        </p:attrNameLst>
                                      </p:cBhvr>
                                      <p:to>
                                        <p:strVal val="visible"/>
                                      </p:to>
                                    </p:set>
                                    <p:anim calcmode="lin" valueType="num">
                                      <p:cBhvr>
                                        <p:cTn id="23" dur="1000" fill="hold"/>
                                        <p:tgtEl>
                                          <p:spTgt spid="111621"/>
                                        </p:tgtEl>
                                        <p:attrNameLst>
                                          <p:attrName>ppt_w</p:attrName>
                                        </p:attrNameLst>
                                      </p:cBhvr>
                                      <p:tavLst>
                                        <p:tav tm="0">
                                          <p:val>
                                            <p:fltVal val="0"/>
                                          </p:val>
                                        </p:tav>
                                        <p:tav tm="100000">
                                          <p:val>
                                            <p:strVal val="#ppt_w"/>
                                          </p:val>
                                        </p:tav>
                                      </p:tavLst>
                                    </p:anim>
                                    <p:anim calcmode="lin" valueType="num">
                                      <p:cBhvr>
                                        <p:cTn id="24" dur="1000" fill="hold"/>
                                        <p:tgtEl>
                                          <p:spTgt spid="111621"/>
                                        </p:tgtEl>
                                        <p:attrNameLst>
                                          <p:attrName>ppt_h</p:attrName>
                                        </p:attrNameLst>
                                      </p:cBhvr>
                                      <p:tavLst>
                                        <p:tav tm="0">
                                          <p:val>
                                            <p:fltVal val="0"/>
                                          </p:val>
                                        </p:tav>
                                        <p:tav tm="100000">
                                          <p:val>
                                            <p:strVal val="#ppt_h"/>
                                          </p:val>
                                        </p:tav>
                                      </p:tavLst>
                                    </p:anim>
                                    <p:anim calcmode="lin" valueType="num">
                                      <p:cBhvr>
                                        <p:cTn id="25" dur="1000" fill="hold"/>
                                        <p:tgtEl>
                                          <p:spTgt spid="11162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16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11622"/>
                                        </p:tgtEl>
                                        <p:attrNameLst>
                                          <p:attrName>style.visibility</p:attrName>
                                        </p:attrNameLst>
                                      </p:cBhvr>
                                      <p:to>
                                        <p:strVal val="visible"/>
                                      </p:to>
                                    </p:set>
                                    <p:anim calcmode="lin" valueType="num">
                                      <p:cBhvr>
                                        <p:cTn id="31" dur="1000" fill="hold"/>
                                        <p:tgtEl>
                                          <p:spTgt spid="111622"/>
                                        </p:tgtEl>
                                        <p:attrNameLst>
                                          <p:attrName>ppt_w</p:attrName>
                                        </p:attrNameLst>
                                      </p:cBhvr>
                                      <p:tavLst>
                                        <p:tav tm="0">
                                          <p:val>
                                            <p:fltVal val="0"/>
                                          </p:val>
                                        </p:tav>
                                        <p:tav tm="100000">
                                          <p:val>
                                            <p:strVal val="#ppt_w"/>
                                          </p:val>
                                        </p:tav>
                                      </p:tavLst>
                                    </p:anim>
                                    <p:anim calcmode="lin" valueType="num">
                                      <p:cBhvr>
                                        <p:cTn id="32" dur="1000" fill="hold"/>
                                        <p:tgtEl>
                                          <p:spTgt spid="111622"/>
                                        </p:tgtEl>
                                        <p:attrNameLst>
                                          <p:attrName>ppt_h</p:attrName>
                                        </p:attrNameLst>
                                      </p:cBhvr>
                                      <p:tavLst>
                                        <p:tav tm="0">
                                          <p:val>
                                            <p:fltVal val="0"/>
                                          </p:val>
                                        </p:tav>
                                        <p:tav tm="100000">
                                          <p:val>
                                            <p:strVal val="#ppt_h"/>
                                          </p:val>
                                        </p:tav>
                                      </p:tavLst>
                                    </p:anim>
                                    <p:anim calcmode="lin" valueType="num">
                                      <p:cBhvr>
                                        <p:cTn id="33" dur="1000" fill="hold"/>
                                        <p:tgtEl>
                                          <p:spTgt spid="11162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16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autoUpdateAnimBg="0"/>
      <p:bldP spid="111620" grpId="0" autoUpdateAnimBg="0"/>
      <p:bldP spid="111621" grpId="0" autoUpdateAnimBg="0"/>
      <p:bldP spid="11162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J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latin typeface="Times New Roman" panose="02020603050405020304" pitchFamily="18" charset="0"/>
            </a:endParaRPr>
          </a:p>
        </p:txBody>
      </p:sp>
      <p:sp>
        <p:nvSpPr>
          <p:cNvPr id="143363" name="Text Box 3"/>
          <p:cNvSpPr txBox="1">
            <a:spLocks noChangeArrowheads="1"/>
          </p:cNvSpPr>
          <p:nvPr/>
        </p:nvSpPr>
        <p:spPr bwMode="auto">
          <a:xfrm>
            <a:off x="457200" y="249238"/>
            <a:ext cx="8153400" cy="6227762"/>
          </a:xfrm>
          <a:prstGeom prst="rect">
            <a:avLst/>
          </a:prstGeom>
          <a:noFill/>
          <a:ln w="9525">
            <a:noFill/>
            <a:miter lim="800000"/>
            <a:headEnd/>
            <a:tailEnd/>
          </a:ln>
          <a:effectLst/>
        </p:spPr>
        <p:txBody>
          <a:bodyPr>
            <a:spAutoFit/>
          </a:bodyPr>
          <a:lstStyle/>
          <a:p>
            <a:pPr algn="ctr">
              <a:lnSpc>
                <a:spcPct val="110000"/>
              </a:lnSpc>
              <a:spcBef>
                <a:spcPct val="30000"/>
              </a:spcBef>
              <a:defRPr/>
            </a:pPr>
            <a:r>
              <a:rPr lang="en-US" sz="6600">
                <a:solidFill>
                  <a:srgbClr val="FF9933"/>
                </a:solidFill>
                <a:effectLst>
                  <a:outerShdw blurRad="38100" dist="38100" dir="2700000" algn="tl">
                    <a:srgbClr val="000000"/>
                  </a:outerShdw>
                </a:effectLst>
                <a:latin typeface="Arial" charset="0"/>
              </a:rPr>
              <a:t>The Camp of the </a:t>
            </a:r>
            <a:r>
              <a:rPr lang="en-US" sz="6600" b="1" i="1">
                <a:solidFill>
                  <a:srgbClr val="FF9933"/>
                </a:solidFill>
                <a:effectLst>
                  <a:outerShdw blurRad="38100" dist="38100" dir="2700000" algn="tl">
                    <a:srgbClr val="000000"/>
                  </a:outerShdw>
                </a:effectLst>
                <a:latin typeface="Arial" charset="0"/>
              </a:rPr>
              <a:t>Israelites</a:t>
            </a:r>
            <a:r>
              <a:rPr lang="en-US" sz="6600">
                <a:solidFill>
                  <a:srgbClr val="FF9933"/>
                </a:solidFill>
                <a:effectLst>
                  <a:outerShdw blurRad="38100" dist="38100" dir="2700000" algn="tl">
                    <a:srgbClr val="000000"/>
                  </a:outerShdw>
                </a:effectLst>
                <a:latin typeface="Arial" charset="0"/>
              </a:rPr>
              <a:t> </a:t>
            </a:r>
          </a:p>
          <a:p>
            <a:pPr algn="ctr">
              <a:lnSpc>
                <a:spcPct val="110000"/>
              </a:lnSpc>
              <a:spcBef>
                <a:spcPct val="30000"/>
              </a:spcBef>
              <a:defRPr/>
            </a:pPr>
            <a:r>
              <a:rPr lang="en-US" sz="6600">
                <a:effectLst>
                  <a:outerShdw blurRad="38100" dist="38100" dir="2700000" algn="tl">
                    <a:srgbClr val="000000"/>
                  </a:outerShdw>
                </a:effectLst>
                <a:latin typeface="Arial" charset="0"/>
              </a:rPr>
              <a:t>and</a:t>
            </a:r>
          </a:p>
          <a:p>
            <a:pPr algn="ctr">
              <a:lnSpc>
                <a:spcPct val="110000"/>
              </a:lnSpc>
              <a:spcBef>
                <a:spcPct val="30000"/>
              </a:spcBef>
              <a:defRPr/>
            </a:pPr>
            <a:r>
              <a:rPr lang="en-US" sz="6600">
                <a:solidFill>
                  <a:srgbClr val="0099FF"/>
                </a:solidFill>
                <a:effectLst>
                  <a:outerShdw blurRad="38100" dist="38100" dir="2700000" algn="tl">
                    <a:srgbClr val="000000"/>
                  </a:outerShdw>
                </a:effectLst>
                <a:latin typeface="Arial" charset="0"/>
              </a:rPr>
              <a:t>The Camp of the </a:t>
            </a:r>
            <a:r>
              <a:rPr lang="en-US" sz="6600" b="1" i="1">
                <a:solidFill>
                  <a:srgbClr val="0099FF"/>
                </a:solidFill>
                <a:effectLst>
                  <a:outerShdw blurRad="38100" dist="38100" dir="2700000" algn="tl">
                    <a:srgbClr val="000000"/>
                  </a:outerShdw>
                </a:effectLst>
                <a:latin typeface="Arial" charset="0"/>
              </a:rPr>
              <a:t>Philistines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10000"/>
                                  </p:stCondLst>
                                  <p:childTnLst>
                                    <p:set>
                                      <p:cBhvr>
                                        <p:cTn id="6" dur="1" fill="hold">
                                          <p:stCondLst>
                                            <p:cond delay="0"/>
                                          </p:stCondLst>
                                        </p:cTn>
                                        <p:tgtEl>
                                          <p:spTgt spid="143363">
                                            <p:txEl>
                                              <p:pRg st="0" end="0"/>
                                            </p:txEl>
                                          </p:spTgt>
                                        </p:tgtEl>
                                        <p:attrNameLst>
                                          <p:attrName>style.visibility</p:attrName>
                                        </p:attrNameLst>
                                      </p:cBhvr>
                                      <p:to>
                                        <p:strVal val="visible"/>
                                      </p:to>
                                    </p:set>
                                    <p:anim calcmode="lin" valueType="num">
                                      <p:cBhvr>
                                        <p:cTn id="7" dur="2000" fill="hold"/>
                                        <p:tgtEl>
                                          <p:spTgt spid="14336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4336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143363">
                                            <p:txEl>
                                              <p:pRg st="0" end="0"/>
                                            </p:txEl>
                                          </p:spTgt>
                                        </p:tgtEl>
                                        <p:attrNameLst>
                                          <p:attrName>style.rotation</p:attrName>
                                        </p:attrNameLst>
                                      </p:cBhvr>
                                      <p:tavLst>
                                        <p:tav tm="0">
                                          <p:val>
                                            <p:fltVal val="360"/>
                                          </p:val>
                                        </p:tav>
                                        <p:tav tm="100000">
                                          <p:val>
                                            <p:fltVal val="0"/>
                                          </p:val>
                                        </p:tav>
                                      </p:tavLst>
                                    </p:anim>
                                    <p:animEffect transition="in" filter="fade">
                                      <p:cBhvr>
                                        <p:cTn id="10" dur="2000"/>
                                        <p:tgtEl>
                                          <p:spTgt spid="143363">
                                            <p:txEl>
                                              <p:pRg st="0" end="0"/>
                                            </p:txEl>
                                          </p:spTgt>
                                        </p:tgtEl>
                                      </p:cBhvr>
                                    </p:animEffect>
                                  </p:childTnLst>
                                </p:cTn>
                              </p:par>
                            </p:childTnLst>
                          </p:cTn>
                        </p:par>
                        <p:par>
                          <p:cTn id="11" fill="hold" nodeType="afterGroup">
                            <p:stCondLst>
                              <p:cond delay="12000"/>
                            </p:stCondLst>
                            <p:childTnLst>
                              <p:par>
                                <p:cTn id="12" presetID="49" presetClass="entr" presetSubtype="0" decel="100000" fill="hold" nodeType="afterEffect">
                                  <p:stCondLst>
                                    <p:cond delay="3000"/>
                                  </p:stCondLst>
                                  <p:childTnLst>
                                    <p:set>
                                      <p:cBhvr>
                                        <p:cTn id="13" dur="1" fill="hold">
                                          <p:stCondLst>
                                            <p:cond delay="0"/>
                                          </p:stCondLst>
                                        </p:cTn>
                                        <p:tgtEl>
                                          <p:spTgt spid="143363">
                                            <p:txEl>
                                              <p:pRg st="2" end="2"/>
                                            </p:txEl>
                                          </p:spTgt>
                                        </p:tgtEl>
                                        <p:attrNameLst>
                                          <p:attrName>style.visibility</p:attrName>
                                        </p:attrNameLst>
                                      </p:cBhvr>
                                      <p:to>
                                        <p:strVal val="visible"/>
                                      </p:to>
                                    </p:set>
                                    <p:anim calcmode="lin" valueType="num">
                                      <p:cBhvr>
                                        <p:cTn id="14" dur="2000" fill="hold"/>
                                        <p:tgtEl>
                                          <p:spTgt spid="143363">
                                            <p:txEl>
                                              <p:pRg st="2" end="2"/>
                                            </p:txEl>
                                          </p:spTgt>
                                        </p:tgtEl>
                                        <p:attrNameLst>
                                          <p:attrName>ppt_w</p:attrName>
                                        </p:attrNameLst>
                                      </p:cBhvr>
                                      <p:tavLst>
                                        <p:tav tm="0">
                                          <p:val>
                                            <p:fltVal val="0"/>
                                          </p:val>
                                        </p:tav>
                                        <p:tav tm="100000">
                                          <p:val>
                                            <p:strVal val="#ppt_w"/>
                                          </p:val>
                                        </p:tav>
                                      </p:tavLst>
                                    </p:anim>
                                    <p:anim calcmode="lin" valueType="num">
                                      <p:cBhvr>
                                        <p:cTn id="15" dur="2000" fill="hold"/>
                                        <p:tgtEl>
                                          <p:spTgt spid="143363">
                                            <p:txEl>
                                              <p:pRg st="2" end="2"/>
                                            </p:txEl>
                                          </p:spTgt>
                                        </p:tgtEl>
                                        <p:attrNameLst>
                                          <p:attrName>ppt_h</p:attrName>
                                        </p:attrNameLst>
                                      </p:cBhvr>
                                      <p:tavLst>
                                        <p:tav tm="0">
                                          <p:val>
                                            <p:fltVal val="0"/>
                                          </p:val>
                                        </p:tav>
                                        <p:tav tm="100000">
                                          <p:val>
                                            <p:strVal val="#ppt_h"/>
                                          </p:val>
                                        </p:tav>
                                      </p:tavLst>
                                    </p:anim>
                                    <p:anim calcmode="lin" valueType="num">
                                      <p:cBhvr>
                                        <p:cTn id="16" dur="2000" fill="hold"/>
                                        <p:tgtEl>
                                          <p:spTgt spid="143363">
                                            <p:txEl>
                                              <p:pRg st="2" end="2"/>
                                            </p:txEl>
                                          </p:spTgt>
                                        </p:tgtEl>
                                        <p:attrNameLst>
                                          <p:attrName>style.rotation</p:attrName>
                                        </p:attrNameLst>
                                      </p:cBhvr>
                                      <p:tavLst>
                                        <p:tav tm="0">
                                          <p:val>
                                            <p:fltVal val="360"/>
                                          </p:val>
                                        </p:tav>
                                        <p:tav tm="100000">
                                          <p:val>
                                            <p:fltVal val="0"/>
                                          </p:val>
                                        </p:tav>
                                      </p:tavLst>
                                    </p:anim>
                                    <p:animEffect transition="in" filter="fade">
                                      <p:cBhvr>
                                        <p:cTn id="17" dur="2000"/>
                                        <p:tgtEl>
                                          <p:spTgt spid="143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2"/>
          <p:cNvSpPr txBox="1">
            <a:spLocks noChangeArrowheads="1"/>
          </p:cNvSpPr>
          <p:nvPr/>
        </p:nvSpPr>
        <p:spPr bwMode="auto">
          <a:xfrm>
            <a:off x="0" y="0"/>
            <a:ext cx="91440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lnSpc>
                <a:spcPct val="80000"/>
              </a:lnSpc>
              <a:spcBef>
                <a:spcPct val="50000"/>
              </a:spcBef>
            </a:pPr>
            <a:endParaRPr lang="en-GB" altLang="en-US" sz="5400" b="1" u="sng">
              <a:latin typeface="Arial" panose="020B0604020202020204" pitchFamily="34" charset="0"/>
            </a:endParaRPr>
          </a:p>
        </p:txBody>
      </p:sp>
      <p:sp>
        <p:nvSpPr>
          <p:cNvPr id="11268" name="Text Box 3"/>
          <p:cNvSpPr txBox="1">
            <a:spLocks noChangeArrowheads="1"/>
          </p:cNvSpPr>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endParaRPr lang="en-GB" altLang="en-US" sz="5400">
              <a:latin typeface="Arial" panose="020B0604020202020204" pitchFamily="34" charset="0"/>
            </a:endParaRPr>
          </a:p>
        </p:txBody>
      </p:sp>
      <p:sp>
        <p:nvSpPr>
          <p:cNvPr id="151556" name="Text Box 4"/>
          <p:cNvSpPr txBox="1">
            <a:spLocks noChangeArrowheads="1"/>
          </p:cNvSpPr>
          <p:nvPr/>
        </p:nvSpPr>
        <p:spPr bwMode="auto">
          <a:xfrm>
            <a:off x="0" y="609600"/>
            <a:ext cx="9144000" cy="854075"/>
          </a:xfrm>
          <a:prstGeom prst="rect">
            <a:avLst/>
          </a:prstGeom>
          <a:noFill/>
          <a:ln w="9525">
            <a:noFill/>
            <a:miter lim="800000"/>
            <a:headEnd/>
            <a:tailEnd/>
          </a:ln>
          <a:effectLst/>
        </p:spPr>
        <p:txBody>
          <a:bodyPr>
            <a:spAutoFit/>
          </a:bodyPr>
          <a:lstStyle/>
          <a:p>
            <a:pPr algn="ctr">
              <a:spcBef>
                <a:spcPct val="50000"/>
              </a:spcBef>
              <a:defRPr/>
            </a:pPr>
            <a:endParaRPr lang="en-GB" sz="5000" b="1">
              <a:solidFill>
                <a:srgbClr val="FFFF00"/>
              </a:solidFill>
              <a:effectLst>
                <a:outerShdw blurRad="38100" dist="38100" dir="2700000" algn="tl">
                  <a:srgbClr val="000000"/>
                </a:outerShdw>
              </a:effectLst>
              <a:latin typeface="Arial" charset="0"/>
            </a:endParaRPr>
          </a:p>
        </p:txBody>
      </p:sp>
      <p:sp>
        <p:nvSpPr>
          <p:cNvPr id="151557" name="Text Box 5"/>
          <p:cNvSpPr txBox="1">
            <a:spLocks noChangeArrowheads="1"/>
          </p:cNvSpPr>
          <p:nvPr/>
        </p:nvSpPr>
        <p:spPr bwMode="auto">
          <a:xfrm>
            <a:off x="0" y="2252663"/>
            <a:ext cx="9144000" cy="4605337"/>
          </a:xfrm>
          <a:prstGeom prst="rect">
            <a:avLst/>
          </a:prstGeom>
          <a:solidFill>
            <a:srgbClr val="000000">
              <a:alpha val="50000"/>
            </a:srgbClr>
          </a:solidFill>
          <a:ln w="9525">
            <a:noFill/>
            <a:miter lim="800000"/>
            <a:headEnd/>
            <a:tailEnd/>
          </a:ln>
          <a:effectLst/>
        </p:spPr>
        <p:txBody>
          <a:bodyPr>
            <a:spAutoFit/>
          </a:bodyPr>
          <a:lstStyle/>
          <a:p>
            <a:pPr algn="ctr">
              <a:spcBef>
                <a:spcPct val="50000"/>
              </a:spcBef>
              <a:defRPr/>
            </a:pPr>
            <a:r>
              <a:rPr lang="en-US" sz="4800" b="1" dirty="0">
                <a:solidFill>
                  <a:schemeClr val="hlink"/>
                </a:solidFill>
                <a:effectLst>
                  <a:outerShdw blurRad="38100" dist="38100" dir="2700000" algn="tl">
                    <a:srgbClr val="FFFFFF"/>
                  </a:outerShdw>
                </a:effectLst>
                <a:latin typeface="Arial" charset="0"/>
              </a:rPr>
              <a:t>John 17:15-17</a:t>
            </a:r>
          </a:p>
          <a:p>
            <a:pPr algn="ctr">
              <a:lnSpc>
                <a:spcPct val="95000"/>
              </a:lnSpc>
              <a:spcBef>
                <a:spcPct val="50000"/>
              </a:spcBef>
              <a:defRPr/>
            </a:pPr>
            <a:r>
              <a:rPr lang="en-US" sz="4000" dirty="0">
                <a:effectLst>
                  <a:outerShdw blurRad="38100" dist="38100" dir="2700000" algn="tl">
                    <a:srgbClr val="010199"/>
                  </a:outerShdw>
                </a:effectLst>
                <a:latin typeface="Arial" charset="0"/>
              </a:rPr>
              <a:t>“I do not pray that You should take them </a:t>
            </a:r>
            <a:r>
              <a:rPr lang="en-US" sz="4000" u="sng" dirty="0">
                <a:effectLst>
                  <a:outerShdw blurRad="38100" dist="38100" dir="2700000" algn="tl">
                    <a:srgbClr val="010199"/>
                  </a:outerShdw>
                </a:effectLst>
                <a:latin typeface="Arial" charset="0"/>
              </a:rPr>
              <a:t>out</a:t>
            </a:r>
            <a:r>
              <a:rPr lang="en-US" sz="4000" dirty="0">
                <a:effectLst>
                  <a:outerShdw blurRad="38100" dist="38100" dir="2700000" algn="tl">
                    <a:srgbClr val="010199"/>
                  </a:outerShdw>
                </a:effectLst>
                <a:latin typeface="Arial" charset="0"/>
              </a:rPr>
              <a:t> of the world, but that You should </a:t>
            </a:r>
            <a:r>
              <a:rPr lang="en-US" sz="4000" u="sng" dirty="0">
                <a:effectLst>
                  <a:outerShdw blurRad="38100" dist="38100" dir="2700000" algn="tl">
                    <a:srgbClr val="010199"/>
                  </a:outerShdw>
                </a:effectLst>
                <a:latin typeface="Arial" charset="0"/>
              </a:rPr>
              <a:t>keep</a:t>
            </a:r>
            <a:r>
              <a:rPr lang="en-US" sz="4000" dirty="0">
                <a:effectLst>
                  <a:outerShdw blurRad="38100" dist="38100" dir="2700000" algn="tl">
                    <a:srgbClr val="010199"/>
                  </a:outerShdw>
                </a:effectLst>
                <a:latin typeface="Arial" charset="0"/>
              </a:rPr>
              <a:t> them from the evil one.  They are not of the world, just as I am not of the world. </a:t>
            </a:r>
            <a:r>
              <a:rPr lang="en-US" sz="4000" dirty="0">
                <a:solidFill>
                  <a:schemeClr val="bg1"/>
                </a:solidFill>
                <a:effectLst>
                  <a:outerShdw blurRad="38100" dist="38100" dir="2700000" algn="tl">
                    <a:srgbClr val="FFFFFF"/>
                  </a:outerShdw>
                </a:effectLst>
                <a:latin typeface="Arial" charset="0"/>
              </a:rPr>
              <a:t>Sanctify them by Your truth. Your word is truth.”</a:t>
            </a:r>
            <a:endParaRPr lang="en-GB" sz="4000" dirty="0">
              <a:solidFill>
                <a:schemeClr val="bg1"/>
              </a:solidFill>
              <a:latin typeface="Arial" charset="0"/>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3401</TotalTime>
  <Words>1136</Words>
  <Application>Microsoft Office PowerPoint</Application>
  <PresentationFormat>On-screen Show (4:3)</PresentationFormat>
  <Paragraphs>131</Paragraphs>
  <Slides>34</Slides>
  <Notes>34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Arial Unicode MS</vt:lpstr>
      <vt:lpstr>Arial</vt:lpstr>
      <vt:lpstr>Arial Black</vt:lpstr>
      <vt:lpstr>Brush Script MT</vt:lpstr>
      <vt:lpstr>Comic Sans MS</vt:lpstr>
      <vt:lpstr>Tahoma</vt:lpstr>
      <vt:lpstr>Times New Roman</vt:lpstr>
      <vt:lpstr>Wingdings</vt:lpstr>
      <vt:lpstr>Ocean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0847707601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PHC Support</dc:creator>
  <cp:lastModifiedBy>Gert van Rensburg</cp:lastModifiedBy>
  <cp:revision>58</cp:revision>
  <dcterms:created xsi:type="dcterms:W3CDTF">2003-10-20T02:01:35Z</dcterms:created>
  <dcterms:modified xsi:type="dcterms:W3CDTF">2018-09-04T15:15:49Z</dcterms:modified>
</cp:coreProperties>
</file>