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00F"/>
    <a:srgbClr val="FFA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3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2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4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7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5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9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6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4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9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9ADC-8A15-C745-AA94-4BE083DFF364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15302-052B-4543-A54B-6CBDCF0EF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2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1092200"/>
            <a:ext cx="8229600" cy="2235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5E00F"/>
                </a:solidFill>
                <a:latin typeface="Times New Roman"/>
                <a:cs typeface="Times New Roman"/>
              </a:rPr>
              <a:t>STEWARDSHIP AND THE LOCAL CHURCH</a:t>
            </a:r>
            <a:endParaRPr lang="en-US" b="1" dirty="0">
              <a:solidFill>
                <a:srgbClr val="F5E00F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5740400"/>
            <a:ext cx="24929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Erika F. Puni, PhD</a:t>
            </a:r>
          </a:p>
          <a:p>
            <a:r>
              <a:rPr lang="en-US" sz="1400" dirty="0" smtClean="0">
                <a:solidFill>
                  <a:srgbClr val="FFFFFF"/>
                </a:solidFill>
              </a:rPr>
              <a:t>Stewardship Ministries Director</a:t>
            </a:r>
          </a:p>
          <a:p>
            <a:r>
              <a:rPr lang="en-US" sz="1400" dirty="0" smtClean="0">
                <a:solidFill>
                  <a:srgbClr val="FFFFFF"/>
                </a:solidFill>
              </a:rPr>
              <a:t>General Conference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8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81100" y="463550"/>
            <a:ext cx="7645400" cy="7747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5E00F"/>
                </a:solidFill>
                <a:latin typeface="Times New Roman"/>
                <a:cs typeface="Times New Roman"/>
              </a:rPr>
              <a:t>Stewardship Ministry Function </a:t>
            </a:r>
            <a:endParaRPr lang="en-US" sz="4000" b="1" dirty="0">
              <a:solidFill>
                <a:srgbClr val="F5E00F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7133" y="1549400"/>
            <a:ext cx="7699544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“The Stewardship Ministries was organized 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 help</a:t>
            </a:r>
          </a:p>
          <a:p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members become effective stewards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and to 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assist in</a:t>
            </a:r>
          </a:p>
          <a:p>
            <a:r>
              <a:rPr lang="en-US" sz="2800" u="sng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 implementation of God’s plan of systematic </a:t>
            </a:r>
          </a:p>
          <a:p>
            <a:r>
              <a:rPr lang="en-US" sz="2800" u="sng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enevolence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throughout the church. The ministry 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gives assistance in the planning and organization of</a:t>
            </a:r>
          </a:p>
          <a:p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hurch resources for a completed work.” </a:t>
            </a:r>
          </a:p>
          <a:p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Church Manual, page 124 (2005 Edition)</a:t>
            </a:r>
            <a:endParaRPr lang="en-US" sz="24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314" y="4818390"/>
            <a:ext cx="74951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IMPORTANT:</a:t>
            </a:r>
          </a:p>
          <a:p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1. To help members become effective stewards</a:t>
            </a:r>
          </a:p>
          <a:p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2. To assist with systematic benevolence</a:t>
            </a: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709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81100" y="463550"/>
            <a:ext cx="7645400" cy="7747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5E00F"/>
                </a:solidFill>
                <a:latin typeface="Times New Roman"/>
                <a:cs typeface="Times New Roman"/>
              </a:rPr>
              <a:t>Stewardship Leader Function </a:t>
            </a:r>
            <a:endParaRPr lang="en-US" sz="4000" b="1" dirty="0">
              <a:solidFill>
                <a:srgbClr val="F5E00F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7133" y="1549400"/>
            <a:ext cx="737874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“The Stewardship leader, elected by the church, is</a:t>
            </a:r>
            <a:endParaRPr lang="en-US" sz="2800" u="sng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hosen for an ability to 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implement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the concepts 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objectives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outlined by the 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Stewardship</a:t>
            </a:r>
          </a:p>
          <a:p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Ministries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and should possess the following </a:t>
            </a:r>
          </a:p>
          <a:p>
            <a:r>
              <a:rPr lang="en-US"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qualifications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: 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(1) 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spiritual leader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(2) 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practices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principles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of Christian stewardship, 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(3) 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under-</a:t>
            </a:r>
          </a:p>
          <a:p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stands the spiritual and financial program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of the</a:t>
            </a:r>
          </a:p>
          <a:p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church,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(4) </a:t>
            </a:r>
            <a:r>
              <a:rPr lang="en-US" sz="28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willing to plan, organize, and lead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out </a:t>
            </a:r>
          </a:p>
          <a:p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 cooperation with the conference, the pastor and</a:t>
            </a:r>
          </a:p>
          <a:p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he church board.” 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CM, page 125 (2005 Edition)</a:t>
            </a:r>
            <a:endParaRPr lang="en-US" sz="24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954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463550"/>
            <a:ext cx="7645400" cy="7747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5E00F"/>
                </a:solidFill>
                <a:latin typeface="Times New Roman"/>
                <a:cs typeface="Times New Roman"/>
              </a:rPr>
              <a:t>The Leadership Imperative </a:t>
            </a:r>
            <a:endParaRPr lang="en-US" sz="4000" b="1" dirty="0">
              <a:solidFill>
                <a:srgbClr val="F5E00F"/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84300" y="1346200"/>
            <a:ext cx="73025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31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So whether you eat or drink or whatever you do </a:t>
            </a:r>
            <a:r>
              <a:rPr lang="en-US" sz="32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[including leadership in the local church]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32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do it all for the glory of God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32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Do not cause anyone to stumble, whether Jews, Greeks or the church of God— 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33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even as I try to please everyone in every way. For I am not seeking my own good but the good of many, </a:t>
            </a:r>
            <a:r>
              <a:rPr lang="en-US" sz="32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so that they may be saved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 Corinthians 10:31-33 (NIV)</a:t>
            </a: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715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463550"/>
            <a:ext cx="7645400" cy="7747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5E00F"/>
                </a:solidFill>
                <a:latin typeface="Times New Roman"/>
                <a:cs typeface="Times New Roman"/>
              </a:rPr>
              <a:t>The Leadership Imperative </a:t>
            </a:r>
            <a:endParaRPr lang="en-US" sz="4000" b="1" dirty="0">
              <a:solidFill>
                <a:srgbClr val="F5E00F"/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84300" y="1346200"/>
            <a:ext cx="73025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2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Be shepherds </a:t>
            </a:r>
            <a:r>
              <a:rPr lang="en-US" sz="32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[leaders]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God’s 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flock that is under your care, watching over them—not because you must, but because you are </a:t>
            </a:r>
            <a:r>
              <a:rPr lang="en-US" sz="32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willing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as God wants you to be; not pursuing dishonest gain, but </a:t>
            </a:r>
            <a:r>
              <a:rPr lang="en-US" sz="32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eager to serve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not lording it over those entrusted to you, but </a:t>
            </a:r>
            <a:r>
              <a:rPr lang="en-US" sz="32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being examples</a:t>
            </a: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to the flock. 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                </a:t>
            </a:r>
            <a:r>
              <a:rPr lang="en-US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1 Peter 5:2-4 (NIV)</a:t>
            </a: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429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422400" y="1651000"/>
            <a:ext cx="3505200" cy="762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chemeClr val="bg1"/>
                </a:solidFill>
                <a:latin typeface="Times New Roman"/>
                <a:cs typeface="Times New Roman"/>
              </a:rPr>
              <a:t>Virtues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422400" y="2413000"/>
            <a:ext cx="3505200" cy="762000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Willingly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927600" y="1651000"/>
            <a:ext cx="3505200" cy="762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Times New Roman"/>
                <a:cs typeface="Times New Roman"/>
              </a:rPr>
              <a:t>Vices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927600" y="2413000"/>
            <a:ext cx="3505200" cy="762000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chemeClr val="bg1"/>
                </a:solidFill>
                <a:latin typeface="Times New Roman"/>
                <a:cs typeface="Times New Roman"/>
              </a:rPr>
              <a:t>Must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422400" y="3175000"/>
            <a:ext cx="3505200" cy="762000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Service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927600" y="3175000"/>
            <a:ext cx="3505200" cy="762000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chemeClr val="bg1"/>
                </a:solidFill>
                <a:latin typeface="Times New Roman"/>
                <a:cs typeface="Times New Roman"/>
              </a:rPr>
              <a:t>Greedy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422400" y="3937000"/>
            <a:ext cx="3505200" cy="762000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chemeClr val="bg1"/>
                </a:solidFill>
                <a:latin typeface="Times New Roman"/>
                <a:cs typeface="Times New Roman"/>
              </a:rPr>
              <a:t>Example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4927600" y="3937000"/>
            <a:ext cx="3505200" cy="762000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chemeClr val="bg1"/>
                </a:solidFill>
                <a:latin typeface="Times New Roman"/>
                <a:cs typeface="Times New Roman"/>
              </a:rPr>
              <a:t>Lord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81100" y="463550"/>
            <a:ext cx="7645400" cy="7747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5E00F"/>
                </a:solidFill>
                <a:latin typeface="Times New Roman"/>
                <a:cs typeface="Times New Roman"/>
              </a:rPr>
              <a:t>The Leader Behavior </a:t>
            </a:r>
            <a:endParaRPr lang="en-US" sz="4000" b="1" dirty="0">
              <a:solidFill>
                <a:srgbClr val="F5E00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864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 autoUpdateAnimBg="0"/>
      <p:bldP spid="12293" grpId="0" animBg="1" autoUpdateAnimBg="0"/>
      <p:bldP spid="12294" grpId="0" animBg="1" autoUpdateAnimBg="0"/>
      <p:bldP spid="12295" grpId="0" animBg="1" autoUpdateAnimBg="0"/>
      <p:bldP spid="12296" grpId="0" animBg="1" autoUpdateAnimBg="0"/>
      <p:bldP spid="12297" grpId="0" animBg="1" autoUpdateAnimBg="0"/>
      <p:bldP spid="12298" grpId="0" animBg="1" autoUpdateAnimBg="0"/>
      <p:bldP spid="1229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66800" y="463550"/>
            <a:ext cx="7759700" cy="7747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5E00F"/>
                </a:solidFill>
                <a:latin typeface="Times New Roman"/>
                <a:cs typeface="Times New Roman"/>
              </a:rPr>
              <a:t>Stewardship Leadership Functions</a:t>
            </a:r>
            <a:endParaRPr lang="en-US" sz="4000" b="1" dirty="0">
              <a:solidFill>
                <a:srgbClr val="F5E00F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3068" y="1409700"/>
            <a:ext cx="794500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1. Promote a </a:t>
            </a:r>
            <a:r>
              <a:rPr lang="en-US" sz="3200" u="sng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wholistic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 philosophy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of 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Christian stewardship throughout the year.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2. Organize a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stewardship team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of the willing.  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Develop a stewardship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calendar of activities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for the church, and have it approved by the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church board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4. Organize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stewardship events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for the church.</a:t>
            </a:r>
            <a:endParaRPr lang="en-US" sz="3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5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Design a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communication strategy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for regular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promotion of Biblical stewardship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227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66800" y="463550"/>
            <a:ext cx="7759700" cy="7747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5E00F"/>
                </a:solidFill>
                <a:latin typeface="Times New Roman"/>
                <a:cs typeface="Times New Roman"/>
              </a:rPr>
              <a:t>Stewardship Leadership Functions</a:t>
            </a:r>
            <a:endParaRPr lang="en-US" sz="4000" b="1" dirty="0">
              <a:solidFill>
                <a:srgbClr val="F5E00F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3068" y="1409700"/>
            <a:ext cx="78824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6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 Develop an integrated approach that will </a:t>
            </a:r>
            <a:endParaRPr lang="en-US" sz="3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provide for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joint-ministry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efforts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among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all departments of the church.</a:t>
            </a:r>
            <a:endParaRPr lang="en-US" sz="3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7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 Commit to 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an intensive plan of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preaching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and teaching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stewardship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on a regular basis.  </a:t>
            </a:r>
            <a:endParaRPr lang="en-US" sz="3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8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 Commit to the purchase and distribution of</a:t>
            </a:r>
            <a:endParaRPr lang="en-US" sz="3200" u="sng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stewardship resources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en-US" sz="3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9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 Take advantage of the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Sabbath activities</a:t>
            </a:r>
            <a:endParaRPr lang="en-US" sz="3200" u="sng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to promote stewardship</a:t>
            </a:r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principles.</a:t>
            </a:r>
            <a:endParaRPr lang="en-US" sz="3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81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66800" y="463550"/>
            <a:ext cx="7759700" cy="7747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5E00F"/>
                </a:solidFill>
                <a:latin typeface="Times New Roman"/>
                <a:cs typeface="Times New Roman"/>
              </a:rPr>
              <a:t>Stewardship Leadership Functions</a:t>
            </a:r>
            <a:endParaRPr lang="en-US" sz="4000" b="1" dirty="0">
              <a:solidFill>
                <a:srgbClr val="F5E00F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3068" y="1409700"/>
            <a:ext cx="784882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10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Model stewardship living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in your own life. </a:t>
            </a:r>
            <a:endParaRPr lang="en-US" sz="3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11.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Report regularly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to the pastoral leadership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and church board on plans and progress of 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the 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ministry.</a:t>
            </a:r>
            <a:endParaRPr lang="en-US" sz="3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12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 Commit to </a:t>
            </a:r>
            <a:r>
              <a:rPr lang="en-US" sz="32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on-going learning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and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professional development through personal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reading and participation in stewardship 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/>
                <a:cs typeface="Times New Roman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education programs.</a:t>
            </a:r>
            <a:endParaRPr lang="en-US" sz="3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887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403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STEWARDSHIP AND THE LOCAL CHURCH</vt:lpstr>
      <vt:lpstr>Stewardship Ministry Function </vt:lpstr>
      <vt:lpstr>Stewardship Leader Function </vt:lpstr>
      <vt:lpstr>The Leadership Imperative </vt:lpstr>
      <vt:lpstr>The Leadership Imperative </vt:lpstr>
      <vt:lpstr>The Leader Behavior </vt:lpstr>
      <vt:lpstr>Stewardship Leadership Functions</vt:lpstr>
      <vt:lpstr>Stewardship Leadership Functions</vt:lpstr>
      <vt:lpstr>Stewardship Leadership Functions</vt:lpstr>
    </vt:vector>
  </TitlesOfParts>
  <Company>General Conference of SDA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 AND THE LOCAL CHURCH</dc:title>
  <dc:creator>Erika Puni</dc:creator>
  <cp:lastModifiedBy>Erika Puni</cp:lastModifiedBy>
  <cp:revision>25</cp:revision>
  <dcterms:created xsi:type="dcterms:W3CDTF">2013-02-20T11:37:10Z</dcterms:created>
  <dcterms:modified xsi:type="dcterms:W3CDTF">2013-02-20T14:49:02Z</dcterms:modified>
</cp:coreProperties>
</file>