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13"/>
  </p:notesMasterIdLst>
  <p:sldIdLst>
    <p:sldId id="256"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0" d="100"/>
          <a:sy n="100" d="100"/>
        </p:scale>
        <p:origin x="-1368"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customXml" Target="../customXml/item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A9448F6D-0790-4262-A45F-9607C475E3B9}" type="datetimeFigureOut">
              <a:rPr lang="en-US"/>
              <a:pPr>
                <a:defRPr/>
              </a:pPr>
              <a:t>4/15/12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B35F3407-F808-4271-835B-9052306F1754}" type="slidenum">
              <a:rPr lang="en-US"/>
              <a:pPr>
                <a:defRPr/>
              </a:pPr>
              <a:t>‹#›</a:t>
            </a:fld>
            <a:endParaRPr lang="en-US" dirty="0"/>
          </a:p>
        </p:txBody>
      </p:sp>
    </p:spTree>
    <p:extLst>
      <p:ext uri="{BB962C8B-B14F-4D97-AF65-F5344CB8AC3E}">
        <p14:creationId xmlns:p14="http://schemas.microsoft.com/office/powerpoint/2010/main" val="225308455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38200" y="304800"/>
            <a:ext cx="7772400" cy="669926"/>
          </a:xfrm>
        </p:spPr>
        <p:txBody>
          <a:bodyPr/>
          <a:lstStyle>
            <a:lvl1pPr algn="r">
              <a:defRPr>
                <a:effectLst>
                  <a:outerShdw blurRad="38100" dist="38100" dir="2700000" algn="tl">
                    <a:srgbClr val="000000">
                      <a:alpha val="43137"/>
                    </a:srgbClr>
                  </a:outerShdw>
                </a:effectLst>
              </a:defRPr>
            </a:lvl1pPr>
          </a:lstStyle>
          <a:p>
            <a:r>
              <a:rPr lang="en-US" smtClean="0"/>
              <a:t>Click to edit Master title style</a:t>
            </a:r>
            <a:endParaRPr lang="en-US"/>
          </a:p>
        </p:txBody>
      </p:sp>
      <p:sp>
        <p:nvSpPr>
          <p:cNvPr id="3" name="Subtitle 2"/>
          <p:cNvSpPr>
            <a:spLocks noGrp="1"/>
          </p:cNvSpPr>
          <p:nvPr>
            <p:ph type="subTitle" idx="1"/>
          </p:nvPr>
        </p:nvSpPr>
        <p:spPr>
          <a:xfrm>
            <a:off x="2209800" y="1066800"/>
            <a:ext cx="6400800" cy="381000"/>
          </a:xfrm>
        </p:spPr>
        <p:txBody>
          <a:bodyPr/>
          <a:lstStyle>
            <a:lvl1pPr marL="0" indent="0" algn="r">
              <a:buNone/>
              <a:defRPr b="1">
                <a:solidFill>
                  <a:schemeClr val="tx1"/>
                </a:solidFill>
                <a:effectLst>
                  <a:outerShdw blurRad="38100" dist="38100" dir="2700000" algn="tl">
                    <a:srgbClr val="000000">
                      <a:alpha val="43137"/>
                    </a:srgbClr>
                  </a:outerShdw>
                </a:effectLst>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5D80B951-3D37-4F6A-BA46-4CBA80EF5E63}" type="datetimeFigureOut">
              <a:rPr lang="en-US"/>
              <a:pPr>
                <a:defRPr/>
              </a:pPr>
              <a:t>4/15/12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5C526FA2-8388-46B8-8EB4-1BF3A239A2B4}"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5ED6FCC-91B8-4380-ABD7-1F7E4F60A814}" type="datetimeFigureOut">
              <a:rPr lang="en-US"/>
              <a:pPr>
                <a:defRPr/>
              </a:pPr>
              <a:t>4/15/12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5DC9AEAC-0914-4811-A4C4-40F4EF52D969}"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15BBF0E-323D-47D1-BCE3-139E04FE18B5}" type="datetimeFigureOut">
              <a:rPr lang="en-US"/>
              <a:pPr>
                <a:defRPr/>
              </a:pPr>
              <a:t>4/15/12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13DA889-E3DF-40CA-93A3-8E99BB98FC41}"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1586995-EAE7-44D6-8695-87EE5007CF0A}" type="datetimeFigureOut">
              <a:rPr lang="en-US"/>
              <a:pPr>
                <a:defRPr/>
              </a:pPr>
              <a:t>4/15/12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F35B6691-0B62-4E1F-8F18-180A0FB9E2A7}"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8422BAA-765B-4828-92F1-8B7EC88F57E3}" type="datetimeFigureOut">
              <a:rPr lang="en-US"/>
              <a:pPr>
                <a:defRPr/>
              </a:pPr>
              <a:t>4/15/12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4E468C20-EEB2-439F-9894-6C8BB8B7A58E}"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9D28ED00-D296-4E75-A848-8DC28AB2152E}" type="datetimeFigureOut">
              <a:rPr lang="en-US"/>
              <a:pPr>
                <a:defRPr/>
              </a:pPr>
              <a:t>4/15/12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2FA93A22-12FD-44AE-B7CD-9EC99D2EF96C}"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7864D195-C913-4DE0-AEEA-F58E3F76E567}" type="datetimeFigureOut">
              <a:rPr lang="en-US"/>
              <a:pPr>
                <a:defRPr/>
              </a:pPr>
              <a:t>4/15/12</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E8312E44-4DDE-4ECD-826A-91E1632F17FE}"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1FF866B-7434-4660-9EF5-B6EC1C853261}" type="datetimeFigureOut">
              <a:rPr lang="en-US"/>
              <a:pPr>
                <a:defRPr/>
              </a:pPr>
              <a:t>4/15/12</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78E92154-0B20-48DB-BEEB-2E719D40ADF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E147C39-DFFB-458F-A40B-8D1BDBD624F7}" type="datetimeFigureOut">
              <a:rPr lang="en-US"/>
              <a:pPr>
                <a:defRPr/>
              </a:pPr>
              <a:t>4/15/12</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17D58A2C-7579-48AE-9722-3F5CBEBF579E}"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ACEFD8D-2F0A-477A-BF01-ECF880046E7B}" type="datetimeFigureOut">
              <a:rPr lang="en-US"/>
              <a:pPr>
                <a:defRPr/>
              </a:pPr>
              <a:t>4/15/12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2FF8A8F3-38A5-4420-BEFA-87D6EDA01205}"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6040A4B-CF33-428C-BF74-5D1CCE0C4117}" type="datetimeFigureOut">
              <a:rPr lang="en-US"/>
              <a:pPr>
                <a:defRPr/>
              </a:pPr>
              <a:t>4/15/12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F720CA8D-A427-4328-9A58-BADF3ED1F31F}"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94ABD9D0-91E2-4F0E-A623-44CB6828C041}" type="datetimeFigureOut">
              <a:rPr lang="en-US"/>
              <a:pPr>
                <a:defRPr/>
              </a:pPr>
              <a:t>4/15/12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2DCD9783-36B1-47D0-BD41-0679EF258FD8}"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algn="l" rtl="0" eaLnBrk="1" fontAlgn="base" hangingPunct="1">
        <a:spcBef>
          <a:spcPct val="0"/>
        </a:spcBef>
        <a:spcAft>
          <a:spcPct val="0"/>
        </a:spcAft>
        <a:defRPr sz="3600" b="1" kern="1200">
          <a:solidFill>
            <a:schemeClr val="tx1"/>
          </a:solidFill>
          <a:latin typeface="Tahoma" pitchFamily="34" charset="0"/>
          <a:ea typeface="+mj-ea"/>
          <a:cs typeface="Tahoma" pitchFamily="34" charset="0"/>
        </a:defRPr>
      </a:lvl1pPr>
      <a:lvl2pPr algn="l" rtl="0" eaLnBrk="1" fontAlgn="base" hangingPunct="1">
        <a:spcBef>
          <a:spcPct val="0"/>
        </a:spcBef>
        <a:spcAft>
          <a:spcPct val="0"/>
        </a:spcAft>
        <a:defRPr sz="3600" b="1">
          <a:solidFill>
            <a:schemeClr val="tx1"/>
          </a:solidFill>
          <a:latin typeface="Tahoma" pitchFamily="112" charset="0"/>
          <a:cs typeface="Tahoma" pitchFamily="112" charset="0"/>
        </a:defRPr>
      </a:lvl2pPr>
      <a:lvl3pPr algn="l" rtl="0" eaLnBrk="1" fontAlgn="base" hangingPunct="1">
        <a:spcBef>
          <a:spcPct val="0"/>
        </a:spcBef>
        <a:spcAft>
          <a:spcPct val="0"/>
        </a:spcAft>
        <a:defRPr sz="3600" b="1">
          <a:solidFill>
            <a:schemeClr val="tx1"/>
          </a:solidFill>
          <a:latin typeface="Tahoma" pitchFamily="112" charset="0"/>
          <a:cs typeface="Tahoma" pitchFamily="112" charset="0"/>
        </a:defRPr>
      </a:lvl3pPr>
      <a:lvl4pPr algn="l" rtl="0" eaLnBrk="1" fontAlgn="base" hangingPunct="1">
        <a:spcBef>
          <a:spcPct val="0"/>
        </a:spcBef>
        <a:spcAft>
          <a:spcPct val="0"/>
        </a:spcAft>
        <a:defRPr sz="3600" b="1">
          <a:solidFill>
            <a:schemeClr val="tx1"/>
          </a:solidFill>
          <a:latin typeface="Tahoma" pitchFamily="112" charset="0"/>
          <a:cs typeface="Tahoma" pitchFamily="112" charset="0"/>
        </a:defRPr>
      </a:lvl4pPr>
      <a:lvl5pPr algn="l" rtl="0" eaLnBrk="1" fontAlgn="base" hangingPunct="1">
        <a:spcBef>
          <a:spcPct val="0"/>
        </a:spcBef>
        <a:spcAft>
          <a:spcPct val="0"/>
        </a:spcAft>
        <a:defRPr sz="3600" b="1">
          <a:solidFill>
            <a:schemeClr val="tx1"/>
          </a:solidFill>
          <a:latin typeface="Tahoma" pitchFamily="112" charset="0"/>
          <a:cs typeface="Tahoma" pitchFamily="112" charset="0"/>
        </a:defRPr>
      </a:lvl5pPr>
      <a:lvl6pPr marL="457200" algn="l" rtl="0" eaLnBrk="1" fontAlgn="base" hangingPunct="1">
        <a:spcBef>
          <a:spcPct val="0"/>
        </a:spcBef>
        <a:spcAft>
          <a:spcPct val="0"/>
        </a:spcAft>
        <a:defRPr sz="3600" b="1">
          <a:solidFill>
            <a:schemeClr val="tx1"/>
          </a:solidFill>
          <a:latin typeface="Tahoma" pitchFamily="112" charset="0"/>
          <a:cs typeface="Tahoma" pitchFamily="112" charset="0"/>
        </a:defRPr>
      </a:lvl6pPr>
      <a:lvl7pPr marL="914400" algn="l" rtl="0" eaLnBrk="1" fontAlgn="base" hangingPunct="1">
        <a:spcBef>
          <a:spcPct val="0"/>
        </a:spcBef>
        <a:spcAft>
          <a:spcPct val="0"/>
        </a:spcAft>
        <a:defRPr sz="3600" b="1">
          <a:solidFill>
            <a:schemeClr val="tx1"/>
          </a:solidFill>
          <a:latin typeface="Tahoma" pitchFamily="112" charset="0"/>
          <a:cs typeface="Tahoma" pitchFamily="112" charset="0"/>
        </a:defRPr>
      </a:lvl7pPr>
      <a:lvl8pPr marL="1371600" algn="l" rtl="0" eaLnBrk="1" fontAlgn="base" hangingPunct="1">
        <a:spcBef>
          <a:spcPct val="0"/>
        </a:spcBef>
        <a:spcAft>
          <a:spcPct val="0"/>
        </a:spcAft>
        <a:defRPr sz="3600" b="1">
          <a:solidFill>
            <a:schemeClr val="tx1"/>
          </a:solidFill>
          <a:latin typeface="Tahoma" pitchFamily="112" charset="0"/>
          <a:cs typeface="Tahoma" pitchFamily="112" charset="0"/>
        </a:defRPr>
      </a:lvl8pPr>
      <a:lvl9pPr marL="1828800" algn="l" rtl="0" eaLnBrk="1" fontAlgn="base" hangingPunct="1">
        <a:spcBef>
          <a:spcPct val="0"/>
        </a:spcBef>
        <a:spcAft>
          <a:spcPct val="0"/>
        </a:spcAft>
        <a:defRPr sz="3600" b="1">
          <a:solidFill>
            <a:schemeClr val="tx1"/>
          </a:solidFill>
          <a:latin typeface="Tahoma" pitchFamily="112" charset="0"/>
          <a:cs typeface="Tahoma" pitchFamily="112" charset="0"/>
        </a:defRPr>
      </a:lvl9pPr>
    </p:titleStyle>
    <p:bodyStyle>
      <a:lvl1pPr marL="342900" indent="-3429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685800"/>
            <a:ext cx="6629400" cy="1143000"/>
          </a:xfrm>
        </p:spPr>
        <p:txBody>
          <a:bodyPr rtlCol="0">
            <a:noAutofit/>
          </a:bodyPr>
          <a:lstStyle/>
          <a:p>
            <a:pPr fontAlgn="auto">
              <a:spcAft>
                <a:spcPts val="0"/>
              </a:spcAft>
              <a:defRPr/>
            </a:pPr>
            <a:r>
              <a:rPr lang="en-US" sz="5400" dirty="0" smtClean="0"/>
              <a:t>IT’S ABOUT JESUS</a:t>
            </a:r>
            <a:endParaRPr lang="en-US" sz="5400" dirty="0"/>
          </a:p>
        </p:txBody>
      </p:sp>
      <p:sp>
        <p:nvSpPr>
          <p:cNvPr id="3" name="TextBox 2"/>
          <p:cNvSpPr txBox="1"/>
          <p:nvPr/>
        </p:nvSpPr>
        <p:spPr>
          <a:xfrm>
            <a:off x="6400800" y="5791200"/>
            <a:ext cx="2116608" cy="577081"/>
          </a:xfrm>
          <a:prstGeom prst="rect">
            <a:avLst/>
          </a:prstGeom>
          <a:noFill/>
        </p:spPr>
        <p:txBody>
          <a:bodyPr wrap="square" rtlCol="0">
            <a:spAutoFit/>
          </a:bodyPr>
          <a:lstStyle/>
          <a:p>
            <a:pPr algn="r"/>
            <a:r>
              <a:rPr lang="en-US" sz="1050" dirty="0" smtClean="0">
                <a:solidFill>
                  <a:srgbClr val="000000"/>
                </a:solidFill>
                <a:effectLst>
                  <a:innerShdw blurRad="63500" dist="50800" dir="18900000">
                    <a:prstClr val="black">
                      <a:alpha val="50000"/>
                    </a:prstClr>
                  </a:innerShdw>
                </a:effectLst>
              </a:rPr>
              <a:t>Erika F Puni, PhD</a:t>
            </a:r>
          </a:p>
          <a:p>
            <a:pPr algn="r"/>
            <a:r>
              <a:rPr lang="en-US" sz="1050" dirty="0" smtClean="0">
                <a:solidFill>
                  <a:srgbClr val="000000"/>
                </a:solidFill>
                <a:effectLst>
                  <a:innerShdw blurRad="63500" dist="50800" dir="18900000">
                    <a:prstClr val="black">
                      <a:alpha val="50000"/>
                    </a:prstClr>
                  </a:innerShdw>
                </a:effectLst>
              </a:rPr>
              <a:t>Stewardship Ministries Director</a:t>
            </a:r>
          </a:p>
          <a:p>
            <a:pPr algn="r"/>
            <a:r>
              <a:rPr lang="en-US" sz="1050" dirty="0" smtClean="0">
                <a:solidFill>
                  <a:srgbClr val="000000"/>
                </a:solidFill>
                <a:effectLst>
                  <a:innerShdw blurRad="63500" dist="50800" dir="18900000">
                    <a:prstClr val="black">
                      <a:alpha val="50000"/>
                    </a:prstClr>
                  </a:innerShdw>
                </a:effectLst>
              </a:rPr>
              <a:t>General Conference of SDA</a:t>
            </a:r>
            <a:endParaRPr lang="en-US" sz="1050" dirty="0">
              <a:solidFill>
                <a:srgbClr val="000000"/>
              </a:solidFill>
              <a:effectLst>
                <a:innerShdw blurRad="63500" dist="50800" dir="18900000">
                  <a:prstClr val="black">
                    <a:alpha val="50000"/>
                  </a:prstClr>
                </a:innerShdw>
              </a:effectLst>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22" name="Title 1"/>
          <p:cNvSpPr>
            <a:spLocks noGrp="1"/>
          </p:cNvSpPr>
          <p:nvPr>
            <p:ph type="title"/>
          </p:nvPr>
        </p:nvSpPr>
        <p:spPr>
          <a:xfrm>
            <a:off x="2438400" y="396875"/>
            <a:ext cx="6400800" cy="1143000"/>
          </a:xfrm>
        </p:spPr>
        <p:txBody>
          <a:bodyPr/>
          <a:lstStyle/>
          <a:p>
            <a:pPr algn="ctr"/>
            <a:r>
              <a:rPr lang="en-US" dirty="0" smtClean="0">
                <a:solidFill>
                  <a:srgbClr val="000000"/>
                </a:solidFill>
                <a:latin typeface="Tahoma" pitchFamily="112" charset="0"/>
                <a:cs typeface="Tahoma" pitchFamily="112" charset="0"/>
              </a:rPr>
              <a:t>THE CONCLUSION</a:t>
            </a:r>
          </a:p>
        </p:txBody>
      </p:sp>
      <p:sp>
        <p:nvSpPr>
          <p:cNvPr id="3" name="Content Placeholder 2"/>
          <p:cNvSpPr>
            <a:spLocks noGrp="1"/>
          </p:cNvSpPr>
          <p:nvPr>
            <p:ph idx="1"/>
          </p:nvPr>
        </p:nvSpPr>
        <p:spPr>
          <a:xfrm>
            <a:off x="2438400" y="1371600"/>
            <a:ext cx="6400800" cy="5029200"/>
          </a:xfrm>
        </p:spPr>
        <p:txBody>
          <a:bodyPr rtlCol="0">
            <a:normAutofit/>
          </a:bodyPr>
          <a:lstStyle/>
          <a:p>
            <a:pPr marL="0" lvl="0" indent="0">
              <a:lnSpc>
                <a:spcPct val="90000"/>
              </a:lnSpc>
              <a:spcBef>
                <a:spcPct val="0"/>
              </a:spcBef>
              <a:buNone/>
            </a:pPr>
            <a:r>
              <a:rPr lang="en-US" sz="3200" dirty="0" smtClean="0">
                <a:solidFill>
                  <a:srgbClr val="000000"/>
                </a:solidFill>
              </a:rPr>
              <a:t>What matters most in Christian stewardship (discipline) and in  </a:t>
            </a:r>
            <a:r>
              <a:rPr lang="en-US" sz="3200" dirty="0">
                <a:solidFill>
                  <a:srgbClr val="000000"/>
                </a:solidFill>
              </a:rPr>
              <a:t>s</a:t>
            </a:r>
            <a:r>
              <a:rPr lang="en-US" sz="3200" dirty="0" smtClean="0">
                <a:solidFill>
                  <a:srgbClr val="000000"/>
                </a:solidFill>
              </a:rPr>
              <a:t>tewardship education (process) is an intimate relationship with Jesus Christ as Savior and Lord. The focus has to be Jesus, and when Jesus is in the heart and life of the disciple the fruit(s) will come - naturally. Faithfulness in financial stewardship (return of tithe and giving of free-will offerings) is the work of God in us. </a:t>
            </a:r>
            <a:endParaRPr lang="en-US" dirty="0">
              <a:solidFill>
                <a:srgbClr val="000000"/>
              </a:solidFill>
            </a:endParaRPr>
          </a:p>
        </p:txBody>
      </p:sp>
    </p:spTree>
    <p:extLst>
      <p:ext uri="{BB962C8B-B14F-4D97-AF65-F5344CB8AC3E}">
        <p14:creationId xmlns:p14="http://schemas.microsoft.com/office/powerpoint/2010/main" val="337300671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22" name="Title 1"/>
          <p:cNvSpPr>
            <a:spLocks noGrp="1"/>
          </p:cNvSpPr>
          <p:nvPr>
            <p:ph type="title"/>
          </p:nvPr>
        </p:nvSpPr>
        <p:spPr>
          <a:xfrm>
            <a:off x="2438400" y="396875"/>
            <a:ext cx="6400800" cy="1143000"/>
          </a:xfrm>
        </p:spPr>
        <p:txBody>
          <a:bodyPr/>
          <a:lstStyle/>
          <a:p>
            <a:pPr algn="ctr"/>
            <a:r>
              <a:rPr lang="en-US" dirty="0" smtClean="0">
                <a:solidFill>
                  <a:srgbClr val="000000"/>
                </a:solidFill>
                <a:latin typeface="Tahoma" pitchFamily="112" charset="0"/>
                <a:cs typeface="Tahoma" pitchFamily="112" charset="0"/>
              </a:rPr>
              <a:t>THE BIBLICAL TEXT</a:t>
            </a:r>
          </a:p>
        </p:txBody>
      </p:sp>
      <p:sp>
        <p:nvSpPr>
          <p:cNvPr id="3" name="Content Placeholder 2"/>
          <p:cNvSpPr>
            <a:spLocks noGrp="1"/>
          </p:cNvSpPr>
          <p:nvPr>
            <p:ph idx="1"/>
          </p:nvPr>
        </p:nvSpPr>
        <p:spPr>
          <a:xfrm>
            <a:off x="2438400" y="1600200"/>
            <a:ext cx="6400800" cy="4068762"/>
          </a:xfrm>
        </p:spPr>
        <p:txBody>
          <a:bodyPr rtlCol="0">
            <a:normAutofit/>
          </a:bodyPr>
          <a:lstStyle/>
          <a:p>
            <a:pPr marL="0" lvl="0" indent="0">
              <a:lnSpc>
                <a:spcPct val="90000"/>
              </a:lnSpc>
              <a:spcBef>
                <a:spcPct val="0"/>
              </a:spcBef>
              <a:buNone/>
            </a:pPr>
            <a:r>
              <a:rPr lang="en-US" sz="2400" dirty="0">
                <a:solidFill>
                  <a:srgbClr val="000000"/>
                </a:solidFill>
              </a:rPr>
              <a:t>4</a:t>
            </a:r>
            <a:r>
              <a:rPr lang="en-US" sz="3200" dirty="0">
                <a:solidFill>
                  <a:srgbClr val="000000"/>
                </a:solidFill>
              </a:rPr>
              <a:t> Remain in </a:t>
            </a:r>
            <a:r>
              <a:rPr lang="en-US" sz="3200" b="1" dirty="0">
                <a:solidFill>
                  <a:srgbClr val="000000"/>
                </a:solidFill>
              </a:rPr>
              <a:t>ME</a:t>
            </a:r>
            <a:r>
              <a:rPr lang="en-US" sz="3200" dirty="0">
                <a:solidFill>
                  <a:srgbClr val="000000"/>
                </a:solidFill>
              </a:rPr>
              <a:t> </a:t>
            </a:r>
            <a:r>
              <a:rPr lang="en-US" sz="3200" i="1" dirty="0">
                <a:solidFill>
                  <a:srgbClr val="000000"/>
                </a:solidFill>
              </a:rPr>
              <a:t>[Jesus/HS]</a:t>
            </a:r>
            <a:r>
              <a:rPr lang="en-US" sz="3200" dirty="0">
                <a:solidFill>
                  <a:srgbClr val="000000"/>
                </a:solidFill>
              </a:rPr>
              <a:t>,</a:t>
            </a:r>
            <a:r>
              <a:rPr lang="en-US" sz="3200" i="1" dirty="0">
                <a:solidFill>
                  <a:srgbClr val="000000"/>
                </a:solidFill>
              </a:rPr>
              <a:t> </a:t>
            </a:r>
            <a:r>
              <a:rPr lang="en-US" sz="3200" dirty="0">
                <a:solidFill>
                  <a:srgbClr val="000000"/>
                </a:solidFill>
              </a:rPr>
              <a:t>and </a:t>
            </a:r>
            <a:r>
              <a:rPr lang="en-US" sz="3200" b="1" dirty="0">
                <a:solidFill>
                  <a:srgbClr val="000000"/>
                </a:solidFill>
              </a:rPr>
              <a:t>I</a:t>
            </a:r>
            <a:r>
              <a:rPr lang="en-US" sz="3200" dirty="0">
                <a:solidFill>
                  <a:srgbClr val="000000"/>
                </a:solidFill>
              </a:rPr>
              <a:t> will remain in you. No branch can bear fruit by itself; it must remain in the vine. Neither can you bear fruit unless you remain in </a:t>
            </a:r>
            <a:r>
              <a:rPr lang="en-US" sz="3200" b="1" dirty="0">
                <a:solidFill>
                  <a:srgbClr val="000000"/>
                </a:solidFill>
              </a:rPr>
              <a:t>ME</a:t>
            </a:r>
            <a:r>
              <a:rPr lang="en-US" sz="3200" dirty="0">
                <a:solidFill>
                  <a:srgbClr val="000000"/>
                </a:solidFill>
              </a:rPr>
              <a:t>. </a:t>
            </a:r>
            <a:r>
              <a:rPr lang="en-US" sz="2400" dirty="0">
                <a:solidFill>
                  <a:srgbClr val="000000"/>
                </a:solidFill>
              </a:rPr>
              <a:t>5</a:t>
            </a:r>
            <a:r>
              <a:rPr lang="en-US" sz="3200" dirty="0">
                <a:solidFill>
                  <a:srgbClr val="000000"/>
                </a:solidFill>
              </a:rPr>
              <a:t> “</a:t>
            </a:r>
            <a:r>
              <a:rPr lang="en-US" sz="3200" b="1" dirty="0">
                <a:solidFill>
                  <a:srgbClr val="000000"/>
                </a:solidFill>
              </a:rPr>
              <a:t>I</a:t>
            </a:r>
            <a:r>
              <a:rPr lang="en-US" sz="3200" dirty="0">
                <a:solidFill>
                  <a:srgbClr val="000000"/>
                </a:solidFill>
              </a:rPr>
              <a:t> am the vine; you are the branches. If a man remains in </a:t>
            </a:r>
            <a:r>
              <a:rPr lang="en-US" sz="3200" b="1" dirty="0">
                <a:solidFill>
                  <a:srgbClr val="000000"/>
                </a:solidFill>
              </a:rPr>
              <a:t>ME</a:t>
            </a:r>
            <a:r>
              <a:rPr lang="en-US" sz="3200" dirty="0">
                <a:solidFill>
                  <a:srgbClr val="000000"/>
                </a:solidFill>
              </a:rPr>
              <a:t> and </a:t>
            </a:r>
            <a:r>
              <a:rPr lang="en-US" sz="3200" b="1" dirty="0">
                <a:solidFill>
                  <a:srgbClr val="000000"/>
                </a:solidFill>
              </a:rPr>
              <a:t>I</a:t>
            </a:r>
            <a:r>
              <a:rPr lang="en-US" sz="3200" dirty="0">
                <a:solidFill>
                  <a:srgbClr val="000000"/>
                </a:solidFill>
              </a:rPr>
              <a:t> in him, he will bear much fruit; </a:t>
            </a:r>
            <a:r>
              <a:rPr lang="en-US" sz="3200" u="sng" dirty="0">
                <a:solidFill>
                  <a:srgbClr val="000000"/>
                </a:solidFill>
              </a:rPr>
              <a:t>apart from </a:t>
            </a:r>
            <a:r>
              <a:rPr lang="en-US" sz="3200" b="1" u="sng" dirty="0">
                <a:solidFill>
                  <a:srgbClr val="000000"/>
                </a:solidFill>
              </a:rPr>
              <a:t>ME</a:t>
            </a:r>
            <a:r>
              <a:rPr lang="en-US" sz="3200" u="sng" dirty="0">
                <a:solidFill>
                  <a:srgbClr val="000000"/>
                </a:solidFill>
              </a:rPr>
              <a:t> you can do nothing</a:t>
            </a:r>
            <a:r>
              <a:rPr lang="en-US" sz="3200" dirty="0">
                <a:solidFill>
                  <a:srgbClr val="000000"/>
                </a:solidFill>
              </a:rPr>
              <a:t>. </a:t>
            </a:r>
            <a:r>
              <a:rPr lang="en-US" sz="2800" dirty="0">
                <a:solidFill>
                  <a:srgbClr val="000000"/>
                </a:solidFill>
              </a:rPr>
              <a:t>John 15:4-5 (NIV</a:t>
            </a:r>
            <a:r>
              <a:rPr lang="en-US" sz="2800" dirty="0" smtClean="0">
                <a:solidFill>
                  <a:srgbClr val="000000"/>
                </a:solidFill>
              </a:rPr>
              <a:t>)</a:t>
            </a:r>
            <a:endParaRPr lang="en-US" dirty="0">
              <a:solidFill>
                <a:srgbClr val="000000"/>
              </a:solidFill>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22" name="Title 1"/>
          <p:cNvSpPr>
            <a:spLocks noGrp="1"/>
          </p:cNvSpPr>
          <p:nvPr>
            <p:ph type="title"/>
          </p:nvPr>
        </p:nvSpPr>
        <p:spPr>
          <a:xfrm>
            <a:off x="2438400" y="304800"/>
            <a:ext cx="6400800" cy="1143000"/>
          </a:xfrm>
        </p:spPr>
        <p:txBody>
          <a:bodyPr/>
          <a:lstStyle/>
          <a:p>
            <a:pPr algn="ctr"/>
            <a:r>
              <a:rPr lang="en-US" dirty="0" smtClean="0">
                <a:solidFill>
                  <a:srgbClr val="000000"/>
                </a:solidFill>
                <a:latin typeface="Tahoma" pitchFamily="112" charset="0"/>
                <a:cs typeface="Tahoma" pitchFamily="112" charset="0"/>
              </a:rPr>
              <a:t>THE LITERARY CONTEXT</a:t>
            </a:r>
          </a:p>
        </p:txBody>
      </p:sp>
      <p:sp>
        <p:nvSpPr>
          <p:cNvPr id="3" name="Content Placeholder 2"/>
          <p:cNvSpPr>
            <a:spLocks noGrp="1"/>
          </p:cNvSpPr>
          <p:nvPr>
            <p:ph idx="1"/>
          </p:nvPr>
        </p:nvSpPr>
        <p:spPr>
          <a:xfrm>
            <a:off x="2438400" y="1371600"/>
            <a:ext cx="6477000" cy="4876800"/>
          </a:xfrm>
        </p:spPr>
        <p:txBody>
          <a:bodyPr rtlCol="0">
            <a:normAutofit fontScale="92500" lnSpcReduction="10000"/>
          </a:bodyPr>
          <a:lstStyle/>
          <a:p>
            <a:pPr marL="0" lvl="0" indent="0">
              <a:lnSpc>
                <a:spcPct val="90000"/>
              </a:lnSpc>
              <a:spcBef>
                <a:spcPct val="0"/>
              </a:spcBef>
              <a:buNone/>
            </a:pPr>
            <a:r>
              <a:rPr lang="en-US" sz="3200" dirty="0" smtClean="0">
                <a:solidFill>
                  <a:srgbClr val="000000"/>
                </a:solidFill>
              </a:rPr>
              <a:t>John 15 is part of Jesus’ response to his disciples on the Thursday night to early Friday morning, and prior to his crucifixion and death on the cross. With his departure imminent, Jesus assured the twelve that they will not be left alone in terms of His presence. In fact, God the Father will send them another  </a:t>
            </a:r>
            <a:r>
              <a:rPr lang="en-US" sz="3200" dirty="0">
                <a:solidFill>
                  <a:srgbClr val="000000"/>
                </a:solidFill>
              </a:rPr>
              <a:t>C</a:t>
            </a:r>
            <a:r>
              <a:rPr lang="en-US" sz="3200" dirty="0" smtClean="0">
                <a:solidFill>
                  <a:srgbClr val="000000"/>
                </a:solidFill>
              </a:rPr>
              <a:t>omforter, the Holy Spirit; and He will be with them always to give them peace and guidance in all things. Discipleship (stewardship) is about dependence on Jesus and the Holy Spirit.</a:t>
            </a:r>
            <a:endParaRPr lang="en-US" dirty="0">
              <a:solidFill>
                <a:srgbClr val="000000"/>
              </a:solidFill>
            </a:endParaRPr>
          </a:p>
        </p:txBody>
      </p:sp>
    </p:spTree>
    <p:extLst>
      <p:ext uri="{BB962C8B-B14F-4D97-AF65-F5344CB8AC3E}">
        <p14:creationId xmlns:p14="http://schemas.microsoft.com/office/powerpoint/2010/main" val="72715013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22" name="Title 1"/>
          <p:cNvSpPr>
            <a:spLocks noGrp="1"/>
          </p:cNvSpPr>
          <p:nvPr>
            <p:ph type="title"/>
          </p:nvPr>
        </p:nvSpPr>
        <p:spPr>
          <a:xfrm>
            <a:off x="2438400" y="304800"/>
            <a:ext cx="6400800" cy="1143000"/>
          </a:xfrm>
        </p:spPr>
        <p:txBody>
          <a:bodyPr/>
          <a:lstStyle/>
          <a:p>
            <a:pPr algn="ctr"/>
            <a:r>
              <a:rPr lang="en-US" dirty="0" smtClean="0">
                <a:solidFill>
                  <a:srgbClr val="000000"/>
                </a:solidFill>
                <a:latin typeface="Tahoma" pitchFamily="112" charset="0"/>
                <a:cs typeface="Tahoma" pitchFamily="112" charset="0"/>
              </a:rPr>
              <a:t>TEXTUAL OBSERVATIONS</a:t>
            </a:r>
          </a:p>
        </p:txBody>
      </p:sp>
      <p:sp>
        <p:nvSpPr>
          <p:cNvPr id="3" name="Content Placeholder 2"/>
          <p:cNvSpPr>
            <a:spLocks noGrp="1"/>
          </p:cNvSpPr>
          <p:nvPr>
            <p:ph idx="1"/>
          </p:nvPr>
        </p:nvSpPr>
        <p:spPr>
          <a:xfrm>
            <a:off x="2438400" y="1371600"/>
            <a:ext cx="6400800" cy="4953000"/>
          </a:xfrm>
        </p:spPr>
        <p:txBody>
          <a:bodyPr rtlCol="0">
            <a:normAutofit/>
          </a:bodyPr>
          <a:lstStyle/>
          <a:p>
            <a:pPr marL="457200" lvl="0" indent="-457200">
              <a:lnSpc>
                <a:spcPct val="90000"/>
              </a:lnSpc>
              <a:spcBef>
                <a:spcPct val="0"/>
              </a:spcBef>
              <a:buFont typeface="+mj-lt"/>
              <a:buAutoNum type="arabicPeriod"/>
            </a:pPr>
            <a:r>
              <a:rPr lang="en-US" sz="3200" dirty="0" smtClean="0">
                <a:solidFill>
                  <a:srgbClr val="000000"/>
                </a:solidFill>
              </a:rPr>
              <a:t>The phrase “remain </a:t>
            </a:r>
            <a:r>
              <a:rPr lang="en-US" sz="3200" dirty="0">
                <a:solidFill>
                  <a:srgbClr val="000000"/>
                </a:solidFill>
              </a:rPr>
              <a:t>in </a:t>
            </a:r>
            <a:r>
              <a:rPr lang="en-US" sz="3200" dirty="0" smtClean="0">
                <a:solidFill>
                  <a:srgbClr val="000000"/>
                </a:solidFill>
              </a:rPr>
              <a:t>me” is used three times in these two verses; and if the phrase “remain in the vine” which has the same emphasis and meaning is added thus increasing this repetitive reference of remaining in me to four, this observation would suggest that the act of remaining in Jesus is the primary message of these verses (John 15:4,5).</a:t>
            </a:r>
            <a:endParaRPr lang="en-US" dirty="0">
              <a:solidFill>
                <a:srgbClr val="000000"/>
              </a:solidFill>
            </a:endParaRPr>
          </a:p>
        </p:txBody>
      </p:sp>
    </p:spTree>
    <p:extLst>
      <p:ext uri="{BB962C8B-B14F-4D97-AF65-F5344CB8AC3E}">
        <p14:creationId xmlns:p14="http://schemas.microsoft.com/office/powerpoint/2010/main" val="151581342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22" name="Title 1"/>
          <p:cNvSpPr>
            <a:spLocks noGrp="1"/>
          </p:cNvSpPr>
          <p:nvPr>
            <p:ph type="title"/>
          </p:nvPr>
        </p:nvSpPr>
        <p:spPr>
          <a:xfrm>
            <a:off x="2438400" y="304800"/>
            <a:ext cx="6400800" cy="1143000"/>
          </a:xfrm>
        </p:spPr>
        <p:txBody>
          <a:bodyPr/>
          <a:lstStyle/>
          <a:p>
            <a:pPr algn="ctr"/>
            <a:r>
              <a:rPr lang="en-US" dirty="0" smtClean="0">
                <a:solidFill>
                  <a:srgbClr val="000000"/>
                </a:solidFill>
                <a:latin typeface="Tahoma" pitchFamily="112" charset="0"/>
                <a:cs typeface="Tahoma" pitchFamily="112" charset="0"/>
              </a:rPr>
              <a:t>TEXTUAL OBSERVATIONS</a:t>
            </a:r>
          </a:p>
        </p:txBody>
      </p:sp>
      <p:sp>
        <p:nvSpPr>
          <p:cNvPr id="3" name="Content Placeholder 2"/>
          <p:cNvSpPr>
            <a:spLocks noGrp="1"/>
          </p:cNvSpPr>
          <p:nvPr>
            <p:ph idx="1"/>
          </p:nvPr>
        </p:nvSpPr>
        <p:spPr>
          <a:xfrm>
            <a:off x="2438400" y="1371600"/>
            <a:ext cx="6400800" cy="4953000"/>
          </a:xfrm>
        </p:spPr>
        <p:txBody>
          <a:bodyPr rtlCol="0">
            <a:normAutofit/>
          </a:bodyPr>
          <a:lstStyle/>
          <a:p>
            <a:pPr marL="514350" lvl="0" indent="-514350">
              <a:lnSpc>
                <a:spcPct val="90000"/>
              </a:lnSpc>
              <a:spcBef>
                <a:spcPct val="0"/>
              </a:spcBef>
              <a:buFont typeface="+mj-lt"/>
              <a:buAutoNum type="arabicPeriod" startAt="2"/>
            </a:pPr>
            <a:r>
              <a:rPr lang="en-US" sz="3200" dirty="0" smtClean="0">
                <a:solidFill>
                  <a:srgbClr val="000000"/>
                </a:solidFill>
              </a:rPr>
              <a:t>The pronoun “me” is used four times in reference to Jesus in these two verses; and if we add the other pronoun “I” which is also a reference to Him this will increase this repetitive reference to Christ to seven times. This high number of reference to Jesus in two verses would indicate that Jesus is the constant here. He (Jesus/HS) is the subject matter.</a:t>
            </a:r>
            <a:endParaRPr lang="en-US" dirty="0">
              <a:solidFill>
                <a:srgbClr val="000000"/>
              </a:solidFill>
            </a:endParaRPr>
          </a:p>
        </p:txBody>
      </p:sp>
    </p:spTree>
    <p:extLst>
      <p:ext uri="{BB962C8B-B14F-4D97-AF65-F5344CB8AC3E}">
        <p14:creationId xmlns:p14="http://schemas.microsoft.com/office/powerpoint/2010/main" val="134216413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22" name="Title 1"/>
          <p:cNvSpPr>
            <a:spLocks noGrp="1"/>
          </p:cNvSpPr>
          <p:nvPr>
            <p:ph type="title"/>
          </p:nvPr>
        </p:nvSpPr>
        <p:spPr>
          <a:xfrm>
            <a:off x="2438400" y="304800"/>
            <a:ext cx="6400800" cy="1143000"/>
          </a:xfrm>
        </p:spPr>
        <p:txBody>
          <a:bodyPr/>
          <a:lstStyle/>
          <a:p>
            <a:pPr algn="ctr"/>
            <a:r>
              <a:rPr lang="en-US" dirty="0" smtClean="0">
                <a:solidFill>
                  <a:srgbClr val="000000"/>
                </a:solidFill>
                <a:latin typeface="Tahoma" pitchFamily="112" charset="0"/>
                <a:cs typeface="Tahoma" pitchFamily="112" charset="0"/>
              </a:rPr>
              <a:t>TEXTUAL OBSERVATIONS</a:t>
            </a:r>
          </a:p>
        </p:txBody>
      </p:sp>
      <p:sp>
        <p:nvSpPr>
          <p:cNvPr id="3" name="Content Placeholder 2"/>
          <p:cNvSpPr>
            <a:spLocks noGrp="1"/>
          </p:cNvSpPr>
          <p:nvPr>
            <p:ph idx="1"/>
          </p:nvPr>
        </p:nvSpPr>
        <p:spPr>
          <a:xfrm>
            <a:off x="2438400" y="1447800"/>
            <a:ext cx="6400800" cy="4800600"/>
          </a:xfrm>
        </p:spPr>
        <p:txBody>
          <a:bodyPr rtlCol="0">
            <a:normAutofit lnSpcReduction="10000"/>
          </a:bodyPr>
          <a:lstStyle/>
          <a:p>
            <a:pPr marL="514350" lvl="0" indent="-514350">
              <a:lnSpc>
                <a:spcPct val="90000"/>
              </a:lnSpc>
              <a:spcBef>
                <a:spcPct val="0"/>
              </a:spcBef>
              <a:buFont typeface="+mj-lt"/>
              <a:buAutoNum type="arabicPeriod" startAt="3"/>
            </a:pPr>
            <a:r>
              <a:rPr lang="en-US" sz="3200" dirty="0" smtClean="0">
                <a:solidFill>
                  <a:srgbClr val="000000"/>
                </a:solidFill>
              </a:rPr>
              <a:t>Jesus used the parable (figure of speech) of the grape “vine” and its “branches” to communicate Biblical truths to His disciples.  While the Biblical text provides many details and descriptions in the life and care of the vine, the Biblical rule in the interpretation of parables would remind us that there is only one primary message in a parable; and in this case the message is to “remain in me”.  </a:t>
            </a:r>
            <a:endParaRPr lang="en-US" dirty="0">
              <a:solidFill>
                <a:srgbClr val="000000"/>
              </a:solidFill>
            </a:endParaRPr>
          </a:p>
        </p:txBody>
      </p:sp>
    </p:spTree>
    <p:extLst>
      <p:ext uri="{BB962C8B-B14F-4D97-AF65-F5344CB8AC3E}">
        <p14:creationId xmlns:p14="http://schemas.microsoft.com/office/powerpoint/2010/main" val="113722578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22" name="Title 1"/>
          <p:cNvSpPr>
            <a:spLocks noGrp="1"/>
          </p:cNvSpPr>
          <p:nvPr>
            <p:ph type="title"/>
          </p:nvPr>
        </p:nvSpPr>
        <p:spPr>
          <a:xfrm>
            <a:off x="2438400" y="304800"/>
            <a:ext cx="6400800" cy="1143000"/>
          </a:xfrm>
        </p:spPr>
        <p:txBody>
          <a:bodyPr/>
          <a:lstStyle/>
          <a:p>
            <a:pPr algn="ctr"/>
            <a:r>
              <a:rPr lang="en-US" dirty="0" smtClean="0">
                <a:solidFill>
                  <a:srgbClr val="000000"/>
                </a:solidFill>
                <a:latin typeface="Tahoma" pitchFamily="112" charset="0"/>
                <a:cs typeface="Tahoma" pitchFamily="112" charset="0"/>
              </a:rPr>
              <a:t>THE VINE APPLICATION</a:t>
            </a:r>
          </a:p>
        </p:txBody>
      </p:sp>
      <p:sp>
        <p:nvSpPr>
          <p:cNvPr id="3" name="Content Placeholder 2"/>
          <p:cNvSpPr>
            <a:spLocks noGrp="1"/>
          </p:cNvSpPr>
          <p:nvPr>
            <p:ph idx="1"/>
          </p:nvPr>
        </p:nvSpPr>
        <p:spPr>
          <a:xfrm>
            <a:off x="2438400" y="1371600"/>
            <a:ext cx="6400800" cy="5257800"/>
          </a:xfrm>
        </p:spPr>
        <p:txBody>
          <a:bodyPr rtlCol="0">
            <a:normAutofit fontScale="92500" lnSpcReduction="10000"/>
          </a:bodyPr>
          <a:lstStyle/>
          <a:p>
            <a:pPr marL="514350" lvl="0" indent="-514350">
              <a:lnSpc>
                <a:spcPct val="90000"/>
              </a:lnSpc>
              <a:spcBef>
                <a:spcPct val="0"/>
              </a:spcBef>
              <a:buFont typeface="+mj-lt"/>
              <a:buAutoNum type="arabicPeriod"/>
            </a:pPr>
            <a:r>
              <a:rPr lang="en-US" sz="3200" dirty="0" smtClean="0">
                <a:solidFill>
                  <a:srgbClr val="000000"/>
                </a:solidFill>
              </a:rPr>
              <a:t>The heart of the gospel is Jesus the vine; and the essence of discipleship is to be connected to Him and remain in Him. </a:t>
            </a:r>
          </a:p>
          <a:p>
            <a:pPr marL="514350" lvl="0" indent="-514350">
              <a:lnSpc>
                <a:spcPct val="90000"/>
              </a:lnSpc>
              <a:spcBef>
                <a:spcPct val="0"/>
              </a:spcBef>
              <a:buFont typeface="+mj-lt"/>
              <a:buAutoNum type="arabicPeriod"/>
            </a:pPr>
            <a:endParaRPr lang="en-US" sz="3200" dirty="0">
              <a:solidFill>
                <a:srgbClr val="000000"/>
              </a:solidFill>
            </a:endParaRPr>
          </a:p>
          <a:p>
            <a:pPr marL="514350" lvl="0" indent="-514350">
              <a:lnSpc>
                <a:spcPct val="90000"/>
              </a:lnSpc>
              <a:spcBef>
                <a:spcPct val="0"/>
              </a:spcBef>
              <a:buFont typeface="+mj-lt"/>
              <a:buAutoNum type="arabicPeriod"/>
            </a:pPr>
            <a:r>
              <a:rPr lang="en-US" sz="3200" dirty="0" smtClean="0">
                <a:solidFill>
                  <a:srgbClr val="000000"/>
                </a:solidFill>
              </a:rPr>
              <a:t>Sanctification is more than a one off act of connecting to Jesus. It’s a lifetime process of being with Him and in Him.</a:t>
            </a:r>
          </a:p>
          <a:p>
            <a:pPr marL="514350" lvl="0" indent="-514350">
              <a:lnSpc>
                <a:spcPct val="90000"/>
              </a:lnSpc>
              <a:spcBef>
                <a:spcPct val="0"/>
              </a:spcBef>
              <a:buFont typeface="+mj-lt"/>
              <a:buAutoNum type="arabicPeriod"/>
            </a:pPr>
            <a:endParaRPr lang="en-US" sz="3200" dirty="0">
              <a:solidFill>
                <a:srgbClr val="000000"/>
              </a:solidFill>
            </a:endParaRPr>
          </a:p>
          <a:p>
            <a:pPr marL="514350" lvl="0" indent="-514350">
              <a:lnSpc>
                <a:spcPct val="90000"/>
              </a:lnSpc>
              <a:spcBef>
                <a:spcPct val="0"/>
              </a:spcBef>
              <a:buFont typeface="+mj-lt"/>
              <a:buAutoNum type="arabicPeriod"/>
            </a:pPr>
            <a:r>
              <a:rPr lang="en-US" sz="3200" dirty="0" smtClean="0">
                <a:solidFill>
                  <a:srgbClr val="000000"/>
                </a:solidFill>
              </a:rPr>
              <a:t>Stewardship is about Jesus – the vine; and the “branches” are an extension of Him. We exists because of Jesus.  </a:t>
            </a:r>
            <a:endParaRPr lang="en-US" dirty="0">
              <a:solidFill>
                <a:srgbClr val="000000"/>
              </a:solidFill>
            </a:endParaRPr>
          </a:p>
        </p:txBody>
      </p:sp>
    </p:spTree>
    <p:extLst>
      <p:ext uri="{BB962C8B-B14F-4D97-AF65-F5344CB8AC3E}">
        <p14:creationId xmlns:p14="http://schemas.microsoft.com/office/powerpoint/2010/main" val="17502202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left)">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22" name="Title 1"/>
          <p:cNvSpPr>
            <a:spLocks noGrp="1"/>
          </p:cNvSpPr>
          <p:nvPr>
            <p:ph type="title"/>
          </p:nvPr>
        </p:nvSpPr>
        <p:spPr>
          <a:xfrm>
            <a:off x="2362200" y="304800"/>
            <a:ext cx="6553200" cy="1143000"/>
          </a:xfrm>
        </p:spPr>
        <p:txBody>
          <a:bodyPr/>
          <a:lstStyle/>
          <a:p>
            <a:pPr algn="ctr"/>
            <a:r>
              <a:rPr lang="en-US" dirty="0" smtClean="0">
                <a:solidFill>
                  <a:srgbClr val="000000"/>
                </a:solidFill>
                <a:latin typeface="Tahoma" pitchFamily="112" charset="0"/>
                <a:cs typeface="Tahoma" pitchFamily="112" charset="0"/>
              </a:rPr>
              <a:t>THE BRANCH APPLICATION</a:t>
            </a:r>
          </a:p>
        </p:txBody>
      </p:sp>
      <p:sp>
        <p:nvSpPr>
          <p:cNvPr id="3" name="Content Placeholder 2"/>
          <p:cNvSpPr>
            <a:spLocks noGrp="1"/>
          </p:cNvSpPr>
          <p:nvPr>
            <p:ph idx="1"/>
          </p:nvPr>
        </p:nvSpPr>
        <p:spPr>
          <a:xfrm>
            <a:off x="2438400" y="1371600"/>
            <a:ext cx="6400800" cy="5181600"/>
          </a:xfrm>
        </p:spPr>
        <p:txBody>
          <a:bodyPr rtlCol="0">
            <a:normAutofit lnSpcReduction="10000"/>
          </a:bodyPr>
          <a:lstStyle/>
          <a:p>
            <a:pPr marL="514350" lvl="0" indent="-514350">
              <a:lnSpc>
                <a:spcPct val="90000"/>
              </a:lnSpc>
              <a:spcBef>
                <a:spcPct val="0"/>
              </a:spcBef>
              <a:buFont typeface="+mj-lt"/>
              <a:buAutoNum type="arabicPeriod"/>
            </a:pPr>
            <a:r>
              <a:rPr lang="en-US" sz="3200" dirty="0" smtClean="0">
                <a:solidFill>
                  <a:srgbClr val="000000"/>
                </a:solidFill>
              </a:rPr>
              <a:t>The branch(</a:t>
            </a:r>
            <a:r>
              <a:rPr lang="en-US" sz="3200" dirty="0" err="1" smtClean="0">
                <a:solidFill>
                  <a:srgbClr val="000000"/>
                </a:solidFill>
              </a:rPr>
              <a:t>es</a:t>
            </a:r>
            <a:r>
              <a:rPr lang="en-US" sz="3200" dirty="0" smtClean="0">
                <a:solidFill>
                  <a:srgbClr val="000000"/>
                </a:solidFill>
              </a:rPr>
              <a:t>) is dependent on the vine for life, and on its own it cannot bear fruit.  </a:t>
            </a:r>
          </a:p>
          <a:p>
            <a:pPr marL="514350" lvl="0" indent="-514350">
              <a:lnSpc>
                <a:spcPct val="90000"/>
              </a:lnSpc>
              <a:spcBef>
                <a:spcPct val="0"/>
              </a:spcBef>
              <a:buFont typeface="+mj-lt"/>
              <a:buAutoNum type="arabicPeriod"/>
            </a:pPr>
            <a:endParaRPr lang="en-US" sz="3200" dirty="0">
              <a:solidFill>
                <a:srgbClr val="000000"/>
              </a:solidFill>
            </a:endParaRPr>
          </a:p>
          <a:p>
            <a:pPr marL="514350" lvl="0" indent="-514350">
              <a:lnSpc>
                <a:spcPct val="90000"/>
              </a:lnSpc>
              <a:spcBef>
                <a:spcPct val="0"/>
              </a:spcBef>
              <a:buFont typeface="+mj-lt"/>
              <a:buAutoNum type="arabicPeriod"/>
            </a:pPr>
            <a:r>
              <a:rPr lang="en-US" sz="3200" dirty="0" smtClean="0">
                <a:solidFill>
                  <a:srgbClr val="000000"/>
                </a:solidFill>
              </a:rPr>
              <a:t>Spirituality is the living out of the life of Christ in us; and it’s never about us, but the Spirit of God in us and for us.</a:t>
            </a:r>
          </a:p>
          <a:p>
            <a:pPr marL="514350" lvl="0" indent="-514350">
              <a:lnSpc>
                <a:spcPct val="90000"/>
              </a:lnSpc>
              <a:spcBef>
                <a:spcPct val="0"/>
              </a:spcBef>
              <a:buFont typeface="+mj-lt"/>
              <a:buAutoNum type="arabicPeriod"/>
            </a:pPr>
            <a:endParaRPr lang="en-US" sz="3200" dirty="0">
              <a:solidFill>
                <a:srgbClr val="000000"/>
              </a:solidFill>
            </a:endParaRPr>
          </a:p>
          <a:p>
            <a:pPr marL="514350" lvl="0" indent="-514350">
              <a:lnSpc>
                <a:spcPct val="90000"/>
              </a:lnSpc>
              <a:spcBef>
                <a:spcPct val="0"/>
              </a:spcBef>
              <a:buFont typeface="+mj-lt"/>
              <a:buAutoNum type="arabicPeriod"/>
            </a:pPr>
            <a:r>
              <a:rPr lang="en-US" sz="3200" dirty="0" smtClean="0">
                <a:solidFill>
                  <a:srgbClr val="000000"/>
                </a:solidFill>
              </a:rPr>
              <a:t>Stewardship as a spiritual response is a choice; we choose Him to be Lord of all.  </a:t>
            </a:r>
            <a:endParaRPr lang="en-US" dirty="0">
              <a:solidFill>
                <a:srgbClr val="000000"/>
              </a:solidFill>
            </a:endParaRPr>
          </a:p>
        </p:txBody>
      </p:sp>
    </p:spTree>
    <p:extLst>
      <p:ext uri="{BB962C8B-B14F-4D97-AF65-F5344CB8AC3E}">
        <p14:creationId xmlns:p14="http://schemas.microsoft.com/office/powerpoint/2010/main" val="129702440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left)">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22" name="Title 1"/>
          <p:cNvSpPr>
            <a:spLocks noGrp="1"/>
          </p:cNvSpPr>
          <p:nvPr>
            <p:ph type="title"/>
          </p:nvPr>
        </p:nvSpPr>
        <p:spPr>
          <a:xfrm>
            <a:off x="2438400" y="304800"/>
            <a:ext cx="6400800" cy="1143000"/>
          </a:xfrm>
        </p:spPr>
        <p:txBody>
          <a:bodyPr/>
          <a:lstStyle/>
          <a:p>
            <a:pPr algn="ctr"/>
            <a:r>
              <a:rPr lang="en-US" dirty="0" smtClean="0">
                <a:solidFill>
                  <a:srgbClr val="000000"/>
                </a:solidFill>
                <a:latin typeface="Tahoma" pitchFamily="112" charset="0"/>
                <a:cs typeface="Tahoma" pitchFamily="112" charset="0"/>
              </a:rPr>
              <a:t>THE FRUIT APPLICATION</a:t>
            </a:r>
          </a:p>
        </p:txBody>
      </p:sp>
      <p:sp>
        <p:nvSpPr>
          <p:cNvPr id="3" name="Content Placeholder 2"/>
          <p:cNvSpPr>
            <a:spLocks noGrp="1"/>
          </p:cNvSpPr>
          <p:nvPr>
            <p:ph idx="1"/>
          </p:nvPr>
        </p:nvSpPr>
        <p:spPr>
          <a:xfrm>
            <a:off x="2438400" y="1447800"/>
            <a:ext cx="6400800" cy="5029200"/>
          </a:xfrm>
        </p:spPr>
        <p:txBody>
          <a:bodyPr rtlCol="0">
            <a:normAutofit fontScale="92500"/>
          </a:bodyPr>
          <a:lstStyle/>
          <a:p>
            <a:pPr marL="514350" lvl="0" indent="-514350">
              <a:lnSpc>
                <a:spcPct val="90000"/>
              </a:lnSpc>
              <a:spcBef>
                <a:spcPct val="0"/>
              </a:spcBef>
              <a:buFont typeface="+mj-lt"/>
              <a:buAutoNum type="arabicPeriod"/>
            </a:pPr>
            <a:r>
              <a:rPr lang="en-US" sz="3200" dirty="0" smtClean="0">
                <a:solidFill>
                  <a:srgbClr val="000000"/>
                </a:solidFill>
              </a:rPr>
              <a:t>The bearing of fruit by the branch is a natural expression and outcome of “connectedness” to the vine. </a:t>
            </a:r>
          </a:p>
          <a:p>
            <a:pPr marL="514350" lvl="0" indent="-514350">
              <a:lnSpc>
                <a:spcPct val="90000"/>
              </a:lnSpc>
              <a:spcBef>
                <a:spcPct val="0"/>
              </a:spcBef>
              <a:buFont typeface="+mj-lt"/>
              <a:buAutoNum type="arabicPeriod"/>
            </a:pPr>
            <a:endParaRPr lang="en-US" sz="3200" dirty="0">
              <a:solidFill>
                <a:srgbClr val="000000"/>
              </a:solidFill>
            </a:endParaRPr>
          </a:p>
          <a:p>
            <a:pPr marL="514350" lvl="0" indent="-514350">
              <a:lnSpc>
                <a:spcPct val="90000"/>
              </a:lnSpc>
              <a:spcBef>
                <a:spcPct val="0"/>
              </a:spcBef>
              <a:buFont typeface="+mj-lt"/>
              <a:buAutoNum type="arabicPeriod"/>
            </a:pPr>
            <a:r>
              <a:rPr lang="en-US" sz="3200" dirty="0" smtClean="0">
                <a:solidFill>
                  <a:srgbClr val="000000"/>
                </a:solidFill>
              </a:rPr>
              <a:t>Sanctification which includes faithfulness is a manifestation of the work of God in us and for us.</a:t>
            </a:r>
          </a:p>
          <a:p>
            <a:pPr marL="514350" lvl="0" indent="-514350">
              <a:lnSpc>
                <a:spcPct val="90000"/>
              </a:lnSpc>
              <a:spcBef>
                <a:spcPct val="0"/>
              </a:spcBef>
              <a:buFont typeface="+mj-lt"/>
              <a:buAutoNum type="arabicPeriod"/>
            </a:pPr>
            <a:endParaRPr lang="en-US" sz="3200" dirty="0">
              <a:solidFill>
                <a:srgbClr val="000000"/>
              </a:solidFill>
            </a:endParaRPr>
          </a:p>
          <a:p>
            <a:pPr marL="514350" lvl="0" indent="-514350">
              <a:lnSpc>
                <a:spcPct val="90000"/>
              </a:lnSpc>
              <a:spcBef>
                <a:spcPct val="0"/>
              </a:spcBef>
              <a:buFont typeface="+mj-lt"/>
              <a:buAutoNum type="arabicPeriod"/>
            </a:pPr>
            <a:r>
              <a:rPr lang="en-US" sz="3200" dirty="0" smtClean="0">
                <a:solidFill>
                  <a:srgbClr val="000000"/>
                </a:solidFill>
              </a:rPr>
              <a:t>Stewardship is a partnership with God, and it happens naturally when we’re in relationship with </a:t>
            </a:r>
            <a:r>
              <a:rPr lang="en-US" sz="3200" dirty="0">
                <a:solidFill>
                  <a:srgbClr val="000000"/>
                </a:solidFill>
              </a:rPr>
              <a:t>J</a:t>
            </a:r>
            <a:r>
              <a:rPr lang="en-US" sz="3200" dirty="0" smtClean="0">
                <a:solidFill>
                  <a:srgbClr val="000000"/>
                </a:solidFill>
              </a:rPr>
              <a:t>esus.  </a:t>
            </a:r>
            <a:endParaRPr lang="en-US" dirty="0">
              <a:solidFill>
                <a:srgbClr val="000000"/>
              </a:solidFill>
            </a:endParaRPr>
          </a:p>
        </p:txBody>
      </p:sp>
    </p:spTree>
    <p:extLst>
      <p:ext uri="{BB962C8B-B14F-4D97-AF65-F5344CB8AC3E}">
        <p14:creationId xmlns:p14="http://schemas.microsoft.com/office/powerpoint/2010/main" val="366556972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left)">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P101967945_template">
  <a:themeElements>
    <a:clrScheme name="Custom 2">
      <a:dk1>
        <a:srgbClr val="FFFFFF"/>
      </a:dk1>
      <a:lt1>
        <a:srgbClr val="FFFFFF"/>
      </a:lt1>
      <a:dk2>
        <a:srgbClr val="1F497D"/>
      </a:dk2>
      <a:lt2>
        <a:srgbClr val="FAFC55"/>
      </a:lt2>
      <a:accent1>
        <a:srgbClr val="678905"/>
      </a:accent1>
      <a:accent2>
        <a:srgbClr val="94300E"/>
      </a:accent2>
      <a:accent3>
        <a:srgbClr val="FFFFFF"/>
      </a:accent3>
      <a:accent4>
        <a:srgbClr val="8064A2"/>
      </a:accent4>
      <a:accent5>
        <a:srgbClr val="4BACC6"/>
      </a:accent5>
      <a:accent6>
        <a:srgbClr val="FFAC79"/>
      </a:accent6>
      <a:hlink>
        <a:srgbClr val="3F4D03"/>
      </a:hlink>
      <a:folHlink>
        <a:srgbClr val="7F7F7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D09443E3-2A2E-497B-B118-F1C0CA4A0C0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TP101967945_template</Template>
  <TotalTime>224</TotalTime>
  <Words>742</Words>
  <Application>Microsoft Macintosh PowerPoint</Application>
  <PresentationFormat>On-screen Show (4:3)</PresentationFormat>
  <Paragraphs>34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TP101967945_template</vt:lpstr>
      <vt:lpstr>IT’S ABOUT JESUS</vt:lpstr>
      <vt:lpstr>THE BIBLICAL TEXT</vt:lpstr>
      <vt:lpstr>THE LITERARY CONTEXT</vt:lpstr>
      <vt:lpstr>TEXTUAL OBSERVATIONS</vt:lpstr>
      <vt:lpstr>TEXTUAL OBSERVATIONS</vt:lpstr>
      <vt:lpstr>TEXTUAL OBSERVATIONS</vt:lpstr>
      <vt:lpstr>THE VINE APPLICATION</vt:lpstr>
      <vt:lpstr>THE BRANCH APPLICATION</vt:lpstr>
      <vt:lpstr>THE FRUIT APPLICATION</vt:lpstr>
      <vt:lpstr>THE 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punie</dc:creator>
  <cp:lastModifiedBy>Erika Puni</cp:lastModifiedBy>
  <cp:revision>34</cp:revision>
  <dcterms:created xsi:type="dcterms:W3CDTF">2010-10-17T02:48:13Z</dcterms:created>
  <dcterms:modified xsi:type="dcterms:W3CDTF">2012-04-15T04:51:56Z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TC101967946</vt:lpwstr>
  </property>
</Properties>
</file>